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2" r:id="rId3"/>
    <p:sldId id="258" r:id="rId4"/>
    <p:sldId id="404" r:id="rId5"/>
    <p:sldId id="433" r:id="rId6"/>
    <p:sldId id="431" r:id="rId7"/>
    <p:sldId id="432" r:id="rId8"/>
    <p:sldId id="409" r:id="rId9"/>
    <p:sldId id="430" r:id="rId10"/>
    <p:sldId id="405" r:id="rId11"/>
    <p:sldId id="262" r:id="rId12"/>
    <p:sldId id="428" r:id="rId13"/>
    <p:sldId id="424" r:id="rId14"/>
    <p:sldId id="380" r:id="rId15"/>
    <p:sldId id="415" r:id="rId16"/>
    <p:sldId id="423" r:id="rId17"/>
    <p:sldId id="421" r:id="rId18"/>
    <p:sldId id="422" r:id="rId19"/>
    <p:sldId id="42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2C"/>
    <a:srgbClr val="FF8B57"/>
    <a:srgbClr val="492F92"/>
    <a:srgbClr val="00A85D"/>
    <a:srgbClr val="FFB602"/>
    <a:srgbClr val="0065B0"/>
    <a:srgbClr val="7A5DCB"/>
    <a:srgbClr val="613FC1"/>
    <a:srgbClr val="1F5730"/>
    <a:srgbClr val="086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68343" autoAdjust="0"/>
  </p:normalViewPr>
  <p:slideViewPr>
    <p:cSldViewPr>
      <p:cViewPr>
        <p:scale>
          <a:sx n="66" d="100"/>
          <a:sy n="66" d="100"/>
        </p:scale>
        <p:origin x="-289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58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B8201-683A-4F0E-863E-AD7C539EB8B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1E1F-8FE7-4DAE-A0E7-F1130F1E3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2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0412-20B3-407F-BA59-CFE19FC3A6B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BD61-F6F0-4590-AD6A-EA3237F2FD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lnSpc>
        <a:spcPct val="150000"/>
      </a:lnSpc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150000"/>
      </a:lnSpc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150000"/>
      </a:lnSpc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150000"/>
      </a:lnSpc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150000"/>
      </a:lnSpc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1788" y="685800"/>
            <a:ext cx="3948112" cy="2960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933" y="3886200"/>
            <a:ext cx="5608320" cy="50292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0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8425" y="762000"/>
            <a:ext cx="4151313" cy="3113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76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7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8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6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0388" y="228600"/>
            <a:ext cx="3544887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9467" y="3048000"/>
            <a:ext cx="6387253" cy="5943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4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02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5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75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96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2413" y="762000"/>
            <a:ext cx="4064000" cy="3048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962400"/>
            <a:ext cx="5608320" cy="4636770"/>
          </a:xfrm>
        </p:spPr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3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533400"/>
            <a:ext cx="3643312" cy="2732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505200"/>
            <a:ext cx="6153573" cy="54864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7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728209"/>
          </a:xfrm>
        </p:spPr>
        <p:txBody>
          <a:bodyPr>
            <a:normAutofit fontScale="70000" lnSpcReduction="20000"/>
          </a:bodyPr>
          <a:lstStyle/>
          <a:p>
            <a:pPr marL="28575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1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7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7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7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0388" y="228600"/>
            <a:ext cx="3544887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9467" y="3048000"/>
            <a:ext cx="6387253" cy="5943600"/>
          </a:xfrm>
        </p:spPr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BD61-F6F0-4590-AD6A-EA3237F2FD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4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1F5730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3B29-87BD-4DC4-ABAD-FAFC6C68520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B49A-7EF7-4545-8320-0A75530CC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90600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rgbClr val="1F5730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Segoe UI Light" panose="020B0502040204020203" pitchFamily="34" charset="0"/>
              </a:defRPr>
            </a:lvl1pPr>
            <a:lvl2pPr>
              <a:defRPr sz="2800">
                <a:latin typeface="Segoe UI Light" panose="020B0502040204020203" pitchFamily="34" charset="0"/>
              </a:defRPr>
            </a:lvl2pPr>
            <a:lvl3pPr>
              <a:defRPr sz="2800">
                <a:latin typeface="Segoe UI Light" panose="020B0502040204020203" pitchFamily="34" charset="0"/>
              </a:defRPr>
            </a:lvl3pPr>
            <a:lvl4pPr>
              <a:defRPr sz="2800">
                <a:latin typeface="Segoe UI Light" panose="020B0502040204020203" pitchFamily="34" charset="0"/>
              </a:defRPr>
            </a:lvl4pPr>
            <a:lvl5pPr>
              <a:defRPr sz="28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3B29-87BD-4DC4-ABAD-FAFC6C68520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B49A-7EF7-4545-8320-0A75530CC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3B29-87BD-4DC4-ABAD-FAFC6C68520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B49A-7EF7-4545-8320-0A75530CC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</a:defRPr>
            </a:lvl2pPr>
            <a:lvl3pPr>
              <a:defRPr sz="2400">
                <a:latin typeface="Segoe UI Light" panose="020B0502040204020203" pitchFamily="34" charset="0"/>
              </a:defRPr>
            </a:lvl3pPr>
            <a:lvl4pPr>
              <a:defRPr sz="2400">
                <a:latin typeface="Segoe UI Light" panose="020B0502040204020203" pitchFamily="34" charset="0"/>
              </a:defRPr>
            </a:lvl4pPr>
            <a:lvl5pPr>
              <a:defRPr sz="2400">
                <a:latin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</a:defRPr>
            </a:lvl2pPr>
            <a:lvl3pPr>
              <a:defRPr sz="2400">
                <a:latin typeface="Segoe UI Light" panose="020B0502040204020203" pitchFamily="34" charset="0"/>
              </a:defRPr>
            </a:lvl3pPr>
            <a:lvl4pPr>
              <a:defRPr sz="2400">
                <a:latin typeface="Segoe UI Light" panose="020B0502040204020203" pitchFamily="34" charset="0"/>
              </a:defRPr>
            </a:lvl4pPr>
            <a:lvl5pPr>
              <a:defRPr sz="2400">
                <a:latin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rgbClr val="1F5730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3B29-87BD-4DC4-ABAD-FAFC6C68520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B49A-7EF7-4545-8320-0A75530CC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990600"/>
          </a:xfrm>
          <a:noFill/>
        </p:spPr>
        <p:txBody>
          <a:bodyPr/>
          <a:lstStyle>
            <a:lvl1pPr algn="l">
              <a:defRPr>
                <a:solidFill>
                  <a:srgbClr val="1F5730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3B29-87BD-4DC4-ABAD-FAFC6C68520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B49A-7EF7-4545-8320-0A75530CC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1F5730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Segoe UI Light" panose="020B0502040204020203" pitchFamily="34" charset="0"/>
              </a:defRPr>
            </a:lvl1pPr>
            <a:lvl2pPr>
              <a:defRPr sz="2800">
                <a:latin typeface="Segoe UI Light" panose="020B0502040204020203" pitchFamily="34" charset="0"/>
              </a:defRPr>
            </a:lvl2pPr>
            <a:lvl3pPr>
              <a:defRPr sz="2400">
                <a:latin typeface="Segoe UI Light" panose="020B0502040204020203" pitchFamily="34" charset="0"/>
              </a:defRPr>
            </a:lvl3pPr>
            <a:lvl4pPr>
              <a:defRPr sz="2000">
                <a:latin typeface="Segoe UI Light" panose="020B0502040204020203" pitchFamily="34" charset="0"/>
              </a:defRPr>
            </a:lvl4pPr>
            <a:lvl5pPr>
              <a:defRPr sz="2000">
                <a:latin typeface="Segoe UI Light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Segoe UI Ligh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3B29-87BD-4DC4-ABAD-FAFC6C68520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B49A-7EF7-4545-8320-0A75530CC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F5730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egoe UI Ligh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3B29-87BD-4DC4-ABAD-FAFC6C68520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B49A-7EF7-4545-8320-0A75530CC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5730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3B29-87BD-4DC4-ABAD-FAFC6C68520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B49A-7EF7-4545-8320-0A75530CC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3B29-87BD-4DC4-ABAD-FAFC6C68520C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B49A-7EF7-4545-8320-0A75530CC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Emily.Ehlers@seattle.gov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mily.Ehlers@seattle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844" y="1196975"/>
            <a:ext cx="9129156" cy="246062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err="1" smtClean="0">
                <a:solidFill>
                  <a:srgbClr val="1F5730"/>
                </a:solidFill>
              </a:rPr>
              <a:t>Delridge</a:t>
            </a:r>
            <a:r>
              <a:rPr lang="en-US" sz="5400" dirty="0" smtClean="0">
                <a:solidFill>
                  <a:srgbClr val="1F5730"/>
                </a:solidFill>
              </a:rPr>
              <a:t> – Highland Park Neighborhood Greenway </a:t>
            </a:r>
            <a:r>
              <a:rPr lang="en-US" sz="5300" dirty="0" smtClean="0">
                <a:solidFill>
                  <a:srgbClr val="1F5730"/>
                </a:solidFill>
              </a:rPr>
              <a:t/>
            </a:r>
            <a:br>
              <a:rPr lang="en-US" sz="5300" dirty="0" smtClean="0">
                <a:solidFill>
                  <a:srgbClr val="1F5730"/>
                </a:solidFill>
              </a:rPr>
            </a:br>
            <a:r>
              <a:rPr lang="en-US" sz="5300" dirty="0" smtClean="0">
                <a:solidFill>
                  <a:srgbClr val="1F5730"/>
                </a:solidFill>
              </a:rPr>
              <a:t/>
            </a:r>
            <a:br>
              <a:rPr lang="en-US" sz="5300" dirty="0" smtClean="0">
                <a:solidFill>
                  <a:srgbClr val="1F5730"/>
                </a:solidFill>
              </a:rPr>
            </a:br>
            <a:r>
              <a:rPr lang="en-US" sz="3100" dirty="0" smtClean="0">
                <a:solidFill>
                  <a:srgbClr val="1F5730"/>
                </a:solidFill>
              </a:rPr>
              <a:t>Seattle Bicycle Advisory Board</a:t>
            </a:r>
            <a:r>
              <a:rPr lang="en-US" sz="5300" dirty="0" smtClean="0">
                <a:solidFill>
                  <a:srgbClr val="1F5730"/>
                </a:solidFill>
              </a:rPr>
              <a:t/>
            </a:r>
            <a:br>
              <a:rPr lang="en-US" sz="5300" dirty="0" smtClean="0">
                <a:solidFill>
                  <a:srgbClr val="1F5730"/>
                </a:solidFill>
              </a:rPr>
            </a:br>
            <a:r>
              <a:rPr lang="en-US" sz="3100" dirty="0" smtClean="0">
                <a:solidFill>
                  <a:srgbClr val="1F5730"/>
                </a:solidFill>
              </a:rPr>
              <a:t>January </a:t>
            </a:r>
            <a:r>
              <a:rPr lang="en-US" sz="3100" dirty="0">
                <a:solidFill>
                  <a:srgbClr val="1F5730"/>
                </a:solidFill>
              </a:rPr>
              <a:t>6</a:t>
            </a:r>
            <a:r>
              <a:rPr lang="en-US" sz="3100" dirty="0" smtClean="0">
                <a:solidFill>
                  <a:srgbClr val="1F5730"/>
                </a:solidFill>
              </a:rPr>
              <a:t>, 2015</a:t>
            </a:r>
            <a:r>
              <a:rPr lang="en-US" dirty="0" smtClean="0">
                <a:solidFill>
                  <a:srgbClr val="1F5730"/>
                </a:solidFill>
              </a:rPr>
              <a:t/>
            </a:r>
            <a:br>
              <a:rPr lang="en-US" dirty="0" smtClean="0">
                <a:solidFill>
                  <a:srgbClr val="1F5730"/>
                </a:solidFill>
              </a:rPr>
            </a:br>
            <a:endParaRPr lang="en-US" dirty="0">
              <a:solidFill>
                <a:srgbClr val="1F573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4" y="4315968"/>
            <a:ext cx="9144000" cy="2542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14233"/>
            <a:ext cx="1140073" cy="403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6477000" cy="9906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948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52700" y="1143000"/>
            <a:ext cx="40386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/>
              <a:t>CJ Holt</a:t>
            </a:r>
            <a:endParaRPr lang="en-US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/>
              <a:t>(206) 233-1556</a:t>
            </a:r>
            <a:endParaRPr lang="en-US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hlinkClick r:id="rId3"/>
              </a:rPr>
              <a:t>CJ.Holt@seattle.gov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000" dirty="0">
              <a:latin typeface="Segoe UI Light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Segoe UI Light" panose="020B0502040204020203" pitchFamily="34" charset="0"/>
              </a:rPr>
              <a:t>www.seattle.gov/transportation/delridgehighparkgreenway.htm</a:t>
            </a:r>
          </a:p>
          <a:p>
            <a:pPr algn="ctr">
              <a:lnSpc>
                <a:spcPct val="150000"/>
              </a:lnSpc>
            </a:pP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5968"/>
            <a:ext cx="9144000" cy="2542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14233"/>
            <a:ext cx="1140073" cy="403291"/>
          </a:xfrm>
          <a:prstGeom prst="rect">
            <a:avLst/>
          </a:prstGeom>
        </p:spPr>
      </p:pic>
      <p:pic>
        <p:nvPicPr>
          <p:cNvPr id="9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11857"/>
            <a:ext cx="550831" cy="5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29" y="3712731"/>
            <a:ext cx="514319" cy="51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9" y="3709740"/>
            <a:ext cx="517308" cy="5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86" y="3722903"/>
            <a:ext cx="514318" cy="51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Seattle Public Utilities</a:t>
            </a:r>
            <a:br>
              <a:rPr lang="en-US" sz="3200" dirty="0" smtClean="0"/>
            </a:br>
            <a:r>
              <a:rPr lang="en-US" sz="3200" dirty="0" smtClean="0"/>
              <a:t>Natural Drainage System along 17th Ave SW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034898"/>
            <a:ext cx="5892800" cy="278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53029" y="4724400"/>
            <a:ext cx="7472516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262626"/>
                </a:solidFill>
              </a:rPr>
              <a:t>Improved drainage and sewer system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684837"/>
            <a:ext cx="9143999" cy="2925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sz="2000" dirty="0" smtClean="0">
                <a:latin typeface="Segoe UI Light" panose="020B0502040204020203" pitchFamily="34" charset="0"/>
              </a:rPr>
              <a:t>Jason </a:t>
            </a:r>
            <a:r>
              <a:rPr lang="en-US" sz="2000" dirty="0" err="1" smtClean="0">
                <a:latin typeface="Segoe UI Light" panose="020B0502040204020203" pitchFamily="34" charset="0"/>
              </a:rPr>
              <a:t>Sharpley</a:t>
            </a:r>
            <a:r>
              <a:rPr lang="en-US" sz="2000" dirty="0">
                <a:latin typeface="Segoe UI Light" panose="020B0502040204020203" pitchFamily="34" charset="0"/>
              </a:rPr>
              <a:t> </a:t>
            </a:r>
            <a:r>
              <a:rPr lang="en-US" sz="2000" dirty="0" smtClean="0">
                <a:latin typeface="Segoe UI Light" panose="020B0502040204020203" pitchFamily="34" charset="0"/>
              </a:rPr>
              <a:t> |  (206) 233-1534  |  </a:t>
            </a:r>
            <a:r>
              <a:rPr lang="en-US" sz="2000" dirty="0" smtClean="0">
                <a:latin typeface="Segoe UI Light" panose="020B0502040204020203" pitchFamily="34" charset="0"/>
                <a:hlinkClick r:id="rId4"/>
              </a:rPr>
              <a:t>Jason.Sharpley@seattle.gov</a:t>
            </a:r>
            <a:endParaRPr lang="en-US" sz="2000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21st Ave SW and SW Andover St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76400"/>
            <a:ext cx="25908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62626"/>
                </a:solidFill>
              </a:rPr>
              <a:t>Widened sidewalk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Curb ramps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2" b="5430"/>
          <a:stretch/>
        </p:blipFill>
        <p:spPr bwMode="auto">
          <a:xfrm>
            <a:off x="3886200" y="1293195"/>
            <a:ext cx="4878966" cy="253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4"/>
          <a:stretch/>
        </p:blipFill>
        <p:spPr bwMode="auto">
          <a:xfrm>
            <a:off x="3886200" y="3806888"/>
            <a:ext cx="4878966" cy="26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6263640"/>
            <a:ext cx="7391400" cy="118872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Curb ramps, crosswalk and street signs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2119"/>
            <a:ext cx="8976178" cy="1129481"/>
          </a:xfrm>
        </p:spPr>
        <p:txBody>
          <a:bodyPr>
            <a:normAutofit/>
          </a:bodyPr>
          <a:lstStyle/>
          <a:p>
            <a:r>
              <a:rPr lang="en-US" dirty="0" smtClean="0"/>
              <a:t>21st Ave SW and SW Genesee St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838814" y="0"/>
            <a:ext cx="3048000" cy="484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Before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1" y="1676400"/>
            <a:ext cx="25908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62626"/>
                </a:solidFill>
              </a:rPr>
              <a:t>All-way stop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Curb ramps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828799"/>
            <a:ext cx="6273800" cy="416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1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Aerial of 21st Ave SW and 22nd Ave SW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4038600" cy="588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0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21st Ave SW and 22nd Ave SW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142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Before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42" y="1108819"/>
            <a:ext cx="7927258" cy="590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6146389"/>
            <a:ext cx="3048000" cy="484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/>
                </a:solidFill>
              </a:rPr>
              <a:t>Before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4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2"/>
          <a:stretch/>
        </p:blipFill>
        <p:spPr>
          <a:xfrm>
            <a:off x="776427" y="1625025"/>
            <a:ext cx="7591146" cy="44958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8001000" cy="207727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5730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21st Ave SW and SW Myrtle 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completed </a:t>
            </a:r>
            <a:r>
              <a:rPr lang="en-US" dirty="0"/>
              <a:t>t</a:t>
            </a:r>
            <a:r>
              <a:rPr lang="en-US" dirty="0" smtClean="0"/>
              <a:t>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Online and door-to-door survey (June 2013)</a:t>
            </a:r>
          </a:p>
          <a:p>
            <a:r>
              <a:rPr lang="en-US" dirty="0" smtClean="0"/>
              <a:t>Delridge Neighborhood District Council briefing (June 2013)</a:t>
            </a:r>
          </a:p>
          <a:p>
            <a:r>
              <a:rPr lang="en-US" dirty="0" smtClean="0"/>
              <a:t>2 public meetings (July and November 2013)</a:t>
            </a:r>
          </a:p>
          <a:p>
            <a:r>
              <a:rPr lang="en-US" dirty="0" smtClean="0"/>
              <a:t>Drop-in session (November 2014)</a:t>
            </a:r>
          </a:p>
          <a:p>
            <a:r>
              <a:rPr lang="en-US" dirty="0" err="1" smtClean="0"/>
              <a:t>Sanislo</a:t>
            </a:r>
            <a:r>
              <a:rPr lang="en-US" dirty="0" smtClean="0"/>
              <a:t> Elementary briefing (August 2015)</a:t>
            </a:r>
          </a:p>
          <a:p>
            <a:r>
              <a:rPr lang="en-US" dirty="0" smtClean="0"/>
              <a:t>Delridge Neighborhood District Council briefing (October 2015)</a:t>
            </a:r>
          </a:p>
          <a:p>
            <a:r>
              <a:rPr lang="en-US" dirty="0" smtClean="0"/>
              <a:t>Targeted property owner outreach focus throughout</a:t>
            </a:r>
          </a:p>
        </p:txBody>
      </p:sp>
    </p:spTree>
    <p:extLst>
      <p:ext uri="{BB962C8B-B14F-4D97-AF65-F5344CB8AC3E}">
        <p14:creationId xmlns:p14="http://schemas.microsoft.com/office/powerpoint/2010/main" val="192897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0" y="2560637"/>
            <a:ext cx="9144000" cy="29257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SW Myrtle St, 18th Ave SW &amp; SW Orchard St: Construction, summer 2016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21st Ave SW cancelled due to drainage challenges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Safe Routes to School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7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038600" cy="43735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Neighborhood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greenway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description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Greenway route selection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Construction update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Completed work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Questions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10" y="-38100"/>
            <a:ext cx="4249489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Neighborhood Greenway?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8458200" cy="91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safer, calm residential street for you and your family to walk and ride bikes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25" y="1804116"/>
            <a:ext cx="2236975" cy="2982633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01" y="1804116"/>
            <a:ext cx="4061622" cy="29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4116"/>
            <a:ext cx="2209800" cy="300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2"/>
          <a:stretch/>
        </p:blipFill>
        <p:spPr bwMode="auto">
          <a:xfrm>
            <a:off x="2481839" y="93406"/>
            <a:ext cx="667752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04" y="5551579"/>
            <a:ext cx="2014484" cy="9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374"/>
            <a:ext cx="4419600" cy="3257550"/>
          </a:xfrm>
        </p:spPr>
        <p:txBody>
          <a:bodyPr>
            <a:normAutofit/>
          </a:bodyPr>
          <a:lstStyle/>
          <a:p>
            <a:r>
              <a:rPr lang="en-US" dirty="0" smtClean="0"/>
              <a:t>Route </a:t>
            </a:r>
            <a:br>
              <a:rPr lang="en-US" dirty="0" smtClean="0"/>
            </a:br>
            <a:r>
              <a:rPr lang="en-US" dirty="0" smtClean="0"/>
              <a:t>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end improvements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76400"/>
            <a:ext cx="29718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16th Ave </a:t>
            </a:r>
            <a:r>
              <a:rPr lang="en-US" b="1" dirty="0"/>
              <a:t>SW </a:t>
            </a:r>
            <a:r>
              <a:rPr lang="en-US" b="1" dirty="0" smtClean="0"/>
              <a:t>&amp; SW Webster St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en-US" dirty="0" smtClean="0">
                <a:solidFill>
                  <a:srgbClr val="262626"/>
                </a:solidFill>
              </a:rPr>
              <a:t>New crosswalk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New sidewalk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New curb ramps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45" y="1784072"/>
            <a:ext cx="6144755" cy="408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44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end improvements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676400"/>
            <a:ext cx="29718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15th Ave SW </a:t>
            </a:r>
            <a:r>
              <a:rPr lang="en-US" b="1" dirty="0" smtClean="0"/>
              <a:t>&amp; SW </a:t>
            </a:r>
            <a:r>
              <a:rPr lang="en-US" b="1" dirty="0"/>
              <a:t>Holden </a:t>
            </a:r>
            <a:r>
              <a:rPr lang="en-US" b="1" dirty="0" smtClean="0"/>
              <a:t>St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en-US" dirty="0" smtClean="0">
                <a:solidFill>
                  <a:srgbClr val="262626"/>
                </a:solidFill>
              </a:rPr>
              <a:t>Pedestrian activated signal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Crosswalk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Sidewalk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Upgraded curb ramps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"/>
          <a:stretch/>
        </p:blipFill>
        <p:spPr bwMode="auto">
          <a:xfrm>
            <a:off x="3124200" y="1606589"/>
            <a:ext cx="6019800" cy="41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15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end improvements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76400"/>
            <a:ext cx="29718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16th Ave </a:t>
            </a:r>
            <a:r>
              <a:rPr lang="en-US" b="1" dirty="0"/>
              <a:t>SW </a:t>
            </a:r>
            <a:r>
              <a:rPr lang="en-US" b="1" dirty="0" smtClean="0"/>
              <a:t>&amp; SW Kenyon St</a:t>
            </a:r>
            <a:endParaRPr lang="en-US" dirty="0" smtClean="0">
              <a:solidFill>
                <a:srgbClr val="262626"/>
              </a:solidFill>
            </a:endParaRPr>
          </a:p>
          <a:p>
            <a:r>
              <a:rPr lang="en-US" dirty="0" smtClean="0">
                <a:solidFill>
                  <a:srgbClr val="262626"/>
                </a:solidFill>
              </a:rPr>
              <a:t>New crosswalk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New sidewalk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New curb ramps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40" y="1682750"/>
            <a:ext cx="618256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5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89" y="-253181"/>
            <a:ext cx="9075474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21st Ave SW and 22nd Ave SW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r="10230"/>
          <a:stretch/>
        </p:blipFill>
        <p:spPr bwMode="auto">
          <a:xfrm>
            <a:off x="1" y="1523999"/>
            <a:ext cx="4934856" cy="410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r="-1646"/>
          <a:stretch/>
        </p:blipFill>
        <p:spPr bwMode="auto">
          <a:xfrm>
            <a:off x="4934856" y="1523999"/>
            <a:ext cx="4310744" cy="410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construction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07191"/>
              </p:ext>
            </p:extLst>
          </p:nvPr>
        </p:nvGraphicFramePr>
        <p:xfrm>
          <a:off x="457200" y="1143000"/>
          <a:ext cx="8229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Segoe UI Light" panose="020B0502040204020203" pitchFamily="34" charset="0"/>
                        </a:rPr>
                        <a:t>Work to be completed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Segoe UI Light" panose="020B0502040204020203" pitchFamily="34" charset="0"/>
                        </a:rPr>
                        <a:t>When will it happen?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500" i="0" dirty="0" smtClean="0">
                          <a:latin typeface="Segoe UI Light" panose="020B0502040204020203" pitchFamily="34" charset="0"/>
                        </a:rPr>
                        <a:t>15th</a:t>
                      </a:r>
                      <a:r>
                        <a:rPr lang="en-US" sz="2500" i="0" baseline="0" dirty="0" smtClean="0">
                          <a:latin typeface="Segoe UI Light" panose="020B0502040204020203" pitchFamily="34" charset="0"/>
                        </a:rPr>
                        <a:t> Ave SW &amp; SW Holden St curb ramps and sidewalk</a:t>
                      </a: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500" i="0" dirty="0" smtClean="0">
                          <a:latin typeface="Segoe UI Light" panose="020B0502040204020203" pitchFamily="34" charset="0"/>
                        </a:rPr>
                        <a:t>Continues</a:t>
                      </a:r>
                      <a:r>
                        <a:rPr lang="en-US" sz="2500" i="0" baseline="0" dirty="0" smtClean="0">
                          <a:latin typeface="Segoe UI Light" panose="020B0502040204020203" pitchFamily="34" charset="0"/>
                        </a:rPr>
                        <a:t> this week, expect to wrap up week of Jan. 18</a:t>
                      </a: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500" i="0" kern="1200" baseline="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21st Ave SW </a:t>
                      </a:r>
                      <a:r>
                        <a:rPr lang="en-US" sz="2500" i="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sidewalk</a:t>
                      </a:r>
                      <a:r>
                        <a:rPr lang="en-US" sz="2500" i="0" kern="1200" baseline="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, south of 22nd Ave SW</a:t>
                      </a: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500" i="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Work begins </a:t>
                      </a:r>
                      <a:r>
                        <a:rPr lang="en-US" sz="2500" b="0" i="0" baseline="0" dirty="0" smtClean="0">
                          <a:latin typeface="Segoe UI Light" panose="020B0502040204020203" pitchFamily="34" charset="0"/>
                        </a:rPr>
                        <a:t>end of Jan.</a:t>
                      </a:r>
                      <a:endParaRPr lang="en-US" sz="2500" i="0" kern="1200" dirty="0">
                        <a:solidFill>
                          <a:schemeClr val="dk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500" b="0" i="0" dirty="0" smtClean="0">
                          <a:latin typeface="Segoe UI Light" panose="020B0502040204020203" pitchFamily="34" charset="0"/>
                        </a:rPr>
                        <a:t>17th Ave</a:t>
                      </a:r>
                      <a:r>
                        <a:rPr lang="en-US" sz="2500" b="0" i="0" baseline="0" dirty="0" smtClean="0">
                          <a:latin typeface="Segoe UI Light" panose="020B0502040204020203" pitchFamily="34" charset="0"/>
                        </a:rPr>
                        <a:t> SW c</a:t>
                      </a:r>
                      <a:r>
                        <a:rPr lang="en-US" sz="2500" b="0" i="0" dirty="0" smtClean="0">
                          <a:latin typeface="Segoe UI Light" panose="020B0502040204020203" pitchFamily="34" charset="0"/>
                        </a:rPr>
                        <a:t>ul</a:t>
                      </a:r>
                      <a:r>
                        <a:rPr lang="en-US" sz="2500" b="0" i="0" baseline="0" dirty="0" smtClean="0">
                          <a:latin typeface="Segoe UI Light" panose="020B0502040204020203" pitchFamily="34" charset="0"/>
                        </a:rPr>
                        <a:t>-de-sac ramp</a:t>
                      </a:r>
                      <a:endParaRPr lang="en-US" sz="2500" b="0" i="0" dirty="0"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00A85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500" b="0" i="0" dirty="0" smtClean="0">
                          <a:latin typeface="Segoe UI Light" panose="020B0502040204020203" pitchFamily="34" charset="0"/>
                        </a:rPr>
                        <a:t>Work begins</a:t>
                      </a:r>
                      <a:r>
                        <a:rPr lang="en-US" sz="2500" i="0" kern="1200" dirty="0" smtClean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in Feb. </a:t>
                      </a:r>
                      <a:endParaRPr lang="en-US" sz="2500" b="0" i="0" baseline="0" dirty="0" smtClean="0"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5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Striping, signage,</a:t>
                      </a:r>
                      <a:r>
                        <a:rPr lang="en-US" sz="2500" b="0" i="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 and speed hump installation</a:t>
                      </a:r>
                      <a:endParaRPr lang="en-US" sz="2500" b="0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5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Installed</a:t>
                      </a:r>
                      <a:r>
                        <a:rPr lang="en-US" sz="2500" b="0" i="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 on an ongoing basis</a:t>
                      </a:r>
                      <a:endParaRPr lang="en-US" sz="2500" b="0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5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Instal</a:t>
                      </a:r>
                      <a:r>
                        <a:rPr lang="en-US" sz="2500" b="0" i="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l signal at 15th Ave SW &amp; SW Holden St</a:t>
                      </a:r>
                      <a:endParaRPr lang="en-US" sz="2500" b="0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500" b="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Late Jan. or</a:t>
                      </a:r>
                      <a:r>
                        <a:rPr lang="en-US" sz="2500" b="0" i="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 early Feb. </a:t>
                      </a:r>
                      <a:endParaRPr lang="en-US" sz="2500" b="0" i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solidFill>
                      <a:srgbClr val="00A85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19207</TotalTime>
  <Words>375</Words>
  <Application>Microsoft Office PowerPoint</Application>
  <PresentationFormat>On-screen Show (4:3)</PresentationFormat>
  <Paragraphs>93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Delridge – Highland Park Neighborhood Greenway   Seattle Bicycle Advisory Board January 6, 2015 </vt:lpstr>
      <vt:lpstr>Presentation  overview</vt:lpstr>
      <vt:lpstr>What is a Neighborhood Greenway?</vt:lpstr>
      <vt:lpstr>Route  selection</vt:lpstr>
      <vt:lpstr>South end improvements</vt:lpstr>
      <vt:lpstr>South end improvements</vt:lpstr>
      <vt:lpstr>South end improvements</vt:lpstr>
      <vt:lpstr>21st Ave SW and 22nd Ave SW</vt:lpstr>
      <vt:lpstr>Remaining construction</vt:lpstr>
      <vt:lpstr>Questions?</vt:lpstr>
      <vt:lpstr>Thanks!</vt:lpstr>
      <vt:lpstr>Seattle Public Utilities Natural Drainage System along 17th Ave SW</vt:lpstr>
      <vt:lpstr>21st Ave SW and SW Andover St</vt:lpstr>
      <vt:lpstr>21st Ave SW and SW Genesee St</vt:lpstr>
      <vt:lpstr>Aerial of 21st Ave SW and 22nd Ave SW</vt:lpstr>
      <vt:lpstr>21st Ave SW and 22nd Ave SW </vt:lpstr>
      <vt:lpstr>PowerPoint Presentation</vt:lpstr>
      <vt:lpstr>Outreach completed to date</vt:lpstr>
      <vt:lpstr>Safe Routes to School projects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McCaffrey-C, Rachel-c</cp:lastModifiedBy>
  <cp:revision>731</cp:revision>
  <cp:lastPrinted>2015-01-28T21:42:27Z</cp:lastPrinted>
  <dcterms:created xsi:type="dcterms:W3CDTF">2013-03-20T21:45:56Z</dcterms:created>
  <dcterms:modified xsi:type="dcterms:W3CDTF">2016-01-07T00:18:09Z</dcterms:modified>
</cp:coreProperties>
</file>