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9" r:id="rId5"/>
    <p:sldId id="303" r:id="rId6"/>
    <p:sldId id="293" r:id="rId7"/>
    <p:sldId id="342" r:id="rId8"/>
    <p:sldId id="295" r:id="rId9"/>
    <p:sldId id="297" r:id="rId10"/>
    <p:sldId id="346" r:id="rId11"/>
    <p:sldId id="327" r:id="rId12"/>
    <p:sldId id="328" r:id="rId13"/>
    <p:sldId id="330" r:id="rId14"/>
    <p:sldId id="326" r:id="rId15"/>
    <p:sldId id="353" r:id="rId16"/>
    <p:sldId id="339" r:id="rId17"/>
    <p:sldId id="354" r:id="rId18"/>
    <p:sldId id="356" r:id="rId19"/>
    <p:sldId id="357" r:id="rId20"/>
    <p:sldId id="358" r:id="rId21"/>
    <p:sldId id="301" r:id="rId22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75">
          <p15:clr>
            <a:srgbClr val="A4A3A4"/>
          </p15:clr>
        </p15:guide>
        <p15:guide id="2" orient="horz" pos="311">
          <p15:clr>
            <a:srgbClr val="A4A3A4"/>
          </p15:clr>
        </p15:guide>
        <p15:guide id="3" orient="horz" pos="466">
          <p15:clr>
            <a:srgbClr val="A4A3A4"/>
          </p15:clr>
        </p15:guide>
        <p15:guide id="4" orient="horz" pos="941">
          <p15:clr>
            <a:srgbClr val="A4A3A4"/>
          </p15:clr>
        </p15:guide>
        <p15:guide id="5" orient="horz" pos="3090">
          <p15:clr>
            <a:srgbClr val="A4A3A4"/>
          </p15:clr>
        </p15:guide>
        <p15:guide id="6" orient="horz" pos="804">
          <p15:clr>
            <a:srgbClr val="A4A3A4"/>
          </p15:clr>
        </p15:guide>
        <p15:guide id="7" pos="5611">
          <p15:clr>
            <a:srgbClr val="A4A3A4"/>
          </p15:clr>
        </p15:guide>
        <p15:guide id="8" pos="1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754"/>
    <a:srgbClr val="00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72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30" y="451"/>
      </p:cViewPr>
      <p:guideLst>
        <p:guide orient="horz" pos="2775"/>
        <p:guide orient="horz" pos="311"/>
        <p:guide orient="horz" pos="466"/>
        <p:guide orient="horz" pos="941"/>
        <p:guide orient="horz" pos="3090"/>
        <p:guide orient="horz" pos="804"/>
        <p:guide pos="5611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1819" y="6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000A042-A743-2C4C-AE1D-AA4B6E51894F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83C7CD9-AD26-F040-8CE2-9B94C7135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1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98A926-8D6B-164D-ACBA-15CB9D9CCF74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83DB7FA-C357-BD44-B313-15295D394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2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1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8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1" y="4421822"/>
            <a:ext cx="5618480" cy="4420208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1200" y="8791200"/>
            <a:ext cx="375878" cy="285257"/>
          </a:xfrm>
        </p:spPr>
        <p:txBody>
          <a:bodyPr/>
          <a:lstStyle/>
          <a:p>
            <a:pPr>
              <a:defRPr/>
            </a:pPr>
            <a:fld id="{8E62E0A4-7FD3-4549-8557-33D5A5A151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6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8147" indent="-29159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6382" indent="-2332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2932" indent="-2332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9486" indent="-2332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6037" indent="-2332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32589" indent="-2332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9142" indent="-2332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65694" indent="-2332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0B19CD4-091D-43B9-B746-ED8CCE82DE4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0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9EAF7A-06C2-43EF-9E07-3CFEC28E2253}" type="slidenum">
              <a:rPr lang="en-US" altLang="en-US" sz="1200">
                <a:latin typeface="Calibri" pitchFamily="34" charset="0"/>
              </a:rPr>
              <a:pPr eaLnBrk="1" hangingPunct="1"/>
              <a:t>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30000"/>
              </a:spcBef>
            </a:pPr>
            <a:endParaRPr lang="en-US" altLang="en-US" sz="1200">
              <a:latin typeface="Calibri" pitchFamily="34" charset="0"/>
            </a:endParaRPr>
          </a:p>
        </p:txBody>
      </p:sp>
      <p:sp>
        <p:nvSpPr>
          <p:cNvPr id="7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381795" y="4343400"/>
            <a:ext cx="6214593" cy="4498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400" dirty="0" smtClean="0">
              <a:ea typeface="ＭＳ Ｐゴシック" pitchFamily="34" charset="-128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ea typeface="ＭＳ Ｐゴシック" pitchFamily="34" charset="-128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400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4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01047" y="4247269"/>
            <a:ext cx="6330137" cy="43648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8809">
              <a:defRPr/>
            </a:pPr>
            <a:endParaRPr lang="en-US" dirty="0"/>
          </a:p>
          <a:p>
            <a:pPr marL="2293" eaLnBrk="1" hangingPunct="1">
              <a:spcBef>
                <a:spcPts val="0"/>
              </a:spcBef>
              <a:defRPr/>
            </a:pPr>
            <a:r>
              <a:rPr lang="en-US" dirty="0">
                <a:cs typeface="Times New Roman" panose="02020603050405020304" pitchFamily="18" charset="0"/>
              </a:rPr>
              <a:t/>
            </a:r>
            <a:br>
              <a:rPr lang="en-US" dirty="0">
                <a:cs typeface="Times New Roman" panose="02020603050405020304" pitchFamily="18" charset="0"/>
              </a:rPr>
            </a:br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8066" indent="-291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6256" indent="-2332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2759" indent="-2332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9261" indent="-2332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65762" indent="-2332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32266" indent="-2332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98769" indent="-2332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65271" indent="-2332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A3D845A-2200-4625-9E93-7E10D8C2394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987136" y="4904509"/>
            <a:ext cx="5174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29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5260" y="4214152"/>
            <a:ext cx="6568440" cy="512603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23763-2F98-4AD3-8E1A-2365625B13D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9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u="sng" dirty="0" smtClean="0"/>
          </a:p>
          <a:p>
            <a:r>
              <a:rPr lang="en-US" sz="14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n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535" y="3575050"/>
            <a:ext cx="8467090" cy="38989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882900"/>
            <a:ext cx="9221788" cy="692150"/>
          </a:xfr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ABFB-4B8A-EF4E-8785-351EB51BB158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C5F6-2439-9A44-B78F-955F487D91A7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629150"/>
            <a:ext cx="204946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0D87-C65B-0944-9B18-7D79AE8D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4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8678863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04951"/>
            <a:ext cx="4268788" cy="304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38350"/>
            <a:ext cx="4267199" cy="2590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04950"/>
            <a:ext cx="4270373" cy="304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38350"/>
            <a:ext cx="4270373" cy="25908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C76F-5AC4-3F4C-9568-410B969B2FFE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A13D-CFFB-1449-BCBF-317461DB1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8258-4F21-804D-A435-39E7942203CE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124200" y="4629150"/>
            <a:ext cx="2971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6773337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855D-AF18-834B-A0C7-6687753E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8"/>
          </p:nvPr>
        </p:nvSpPr>
        <p:spPr>
          <a:xfrm>
            <a:off x="228600" y="1504951"/>
            <a:ext cx="2819400" cy="304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/>
          </p:nvPr>
        </p:nvSpPr>
        <p:spPr>
          <a:xfrm>
            <a:off x="3200400" y="1493838"/>
            <a:ext cx="2819400" cy="304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6172200" y="1480433"/>
            <a:ext cx="2735263" cy="30480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038350"/>
            <a:ext cx="2819400" cy="2438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1"/>
          </p:nvPr>
        </p:nvSpPr>
        <p:spPr>
          <a:xfrm>
            <a:off x="3200400" y="2038350"/>
            <a:ext cx="2819400" cy="2438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6172200" y="2038350"/>
            <a:ext cx="2735263" cy="2438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7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175"/>
            <a:ext cx="92964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86DC-5AB8-8646-9F2B-D97AD9A8135B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33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852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D848-1E6D-DE42-8828-03839A4B0859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85288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298C8-81D0-1C4C-9037-FD2DC8707546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588"/>
            <a:ext cx="9278938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EE2E-DC81-A940-BFDC-7251F6F22220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9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7893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7438-874D-8D45-86C0-7D5D8B8FA24D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 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588"/>
            <a:ext cx="9278938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2800350"/>
            <a:ext cx="8763000" cy="533400"/>
          </a:xfrm>
          <a:noFill/>
        </p:spPr>
        <p:txBody>
          <a:bodyPr>
            <a:noAutofit/>
          </a:bodyPr>
          <a:lstStyle>
            <a:lvl1pPr algn="l">
              <a:defRPr sz="30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8600" y="3333751"/>
            <a:ext cx="8763000" cy="304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DB4A-870C-B449-B57B-2C46F1F35A16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D20-520E-4FF5-B67F-21C49556FA64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DF4D-2A22-4A69-91BC-BE46EAFF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1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1" y="17338"/>
            <a:ext cx="9107382" cy="511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0535" y="3575050"/>
            <a:ext cx="8467090" cy="38989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882900"/>
            <a:ext cx="9221788" cy="692150"/>
          </a:xfr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ABFB-4B8A-EF4E-8785-351EB51BB158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3FC5-DAFC-4543-AEB8-80C94466F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3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471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-96838" y="2830513"/>
            <a:ext cx="9353551" cy="801687"/>
          </a:xfrm>
          <a:prstGeom prst="rect">
            <a:avLst/>
          </a:prstGeom>
          <a:solidFill>
            <a:srgbClr val="404040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9" descr="ppt_agency_-2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735263"/>
            <a:ext cx="3600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8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8/30/2012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E7FC-4D27-44D7-A092-A4A52A6BD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L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4"/>
            <a:ext cx="9221788" cy="51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0535" y="3575050"/>
            <a:ext cx="8467090" cy="38989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882900"/>
            <a:ext cx="9221788" cy="692150"/>
          </a:xfr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ABFB-4B8A-EF4E-8785-351EB51BB158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 Expres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" y="0"/>
            <a:ext cx="91426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0535" y="3575050"/>
            <a:ext cx="8467090" cy="38989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882900"/>
            <a:ext cx="9221788" cy="692150"/>
          </a:xfr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10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FABFB-4B8A-EF4E-8785-351EB51BB158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91471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H="1">
            <a:off x="3175" y="2830513"/>
            <a:ext cx="9140825" cy="801687"/>
          </a:xfrm>
          <a:prstGeom prst="rect">
            <a:avLst/>
          </a:prstGeom>
          <a:solidFill>
            <a:srgbClr val="404040">
              <a:alpha val="74901"/>
            </a:srgbClr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ppt_agency_-28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35263"/>
            <a:ext cx="36004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3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514350"/>
            <a:ext cx="6553200" cy="4419600"/>
          </a:xfrm>
          <a:ln>
            <a:noFill/>
          </a:ln>
          <a:effectLst>
            <a:outerShdw blurRad="50800" dist="38100" dir="2700000" algn="tl" rotWithShape="0">
              <a:srgbClr val="0A2754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406503"/>
            <a:ext cx="5257800" cy="298847"/>
          </a:xfrm>
        </p:spPr>
        <p:txBody>
          <a:bodyPr>
            <a:noAutofit/>
          </a:bodyPr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67150"/>
            <a:ext cx="5486400" cy="539354"/>
          </a:xfrm>
        </p:spPr>
        <p:txBody>
          <a:bodyPr anchor="b">
            <a:no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3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op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514350"/>
            <a:ext cx="6545263" cy="4391025"/>
          </a:xfrm>
          <a:effectLst>
            <a:outerShdw blurRad="50800" dist="38100" dir="2700000" algn="tl" rotWithShape="0">
              <a:srgbClr val="0A2754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52594"/>
            <a:ext cx="5486400" cy="539354"/>
          </a:xfrm>
        </p:spPr>
        <p:txBody>
          <a:bodyPr anchor="b">
            <a:no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1082"/>
            <a:ext cx="5486400" cy="298847"/>
          </a:xfrm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73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Map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629400" cy="5143500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map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7711" y="743187"/>
            <a:ext cx="5486400" cy="539354"/>
          </a:xfrm>
        </p:spPr>
        <p:txBody>
          <a:bodyPr anchor="b">
            <a:no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3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3276599" cy="914400"/>
          </a:xfrm>
        </p:spPr>
        <p:txBody>
          <a:bodyPr anchor="b">
            <a:no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742949"/>
            <a:ext cx="5181600" cy="385167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85951"/>
            <a:ext cx="3276599" cy="27086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37F3-3DE9-5F4A-8B89-B5FDDB767929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2744" y="462915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2E82-809A-BB44-B1E3-34A151B3C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50350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42950"/>
            <a:ext cx="8678863" cy="533400"/>
          </a:xfrm>
          <a:prstGeom prst="rect">
            <a:avLst/>
          </a:prstGeom>
          <a:solidFill>
            <a:srgbClr val="0A2754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495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6291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96BA35-4920-B84F-A933-2645DC9433F5}" type="datetime1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915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629150"/>
            <a:ext cx="2049463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C829F1-8E2F-F342-8A5F-E22AF5E4A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56" r:id="rId2"/>
    <p:sldLayoutId id="2147485158" r:id="rId3"/>
    <p:sldLayoutId id="2147485157" r:id="rId4"/>
    <p:sldLayoutId id="2147485137" r:id="rId5"/>
    <p:sldLayoutId id="2147485142" r:id="rId6"/>
    <p:sldLayoutId id="2147485154" r:id="rId7"/>
    <p:sldLayoutId id="2147485155" r:id="rId8"/>
    <p:sldLayoutId id="2147485131" r:id="rId9"/>
    <p:sldLayoutId id="2147485128" r:id="rId10"/>
    <p:sldLayoutId id="2147485130" r:id="rId11"/>
    <p:sldLayoutId id="2147485143" r:id="rId12"/>
    <p:sldLayoutId id="2147485138" r:id="rId13"/>
    <p:sldLayoutId id="2147485139" r:id="rId14"/>
    <p:sldLayoutId id="2147485140" r:id="rId15"/>
    <p:sldLayoutId id="2147485148" r:id="rId16"/>
    <p:sldLayoutId id="2147485149" r:id="rId17"/>
    <p:sldLayoutId id="2147485150" r:id="rId18"/>
    <p:sldLayoutId id="2147485160" r:id="rId19"/>
    <p:sldLayoutId id="2147485161" r:id="rId20"/>
    <p:sldLayoutId id="2147485163" r:id="rId21"/>
    <p:sldLayoutId id="2147485164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Seattle Bicycle Advisory Board</a:t>
            </a:r>
          </a:p>
          <a:p>
            <a:r>
              <a:rPr lang="en-US" b="1" dirty="0" smtClean="0"/>
              <a:t>May 2016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Draft ST3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6310" y="724028"/>
            <a:ext cx="5486400" cy="962234"/>
          </a:xfrm>
        </p:spPr>
        <p:txBody>
          <a:bodyPr/>
          <a:lstStyle/>
          <a:p>
            <a:pPr algn="ctr"/>
            <a:r>
              <a:rPr lang="en-US" dirty="0" smtClean="0"/>
              <a:t>Draft Plan: Environmental &amp;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i</a:t>
            </a:r>
            <a:r>
              <a:rPr lang="en-US" dirty="0" smtClean="0"/>
              <a:t>nvestment </a:t>
            </a:r>
            <a:r>
              <a:rPr lang="en-US" dirty="0"/>
              <a:t>s</a:t>
            </a:r>
            <a:r>
              <a:rPr lang="en-US" dirty="0" smtClean="0"/>
              <a:t>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416" cy="51435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782050" y="4766469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95815D8-A6E8-4489-A5E5-24BF68DA34A2}" type="slidenum">
              <a:rPr lang="en-US" sz="800" smtClean="0"/>
              <a:t>10</a:t>
            </a:fld>
            <a:endParaRPr lang="en-US" sz="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69144"/>
              </p:ext>
            </p:extLst>
          </p:nvPr>
        </p:nvGraphicFramePr>
        <p:xfrm>
          <a:off x="3649416" y="1995055"/>
          <a:ext cx="5483294" cy="231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3294"/>
              </a:tblGrid>
              <a:tr h="3655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Studies</a:t>
                      </a:r>
                      <a:endParaRPr lang="en-US" sz="1200" dirty="0"/>
                    </a:p>
                  </a:txBody>
                  <a:tcPr/>
                </a:tc>
              </a:tr>
              <a:tr h="3452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HCT Environmental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Study: Bothell to Bellevue via Kirkland 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989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HCT Study: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Northern Lake Washington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864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HCT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Study: Light rail extending from West Seattle to Burien and connecting to light rail spine 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2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HCT Study: Connections from Everett to Everett Community College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2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HCT Study: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Commuter rail to Orting 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880" y="676537"/>
            <a:ext cx="5852160" cy="603504"/>
          </a:xfrm>
        </p:spPr>
        <p:txBody>
          <a:bodyPr/>
          <a:lstStyle/>
          <a:p>
            <a:pPr algn="ctr"/>
            <a:r>
              <a:rPr lang="en-US" dirty="0" smtClean="0"/>
              <a:t>Draft Plan: Early deliverables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7976" cy="5113841"/>
          </a:xfr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782050" y="4766469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AE28436-6987-4728-9128-8A04592C5757}" type="slidenum">
              <a:rPr lang="en-US" sz="800" smtClean="0"/>
              <a:t>11</a:t>
            </a:fld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43947"/>
              </p:ext>
            </p:extLst>
          </p:nvPr>
        </p:nvGraphicFramePr>
        <p:xfrm>
          <a:off x="3345880" y="1482436"/>
          <a:ext cx="5798119" cy="337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797"/>
                <a:gridCol w="1540322"/>
              </a:tblGrid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Projects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Draft Schedule</a:t>
                      </a:r>
                      <a:endParaRPr lang="en-US" sz="1200" dirty="0"/>
                    </a:p>
                  </a:txBody>
                  <a:tcPr/>
                </a:tc>
              </a:tr>
              <a:tr h="293068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improve bus speed and reliability: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Bus-on-shoulder opportunities: I-5, I-405, SR 518, SR 167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Capital improvements for </a:t>
                      </a:r>
                      <a:r>
                        <a:rPr lang="en-US" sz="105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RapidRide</a:t>
                      </a: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C and D Routes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Bus capital Improvements for Pacific Ave. (Tacoma)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Bus capital improvements in East Pierce County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 improve system access: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Parking on SR 522 in Kenmore, Forest Park and Bothell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I-405: Parking at Kingsgate and new transit center with parking in South Renton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Parking for Sounder north and south lines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Passenger amenities, including pedestrian and bicycle improvements</a:t>
                      </a:r>
                    </a:p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2019-2024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94" y="539730"/>
            <a:ext cx="5877428" cy="45416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0839"/>
            <a:ext cx="6888079" cy="533400"/>
          </a:xfrm>
        </p:spPr>
        <p:txBody>
          <a:bodyPr/>
          <a:lstStyle/>
          <a:p>
            <a:r>
              <a:rPr lang="en-US" dirty="0" smtClean="0"/>
              <a:t>Draft Plan: Project delivery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33758"/>
            <a:ext cx="5486400" cy="539354"/>
          </a:xfrm>
        </p:spPr>
        <p:txBody>
          <a:bodyPr/>
          <a:lstStyle/>
          <a:p>
            <a:r>
              <a:rPr lang="en-US" dirty="0" smtClean="0"/>
              <a:t>Draft Plan: </a:t>
            </a:r>
            <a:r>
              <a:rPr lang="en-US" dirty="0"/>
              <a:t>F</a:t>
            </a:r>
            <a:r>
              <a:rPr lang="en-US" dirty="0" smtClean="0"/>
              <a:t>unding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265073"/>
              </p:ext>
            </p:extLst>
          </p:nvPr>
        </p:nvGraphicFramePr>
        <p:xfrm>
          <a:off x="282145" y="1426091"/>
          <a:ext cx="4197179" cy="301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68"/>
                <a:gridCol w="2397211"/>
              </a:tblGrid>
              <a:tr h="5254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Revenue source</a:t>
                      </a:r>
                    </a:p>
                    <a:p>
                      <a:r>
                        <a:rPr lang="en-US" sz="1400" b="0" i="1" dirty="0" smtClean="0"/>
                        <a:t>in</a:t>
                      </a:r>
                      <a:r>
                        <a:rPr lang="en-US" sz="1400" b="0" i="1" baseline="0" dirty="0" smtClean="0"/>
                        <a:t> billions, YOE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2017-2041</a:t>
                      </a:r>
                      <a:endParaRPr lang="en-US" sz="2000" dirty="0"/>
                    </a:p>
                  </a:txBody>
                  <a:tcPr/>
                </a:tc>
              </a:tr>
              <a:tr h="350319">
                <a:tc>
                  <a:txBody>
                    <a:bodyPr/>
                    <a:lstStyle/>
                    <a:p>
                      <a:r>
                        <a:rPr lang="en-US" dirty="0" smtClean="0"/>
                        <a:t>Sales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</a:tr>
              <a:tr h="350319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tabs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</a:tr>
              <a:tr h="350319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r>
                        <a:rPr lang="en-US" baseline="0" dirty="0" smtClean="0"/>
                        <a:t>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</a:tr>
              <a:tr h="3503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taxes*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27.6</a:t>
                      </a:r>
                      <a:endParaRPr lang="en-US" b="1" dirty="0"/>
                    </a:p>
                  </a:txBody>
                  <a:tcPr/>
                </a:tc>
              </a:tr>
              <a:tr h="350319">
                <a:tc>
                  <a:txBody>
                    <a:bodyPr/>
                    <a:lstStyle/>
                    <a:p>
                      <a:r>
                        <a:rPr lang="en-US" dirty="0" smtClean="0"/>
                        <a:t>Other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/>
                </a:tc>
              </a:tr>
              <a:tr h="64023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r>
                        <a:rPr lang="en-US" sz="1400" b="1" baseline="0" dirty="0" smtClean="0"/>
                        <a:t> estimated</a:t>
                      </a:r>
                    </a:p>
                    <a:p>
                      <a:r>
                        <a:rPr lang="en-US" sz="1400" b="1" baseline="0" dirty="0" smtClean="0"/>
                        <a:t>sources of funds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$50.1B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824" y="4472033"/>
            <a:ext cx="4406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*Current forecast: 0.5% sales &amp; use tax, 0.8% MVET &amp; </a:t>
            </a:r>
          </a:p>
          <a:p>
            <a:r>
              <a:rPr lang="en-US" sz="1000" i="1" dirty="0"/>
              <a:t>p</a:t>
            </a:r>
            <a:r>
              <a:rPr lang="en-US" sz="1000" i="1" dirty="0" smtClean="0"/>
              <a:t>roperty tax of 25 cents per $1,000 of assessed valuation</a:t>
            </a:r>
            <a:endParaRPr lang="en-US" sz="1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68" y="1601553"/>
            <a:ext cx="3505097" cy="26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752594"/>
            <a:ext cx="8678862" cy="539354"/>
          </a:xfrm>
        </p:spPr>
        <p:txBody>
          <a:bodyPr/>
          <a:lstStyle/>
          <a:p>
            <a:r>
              <a:rPr lang="en-US" dirty="0" smtClean="0"/>
              <a:t>System Access in ST3 Draft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81125"/>
            <a:ext cx="8010525" cy="3581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Convenient access to Sound Transit’s bus and rail </a:t>
            </a:r>
            <a:br>
              <a:rPr lang="en-US" sz="1800" dirty="0" smtClean="0"/>
            </a:br>
            <a:r>
              <a:rPr lang="en-US" sz="1800" dirty="0" smtClean="0"/>
              <a:t>stations is critical to growing ridership</a:t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Station budgets accommodate design for station </a:t>
            </a:r>
            <a:br>
              <a:rPr lang="en-US" sz="1800" dirty="0" smtClean="0"/>
            </a:br>
            <a:r>
              <a:rPr lang="en-US" sz="1800" dirty="0" smtClean="0"/>
              <a:t>access by all modes of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Sound Transit’s Long Range Plan and System Access Policy provide a strong basis for additional investment in improved access</a:t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Draft ST3 Plan includes $1.2 billion to improve bus transfers at Sound Transit </a:t>
            </a:r>
            <a:r>
              <a:rPr lang="en-US" sz="1800" dirty="0"/>
              <a:t>stations, </a:t>
            </a:r>
            <a:r>
              <a:rPr lang="en-US" sz="1800" dirty="0" smtClean="0"/>
              <a:t>facilitate bicycling and walking from surrounding areas, and provide additional parking</a:t>
            </a:r>
            <a:endParaRPr lang="en-US" dirty="0"/>
          </a:p>
        </p:txBody>
      </p:sp>
      <p:pic>
        <p:nvPicPr>
          <p:cNvPr id="1026" name="Picture 2" descr="C:\Users\rulec\Desktop\mod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30" y="1713522"/>
            <a:ext cx="2728913" cy="824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90581" y="1528856"/>
            <a:ext cx="4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265589" y="1528856"/>
            <a:ext cx="342106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52594"/>
            <a:ext cx="6857999" cy="539354"/>
          </a:xfrm>
        </p:spPr>
        <p:txBody>
          <a:bodyPr/>
          <a:lstStyle/>
          <a:p>
            <a:r>
              <a:rPr lang="en-US" dirty="0" smtClean="0"/>
              <a:t>Non-Motorized Access Allowance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53008"/>
            <a:ext cx="5114925" cy="3538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llowance </a:t>
            </a:r>
            <a:r>
              <a:rPr lang="en-US" sz="1800" dirty="0"/>
              <a:t>of </a:t>
            </a:r>
            <a:r>
              <a:rPr lang="en-US" sz="1800" dirty="0" smtClean="0"/>
              <a:t>up </a:t>
            </a:r>
            <a:r>
              <a:rPr lang="en-US" sz="1800" dirty="0"/>
              <a:t>to $4.5 million </a:t>
            </a:r>
            <a:r>
              <a:rPr lang="en-US" sz="1800" dirty="0" smtClean="0"/>
              <a:t>for all ST3 bus and rail stations, totaling $270 million</a:t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New and improved paths to stations overcome barriers and increase ridership</a:t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Projects will be defined once precise station location is known</a:t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Partnerships/agreements can reduce permitting, timeline, and leverage matching funds and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453008"/>
            <a:ext cx="2862261" cy="336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Access Fund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514474"/>
            <a:ext cx="8448674" cy="35052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ST2 program was deleted due to recession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ST3 program includes $100m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Bicycle and pedestrian access improvements, bicycle parking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Transit transfer and pick up / drop off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Station access studies to prioritize improvements that improve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Ongoing </a:t>
            </a:r>
            <a:r>
              <a:rPr lang="en-US" sz="2000" dirty="0"/>
              <a:t>d</a:t>
            </a:r>
            <a:r>
              <a:rPr lang="en-US" sz="2000" dirty="0" smtClean="0"/>
              <a:t>ata collection tracking how ST riders access stations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Staff will seek Board direction on how to </a:t>
            </a:r>
            <a:r>
              <a:rPr lang="en-US" dirty="0" smtClean="0"/>
              <a:t>prioritize funds</a:t>
            </a:r>
          </a:p>
        </p:txBody>
      </p:sp>
    </p:spTree>
    <p:extLst>
      <p:ext uri="{BB962C8B-B14F-4D97-AF65-F5344CB8AC3E}">
        <p14:creationId xmlns:p14="http://schemas.microsoft.com/office/powerpoint/2010/main" val="320124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55125" y="243325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system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623679"/>
            <a:ext cx="2803358" cy="497101"/>
          </a:xfrm>
          <a:prstGeom prst="rect">
            <a:avLst/>
          </a:prstGeom>
          <a:solidFill>
            <a:srgbClr val="0A2754">
              <a:alpha val="9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What’s next? </a:t>
            </a:r>
            <a:endParaRPr lang="en-US" sz="30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893916" y="48982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91043FC5-DAFC-4543-AEB8-80C94466F8B9}" type="slidenum">
              <a:rPr lang="en-US" sz="800" smtClean="0"/>
              <a:pPr>
                <a:defRPr/>
              </a:pPr>
              <a:t>17</a:t>
            </a:fld>
            <a:endParaRPr lang="en-US" sz="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4336"/>
              </p:ext>
            </p:extLst>
          </p:nvPr>
        </p:nvGraphicFramePr>
        <p:xfrm>
          <a:off x="914234" y="1234418"/>
          <a:ext cx="7397416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83"/>
                <a:gridCol w="58522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</a:t>
                      </a:r>
                      <a:r>
                        <a:rPr lang="en-US" smtClean="0"/>
                        <a:t>considers </a:t>
                      </a:r>
                      <a:r>
                        <a:rPr lang="en-US" smtClean="0"/>
                        <a:t>37,000 </a:t>
                      </a:r>
                      <a:r>
                        <a:rPr lang="en-US" dirty="0" smtClean="0"/>
                        <a:t>surveys</a:t>
                      </a:r>
                      <a:r>
                        <a:rPr lang="en-US" baseline="0" dirty="0" smtClean="0"/>
                        <a:t> &amp; written 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ontinues</a:t>
                      </a:r>
                      <a:r>
                        <a:rPr lang="en-US" baseline="0" dirty="0" smtClean="0"/>
                        <a:t> discussions: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Project delivery timeframes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Financing/affordability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Integration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Transit-oriented development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System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Sustainability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adopts final</a:t>
                      </a:r>
                      <a:r>
                        <a:rPr lang="en-US" baseline="0" dirty="0" smtClean="0"/>
                        <a:t> system plan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Voters consider ballot issue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75456" y="970360"/>
            <a:ext cx="43118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Connect with </a:t>
            </a:r>
            <a:r>
              <a:rPr lang="en-US" sz="2800" b="1" dirty="0" smtClean="0">
                <a:solidFill>
                  <a:schemeClr val="bg1"/>
                </a:solidFill>
              </a:rPr>
              <a:t>us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SOUNDTRANSIT3.ORG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Facebook.com/</a:t>
            </a:r>
            <a:r>
              <a:rPr lang="en-US" b="1" dirty="0" err="1" smtClean="0">
                <a:solidFill>
                  <a:schemeClr val="bg1"/>
                </a:solidFill>
              </a:rPr>
              <a:t>SoundTransit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Twitter.com/@</a:t>
            </a:r>
            <a:r>
              <a:rPr lang="en-US" b="1" dirty="0" err="1" smtClean="0">
                <a:solidFill>
                  <a:schemeClr val="bg1"/>
                </a:solidFill>
              </a:rPr>
              <a:t>SoundTransit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08" y="556715"/>
            <a:ext cx="3140130" cy="451430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65" r="28544"/>
          <a:stretch/>
        </p:blipFill>
        <p:spPr bwMode="auto">
          <a:xfrm>
            <a:off x="2" y="508064"/>
            <a:ext cx="5694504" cy="46846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42690"/>
            <a:ext cx="6319382" cy="53935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Regional Link light rail expansion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274463"/>
            <a:ext cx="5684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</a:rPr>
              <a:t>By 2023, Puget Sound will have 50+ miles of  light rail, </a:t>
            </a:r>
            <a:br>
              <a:rPr lang="en-US" sz="1600" b="1" i="1" dirty="0" smtClean="0">
                <a:solidFill>
                  <a:schemeClr val="bg1"/>
                </a:solidFill>
              </a:rPr>
            </a:br>
            <a:r>
              <a:rPr lang="en-US" sz="1600" b="1" i="1" dirty="0" smtClean="0">
                <a:solidFill>
                  <a:schemeClr val="bg1"/>
                </a:solidFill>
              </a:rPr>
              <a:t>with 30+ stations, directly connecting 11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7948" y="4301638"/>
            <a:ext cx="501237" cy="188137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1367" y="4195212"/>
            <a:ext cx="501237" cy="294563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529" y="4416543"/>
            <a:ext cx="501237" cy="73232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8205" y="4012928"/>
            <a:ext cx="501237" cy="476847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11624" y="3859412"/>
            <a:ext cx="501237" cy="630363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44786" y="4138716"/>
            <a:ext cx="501237" cy="351060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78462" y="3470086"/>
            <a:ext cx="501237" cy="1019690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1881" y="3265305"/>
            <a:ext cx="501237" cy="1224471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5043" y="3639118"/>
            <a:ext cx="501237" cy="850658"/>
          </a:xfrm>
          <a:prstGeom prst="rect">
            <a:avLst/>
          </a:prstGeom>
          <a:solidFill>
            <a:srgbClr val="0A27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28719" y="2919945"/>
            <a:ext cx="501237" cy="15637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12138" y="2786060"/>
            <a:ext cx="501237" cy="17037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45300" y="3039817"/>
            <a:ext cx="501237" cy="1449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95557" y="1923420"/>
            <a:ext cx="501237" cy="25663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178975" y="1027230"/>
            <a:ext cx="501237" cy="3462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7365" y="4147292"/>
            <a:ext cx="56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1M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62909" y="3861716"/>
            <a:ext cx="622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10.5M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10079" y="3582413"/>
            <a:ext cx="62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18.8M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63502" y="3197879"/>
            <a:ext cx="66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30.3M</a:t>
            </a:r>
            <a:endParaRPr lang="en-US" sz="12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713007" y="2596780"/>
            <a:ext cx="1255133" cy="405680"/>
            <a:chOff x="1713007" y="2239462"/>
            <a:chExt cx="1255133" cy="405680"/>
          </a:xfrm>
        </p:grpSpPr>
        <p:sp>
          <p:nvSpPr>
            <p:cNvPr id="24" name="TextBox 23"/>
            <p:cNvSpPr txBox="1"/>
            <p:nvPr/>
          </p:nvSpPr>
          <p:spPr>
            <a:xfrm>
              <a:off x="1713007" y="2239462"/>
              <a:ext cx="1255133" cy="323165"/>
            </a:xfrm>
            <a:prstGeom prst="rect">
              <a:avLst/>
            </a:prstGeom>
            <a:noFill/>
          </p:spPr>
          <p:txBody>
            <a:bodyPr wrap="square" tIns="0" rIns="0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60000"/>
                      <a:lumOff val="40000"/>
                      <a:alpha val="71000"/>
                    </a:schemeClr>
                  </a:solidFill>
                </a:rPr>
                <a:t>ACTUAL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65811" y="2491254"/>
              <a:ext cx="66131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In Millions</a:t>
              </a:r>
              <a:endParaRPr lang="en-US" sz="1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38588" y="1938687"/>
            <a:ext cx="11792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/>
              <a:t>39M</a:t>
            </a:r>
            <a:endParaRPr lang="en-US" sz="1400" dirty="0" smtClean="0"/>
          </a:p>
          <a:p>
            <a:r>
              <a:rPr lang="en-US" sz="1000" b="1" dirty="0" smtClean="0"/>
              <a:t>University Link &amp; </a:t>
            </a:r>
            <a:br>
              <a:rPr lang="en-US" sz="1000" b="1" dirty="0" smtClean="0"/>
            </a:br>
            <a:r>
              <a:rPr lang="en-US" sz="1000" b="1" dirty="0" smtClean="0"/>
              <a:t>Angle Lake Station open</a:t>
            </a:r>
            <a:endParaRPr lang="en-US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09687" y="2092491"/>
            <a:ext cx="968082" cy="569387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50M</a:t>
            </a:r>
            <a:endParaRPr lang="en-US" sz="1400" b="1" dirty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Northgate </a:t>
            </a:r>
            <a:br>
              <a:rPr lang="en-US" sz="1000" b="1" dirty="0" smtClean="0">
                <a:solidFill>
                  <a:srgbClr val="000000"/>
                </a:solidFill>
              </a:rPr>
            </a:br>
            <a:r>
              <a:rPr lang="en-US" sz="1000" b="1" dirty="0" smtClean="0">
                <a:solidFill>
                  <a:srgbClr val="000000"/>
                </a:solidFill>
              </a:rPr>
              <a:t>Link opens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6989" y="1111691"/>
            <a:ext cx="14039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75M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East Link, Lynnwood Link and Kent/</a:t>
            </a:r>
            <a:br>
              <a:rPr lang="en-US" sz="1000" b="1" dirty="0" smtClean="0">
                <a:solidFill>
                  <a:srgbClr val="000000"/>
                </a:solidFill>
              </a:rPr>
            </a:br>
            <a:r>
              <a:rPr lang="en-US" sz="1000" b="1" dirty="0" smtClean="0">
                <a:solidFill>
                  <a:srgbClr val="000000"/>
                </a:solidFill>
              </a:rPr>
              <a:t>Des Moines open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19191" y="2669590"/>
            <a:ext cx="225489" cy="225489"/>
          </a:xfrm>
          <a:prstGeom prst="ellipse">
            <a:avLst/>
          </a:prstGeom>
          <a:solidFill>
            <a:srgbClr val="FFBE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718854" y="1809732"/>
            <a:ext cx="225489" cy="225489"/>
          </a:xfrm>
          <a:prstGeom prst="ellipse">
            <a:avLst/>
          </a:prstGeom>
          <a:solidFill>
            <a:srgbClr val="FFBE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289978" y="903463"/>
            <a:ext cx="225489" cy="225489"/>
          </a:xfrm>
          <a:prstGeom prst="ellipse">
            <a:avLst/>
          </a:prstGeom>
          <a:solidFill>
            <a:srgbClr val="FFBE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166878" y="691364"/>
            <a:ext cx="5224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101M </a:t>
            </a:r>
          </a:p>
        </p:txBody>
      </p:sp>
      <p:sp>
        <p:nvSpPr>
          <p:cNvPr id="33" name="Oval 32"/>
          <p:cNvSpPr/>
          <p:nvPr/>
        </p:nvSpPr>
        <p:spPr>
          <a:xfrm>
            <a:off x="5693396" y="3039816"/>
            <a:ext cx="225489" cy="225489"/>
          </a:xfrm>
          <a:prstGeom prst="ellipse">
            <a:avLst/>
          </a:prstGeom>
          <a:solidFill>
            <a:srgbClr val="FFBE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9245" y="4527790"/>
            <a:ext cx="56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1999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74180" y="4527790"/>
            <a:ext cx="5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2005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10708" y="4527790"/>
            <a:ext cx="55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2009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76781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2013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07933" y="4138715"/>
            <a:ext cx="3506820" cy="323165"/>
          </a:xfrm>
          <a:prstGeom prst="rect">
            <a:avLst/>
          </a:prstGeom>
          <a:noFill/>
        </p:spPr>
        <p:txBody>
          <a:bodyPr wrap="square" t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>
                    <a:alpha val="71000"/>
                  </a:srgbClr>
                </a:solidFill>
              </a:rPr>
              <a:t>PROJECTED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5800564" y="2605570"/>
            <a:ext cx="2807" cy="2128456"/>
          </a:xfrm>
          <a:prstGeom prst="line">
            <a:avLst/>
          </a:prstGeom>
          <a:ln w="19050" cmpd="sng">
            <a:solidFill>
              <a:srgbClr val="FF66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3881" y="4857564"/>
            <a:ext cx="42013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/>
              <a:t>Source: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Sound Transit ridership reports, service implementation plan and financial plan.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07932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2015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86973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2017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13007" y="4527790"/>
            <a:ext cx="5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2003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16906" y="4527790"/>
            <a:ext cx="5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2001</a:t>
            </a:r>
            <a:endParaRPr lang="en-US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85772" y="4527790"/>
            <a:ext cx="5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2007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38887" y="4527790"/>
            <a:ext cx="5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2011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387204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2019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987435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2021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522416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2023</a:t>
            </a:r>
            <a:endParaRPr lang="en-US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138388" y="4527790"/>
            <a:ext cx="60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2025</a:t>
            </a:r>
            <a:endParaRPr lang="en-US" sz="12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36928" y="4488910"/>
            <a:ext cx="853332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39304" y="2996379"/>
            <a:ext cx="66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34.9M</a:t>
            </a:r>
            <a:endParaRPr lang="en-US" sz="1200" b="1" dirty="0"/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0" y="813482"/>
            <a:ext cx="4719286" cy="548640"/>
          </a:xfrm>
          <a:prstGeom prst="rect">
            <a:avLst/>
          </a:prstGeom>
          <a:solidFill>
            <a:srgbClr val="0A2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More riders every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376"/>
            <a:ext cx="7439747" cy="533400"/>
          </a:xfrm>
        </p:spPr>
        <p:txBody>
          <a:bodyPr/>
          <a:lstStyle/>
          <a:p>
            <a:r>
              <a:rPr lang="en-US" dirty="0" smtClean="0"/>
              <a:t>More people calling our region home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20" y="1416663"/>
            <a:ext cx="4811008" cy="37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4350"/>
            <a:ext cx="9144000" cy="4666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17461" y="1236862"/>
            <a:ext cx="2159000" cy="2159000"/>
          </a:xfrm>
          <a:prstGeom prst="ellipse">
            <a:avLst/>
          </a:prstGeom>
          <a:solidFill>
            <a:srgbClr val="30376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9497" y="1438897"/>
            <a:ext cx="1754930" cy="1754932"/>
          </a:xfrm>
          <a:prstGeom prst="ellipse">
            <a:avLst/>
          </a:prstGeom>
          <a:solidFill>
            <a:srgbClr val="3350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41190" y="1349994"/>
            <a:ext cx="2550110" cy="1583267"/>
          </a:xfrm>
          <a:prstGeom prst="roundRect">
            <a:avLst>
              <a:gd name="adj" fmla="val 7617"/>
            </a:avLst>
          </a:prstGeom>
          <a:solidFill>
            <a:srgbClr val="FFBE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4041190" y="1700353"/>
            <a:ext cx="2869706" cy="1311476"/>
          </a:xfrm>
          <a:prstGeom prst="homePlate">
            <a:avLst>
              <a:gd name="adj" fmla="val 23762"/>
            </a:avLst>
          </a:prstGeom>
          <a:solidFill>
            <a:srgbClr val="335087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entagon 4"/>
          <p:cNvSpPr/>
          <p:nvPr/>
        </p:nvSpPr>
        <p:spPr>
          <a:xfrm>
            <a:off x="4282533" y="1623877"/>
            <a:ext cx="2514063" cy="13653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0013" tIns="66675" rIns="33338" bIns="666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System planning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1" kern="1200" dirty="0" smtClean="0"/>
              <a:t>(Develop</a:t>
            </a:r>
            <a:r>
              <a:rPr lang="en-US" sz="1600" i="1" dirty="0"/>
              <a:t> </a:t>
            </a:r>
            <a:r>
              <a:rPr lang="en-US" sz="1600" i="1" kern="1200" dirty="0" smtClean="0"/>
              <a:t>ballot measure)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2015 – mid-2016</a:t>
            </a:r>
            <a:endParaRPr lang="en-US" sz="1400" kern="1200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" y="632206"/>
            <a:ext cx="2926079" cy="533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ST3 timeline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2900" y="1349994"/>
            <a:ext cx="234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WE ARE HERE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168236" y="1916253"/>
            <a:ext cx="14574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ST3 ballot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measure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November 2016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481518" y="1711340"/>
            <a:ext cx="2869706" cy="1311476"/>
          </a:xfrm>
          <a:prstGeom prst="homePlate">
            <a:avLst>
              <a:gd name="adj" fmla="val 23762"/>
            </a:avLst>
          </a:prstGeom>
          <a:solidFill>
            <a:srgbClr val="5C91AE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Pentagon 13"/>
          <p:cNvSpPr/>
          <p:nvPr/>
        </p:nvSpPr>
        <p:spPr>
          <a:xfrm>
            <a:off x="-165100" y="1716429"/>
            <a:ext cx="2518512" cy="1311476"/>
          </a:xfrm>
          <a:prstGeom prst="homePlate">
            <a:avLst>
              <a:gd name="adj" fmla="val 23762"/>
            </a:avLst>
          </a:prstGeom>
          <a:solidFill>
            <a:srgbClr val="76A5C4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entagon 4"/>
          <p:cNvSpPr/>
          <p:nvPr/>
        </p:nvSpPr>
        <p:spPr>
          <a:xfrm>
            <a:off x="-450355" y="1687835"/>
            <a:ext cx="2932076" cy="12688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696" tIns="117348" rIns="58674" bIns="11734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Long-Range </a:t>
            </a:r>
            <a:br>
              <a:rPr lang="en-US" sz="1600" b="1" kern="1200" dirty="0" smtClean="0"/>
            </a:br>
            <a:r>
              <a:rPr lang="en-US" sz="1600" b="1" kern="1200" dirty="0" smtClean="0"/>
              <a:t>Plan Update</a:t>
            </a:r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2014 </a:t>
            </a:r>
            <a:endParaRPr lang="en-US" sz="1400" kern="1200" dirty="0"/>
          </a:p>
        </p:txBody>
      </p:sp>
      <p:sp>
        <p:nvSpPr>
          <p:cNvPr id="9" name="Pentagon 4"/>
          <p:cNvSpPr/>
          <p:nvPr/>
        </p:nvSpPr>
        <p:spPr>
          <a:xfrm>
            <a:off x="2196787" y="1711340"/>
            <a:ext cx="2052099" cy="127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42672" rIns="21336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R</a:t>
            </a:r>
            <a:r>
              <a:rPr lang="en-US" sz="1600" b="1" kern="1200" dirty="0" smtClean="0"/>
              <a:t>evenue authority from Legislature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2015</a:t>
            </a:r>
            <a:endParaRPr lang="en-US" sz="1400" kern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759" y="3357761"/>
            <a:ext cx="1163640" cy="179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65923" y="3517901"/>
            <a:ext cx="5531307" cy="16632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43FC5-DAFC-4543-AEB8-80C94466F8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084" y="623147"/>
            <a:ext cx="5431915" cy="653203"/>
          </a:xfrm>
        </p:spPr>
        <p:txBody>
          <a:bodyPr/>
          <a:lstStyle/>
          <a:p>
            <a:pPr algn="ctr"/>
            <a:r>
              <a:rPr lang="en-US" dirty="0" smtClean="0"/>
              <a:t>ST3 Draft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2" b="3211"/>
          <a:stretch/>
        </p:blipFill>
        <p:spPr>
          <a:xfrm>
            <a:off x="0" y="0"/>
            <a:ext cx="371208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174" y="1374987"/>
            <a:ext cx="568282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Light </a:t>
            </a:r>
            <a:r>
              <a:rPr lang="en-US" sz="2400" b="1" dirty="0"/>
              <a:t>r</a:t>
            </a:r>
            <a:r>
              <a:rPr lang="en-US" sz="2400" b="1" dirty="0" smtClean="0"/>
              <a:t>ail </a:t>
            </a:r>
            <a:r>
              <a:rPr lang="en-US" sz="2400" b="1" dirty="0"/>
              <a:t>h</a:t>
            </a:r>
            <a:r>
              <a:rPr lang="en-US" sz="2400" b="1" dirty="0" smtClean="0"/>
              <a:t>ighlights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112-mile regional system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North to Everett, south to Tacoma, east to Redmond &amp; Issaquah, west to Ballard &amp; West Seattle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Tacoma Link to Tacoma Community College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Daily ridership: 470,000-580,000 by 2040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/>
              <a:t>35 new stations</a:t>
            </a:r>
            <a:endParaRPr lang="en-US" sz="1600" b="1" dirty="0"/>
          </a:p>
          <a:p>
            <a:pPr lvl="1">
              <a:spcBef>
                <a:spcPts val="1200"/>
              </a:spcBef>
            </a:pPr>
            <a:r>
              <a:rPr lang="en-US" sz="1600" b="1" i="1" dirty="0" smtClean="0">
                <a:solidFill>
                  <a:srgbClr val="FF6600"/>
                </a:solidFill>
                <a:latin typeface="+mn-lt"/>
                <a:ea typeface="ＭＳ Ｐゴシック" pitchFamily="34" charset="-128"/>
                <a:cs typeface="+mn-cs"/>
              </a:rPr>
              <a:t>	Get </a:t>
            </a:r>
            <a:r>
              <a:rPr lang="en-US" sz="1600" b="1" i="1" dirty="0">
                <a:solidFill>
                  <a:srgbClr val="FF6600"/>
                </a:solidFill>
                <a:latin typeface="+mn-lt"/>
                <a:ea typeface="ＭＳ Ｐゴシック" pitchFamily="34" charset="-128"/>
                <a:cs typeface="+mn-cs"/>
              </a:rPr>
              <a:t>details &gt; soundtransit3.org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4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6"/>
          <a:stretch/>
        </p:blipFill>
        <p:spPr>
          <a:xfrm>
            <a:off x="0" y="540452"/>
            <a:ext cx="3856121" cy="460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121" y="1121322"/>
            <a:ext cx="5051341" cy="533400"/>
          </a:xfrm>
        </p:spPr>
        <p:txBody>
          <a:bodyPr/>
          <a:lstStyle/>
          <a:p>
            <a:pPr algn="r"/>
            <a:r>
              <a:rPr lang="en-US" dirty="0" smtClean="0"/>
              <a:t>Central corridor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6" b="66689"/>
          <a:stretch/>
        </p:blipFill>
        <p:spPr>
          <a:xfrm>
            <a:off x="3991090" y="3225697"/>
            <a:ext cx="1827267" cy="19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35431" y="644240"/>
            <a:ext cx="5486400" cy="60414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Draft Plan: Light rail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416" cy="51435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782050" y="4766469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B3D10475-9FC1-459F-9C7C-57395E589E31}" type="slidenum">
              <a:rPr lang="en-US" sz="800" smtClean="0"/>
              <a:t>8</a:t>
            </a:fld>
            <a:endParaRPr lang="en-US" sz="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23637"/>
              </p:ext>
            </p:extLst>
          </p:nvPr>
        </p:nvGraphicFramePr>
        <p:xfrm>
          <a:off x="3673243" y="1393202"/>
          <a:ext cx="5424760" cy="35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382"/>
                <a:gridCol w="1030378"/>
              </a:tblGrid>
              <a:tr h="4262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Projects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Draft Schedule</a:t>
                      </a:r>
                      <a:endParaRPr lang="en-US" sz="1200" dirty="0"/>
                    </a:p>
                  </a:txBody>
                  <a:tcPr/>
                </a:tc>
              </a:tr>
              <a:tr h="23877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Redmond Technology Center to Downtown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2028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256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Kent/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Des Moines to Federal Way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2028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65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Federal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Way to Tacoma Dome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2033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74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West Seattle to Downtown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Seattle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2033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862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Lynnwood to 128th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St. SW (Mariner)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2036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557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Infill Light Rail Station: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Graham Street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2036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936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Infill Light Rail Station: Boeing Access Road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2036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99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Ballard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to Downtown Seattle LRT (with new downtown rail tunnel)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2038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403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Tacoma Link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Extension to Tacoma Community College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2041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966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128th St. SW (Mariner)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 Everett LRT via Southwest Everett Industrial Center and Evergreen Way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2041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870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Bellevue to Issaquah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LRT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2041</a:t>
                      </a:r>
                      <a:endParaRPr lang="en-US" sz="11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"/>
            <a:ext cx="3649416" cy="5143500"/>
          </a:xfrm>
          <a:prstGeom prst="rect">
            <a:avLst/>
          </a:prstGeom>
          <a:solidFill>
            <a:srgbClr val="0A2754">
              <a:alpha val="90195"/>
            </a:srgbClr>
          </a:solidFill>
          <a:ln>
            <a:noFill/>
          </a:ln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3649416" y="755076"/>
            <a:ext cx="5472409" cy="675408"/>
          </a:xfrm>
        </p:spPr>
        <p:txBody>
          <a:bodyPr/>
          <a:lstStyle/>
          <a:p>
            <a:pPr algn="ctr"/>
            <a:r>
              <a:rPr lang="en-US" dirty="0" smtClean="0"/>
              <a:t>Draft Plan: BRT-ST Express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782050" y="4766469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686FA1F-A7B2-4A3E-B1AC-0AAED46DF323}" type="slidenum">
              <a:rPr lang="en-US" sz="800" smtClean="0"/>
              <a:t>9</a:t>
            </a:fld>
            <a:endParaRPr lang="en-US" sz="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29499"/>
              </p:ext>
            </p:extLst>
          </p:nvPr>
        </p:nvGraphicFramePr>
        <p:xfrm>
          <a:off x="3649416" y="1558636"/>
          <a:ext cx="5472409" cy="269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615"/>
                <a:gridCol w="1453794"/>
              </a:tblGrid>
              <a:tr h="5660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Projects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Draft Schedule</a:t>
                      </a:r>
                      <a:endParaRPr lang="en-US" sz="1200" dirty="0"/>
                    </a:p>
                  </a:txBody>
                  <a:tcPr/>
                </a:tc>
              </a:tr>
              <a:tr h="93403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ST Express: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Approximately 600K annual</a:t>
                      </a:r>
                      <a:r>
                        <a:rPr lang="en-US" sz="105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hours</a:t>
                      </a:r>
                      <a:r>
                        <a:rPr lang="en-US" sz="105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continue providing interim express bus service in future HCT corridors</a:t>
                      </a:r>
                      <a:endParaRPr lang="en-US" sz="105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On-going</a:t>
                      </a:r>
                    </a:p>
                  </a:txBody>
                  <a:tcPr/>
                </a:tc>
              </a:tr>
              <a:tr h="45915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I-405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BRT: Lynnwood to Burien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2024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590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SR 522 &amp;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NE 145th Street BRT: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UW Bothell to NE 145th light rail station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Includes service from Woodinville</a:t>
                      </a:r>
                      <a:endParaRPr lang="en-US" sz="105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2024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Agency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Powerpoint_Template_2013.potx [Read-Only]" id="{5D33FB1D-51D3-480E-BBA2-895B11382C93}" vid="{1F373018-25C1-4A59-9123-921E524BC2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ound Transit FPP" ma:contentTypeID="0x010100C7A191EAEFBB401DA3BF48CA9696953200475960481C3BBD489FB28A48505F9D49" ma:contentTypeVersion="2" ma:contentTypeDescription="This Content Type is used to tag Forms, Policies &amp; Procedures" ma:contentTypeScope="" ma:versionID="e188af20a1fcbe77d31b4d7c0f80d60f">
  <xsd:schema xmlns:xsd="http://www.w3.org/2001/XMLSchema" xmlns:xs="http://www.w3.org/2001/XMLSchema" xmlns:p="http://schemas.microsoft.com/office/2006/metadata/properties" xmlns:ns2="409dd2a7-280e-4448-86a6-8ea1003a058f" targetNamespace="http://schemas.microsoft.com/office/2006/metadata/properties" ma:root="true" ma:fieldsID="e85f962f21ff81556b2064580a830753" ns2:_="">
    <xsd:import namespace="409dd2a7-280e-4448-86a6-8ea1003a058f"/>
    <xsd:element name="properties">
      <xsd:complexType>
        <xsd:sequence>
          <xsd:element name="documentManagement">
            <xsd:complexType>
              <xsd:all>
                <xsd:element ref="ns2:ST_FPPType"/>
                <xsd:element ref="ns2:ST_Department"/>
                <xsd:element ref="ns2:ST_Topic" minOccurs="0"/>
                <xsd:element ref="ns2:ST_RelatedDocuments" minOccurs="0"/>
                <xsd:element ref="ns2:ST_FPPOverview"/>
                <xsd:element ref="ns2:ST_FPPResponsibleStaff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dd2a7-280e-4448-86a6-8ea1003a058f" elementFormDefault="qualified">
    <xsd:import namespace="http://schemas.microsoft.com/office/2006/documentManagement/types"/>
    <xsd:import namespace="http://schemas.microsoft.com/office/infopath/2007/PartnerControls"/>
    <xsd:element name="ST_FPPType" ma:index="8" ma:displayName="Type" ma:format="Dropdown" ma:internalName="ST_FPPType">
      <xsd:simpleType>
        <xsd:restriction base="dms:Choice">
          <xsd:enumeration value="Forms"/>
          <xsd:enumeration value="Guidelines"/>
          <xsd:enumeration value="Policies"/>
          <xsd:enumeration value="Procedures"/>
          <xsd:enumeration value="Other"/>
        </xsd:restriction>
      </xsd:simpleType>
    </xsd:element>
    <xsd:element name="ST_Department" ma:index="9" ma:displayName="Department" ma:format="Dropdown" ma:internalName="ST_Department">
      <xsd:simpleType>
        <xsd:restriction base="dms:Choice">
          <xsd:enumeration value="Accounting, Payroll and Accounts Payable"/>
          <xsd:enumeration value="Audit"/>
          <xsd:enumeration value="Board Administration"/>
          <xsd:enumeration value="Communications and External Affairs"/>
          <xsd:enumeration value="Design, Engineering and Construction Management"/>
          <xsd:enumeration value="Diversity"/>
          <xsd:enumeration value="Executive"/>
          <xsd:enumeration value="Finance and Information Technology"/>
          <xsd:enumeration value="Government and Community Relations"/>
          <xsd:enumeration value="Human Resources"/>
          <xsd:enumeration value="Legal"/>
          <xsd:enumeration value="Operations"/>
          <xsd:enumeration value="Planning, Environmental and Project Development"/>
          <xsd:enumeration value="Procurement and Contracts"/>
          <xsd:enumeration value="Safety"/>
          <xsd:enumeration value="SQA"/>
          <xsd:enumeration value="ST Life"/>
        </xsd:restriction>
      </xsd:simpleType>
    </xsd:element>
    <xsd:element name="ST_Topic" ma:index="10" nillable="true" ma:displayName="Topic" ma:internalName="ST_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ve"/>
                    <xsd:enumeration value="Audit"/>
                    <xsd:enumeration value="Benefits"/>
                    <xsd:enumeration value="Best Practices"/>
                    <xsd:enumeration value="Board"/>
                    <xsd:enumeration value="Environmental"/>
                    <xsd:enumeration value="Equipment"/>
                    <xsd:enumeration value="Facilities"/>
                    <xsd:enumeration value="Fleet"/>
                    <xsd:enumeration value="Giving"/>
                    <xsd:enumeration value="Hiring"/>
                    <xsd:enumeration value="Insurance/Claims"/>
                    <xsd:enumeration value="Library"/>
                    <xsd:enumeration value="Participate"/>
                    <xsd:enumeration value="People"/>
                    <xsd:enumeration value="Publications"/>
                    <xsd:enumeration value="Purchasing"/>
                    <xsd:enumeration value="Quality"/>
                    <xsd:enumeration value="Safety"/>
                    <xsd:enumeration value="Security"/>
                    <xsd:enumeration value="ST Life"/>
                    <xsd:enumeration value="Technology"/>
                    <xsd:enumeration value="Training"/>
                    <xsd:enumeration value="Travel"/>
                    <xsd:enumeration value="Wellness"/>
                  </xsd:restriction>
                </xsd:simpleType>
              </xsd:element>
            </xsd:sequence>
          </xsd:extension>
        </xsd:complexContent>
      </xsd:complexType>
    </xsd:element>
    <xsd:element name="ST_RelatedDocuments" ma:index="11" nillable="true" ma:displayName="Related Documents" ma:internalName="ST_RelatedDocuments">
      <xsd:simpleType>
        <xsd:restriction base="dms:Note">
          <xsd:maxLength value="255"/>
        </xsd:restriction>
      </xsd:simpleType>
    </xsd:element>
    <xsd:element name="ST_FPPOverview" ma:index="12" ma:displayName="Overview" ma:internalName="ST_FPPOverview">
      <xsd:simpleType>
        <xsd:restriction base="dms:Note"/>
      </xsd:simpleType>
    </xsd:element>
    <xsd:element name="ST_FPPResponsibleStaff" ma:index="13" ma:displayName="Responsible Staff" ma:internalName="ST_FPPResponsibleStaff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_RelatedDocuments xmlns="409dd2a7-280e-4448-86a6-8ea1003a058f">{"Documents":[{"Type":"fpp","ID":9}]}</ST_RelatedDocuments>
    <ST_FPPType xmlns="409dd2a7-280e-4448-86a6-8ea1003a058f">Forms</ST_FPPType>
    <ST_Department xmlns="409dd2a7-280e-4448-86a6-8ea1003a058f">Communications and External Affairs</ST_Department>
    <ST_Topic xmlns="409dd2a7-280e-4448-86a6-8ea1003a058f">
      <Value>Administrative</Value>
    </ST_Topic>
    <ST_FPPOverview xmlns="409dd2a7-280e-4448-86a6-8ea1003a058f">Use this template to build your agency PowerPoint presentations. </ST_FPPOverview>
    <ST_FPPResponsibleStaff xmlns="409dd2a7-280e-4448-86a6-8ea1003a058f">
      <UserInfo>
        <DisplayName>50</DisplayName>
        <AccountId>50</AccountId>
        <AccountType/>
      </UserInfo>
    </ST_FPPResponsibleStaff>
  </documentManagement>
</p:properties>
</file>

<file path=customXml/itemProps1.xml><?xml version="1.0" encoding="utf-8"?>
<ds:datastoreItem xmlns:ds="http://schemas.openxmlformats.org/officeDocument/2006/customXml" ds:itemID="{8EB014DC-655A-4951-A0BD-97960CD5A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dd2a7-280e-4448-86a6-8ea1003a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F9F0BF-6330-45AB-9B53-5C5524C3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5960D-4138-4807-B8D6-7AE9EC1A9E5A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09dd2a7-280e-4448-86a6-8ea1003a05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ST3 finance slides</Template>
  <TotalTime>1076</TotalTime>
  <Words>680</Words>
  <Application>Microsoft Office PowerPoint</Application>
  <PresentationFormat>On-screen Show (16:9)</PresentationFormat>
  <Paragraphs>230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Calibri</vt:lpstr>
      <vt:lpstr>Symbol</vt:lpstr>
      <vt:lpstr>Times New Roman</vt:lpstr>
      <vt:lpstr>New_Agency_template</vt:lpstr>
      <vt:lpstr>Draft ST3 Plan</vt:lpstr>
      <vt:lpstr>Regional Link light rail expansion</vt:lpstr>
      <vt:lpstr>PowerPoint Presentation</vt:lpstr>
      <vt:lpstr>More people calling our region home</vt:lpstr>
      <vt:lpstr>ST3 timeline</vt:lpstr>
      <vt:lpstr>ST3 Draft Plan</vt:lpstr>
      <vt:lpstr>Central corridor</vt:lpstr>
      <vt:lpstr> Draft Plan: Light rail</vt:lpstr>
      <vt:lpstr>Draft Plan: BRT-ST Express</vt:lpstr>
      <vt:lpstr>Draft Plan: Environmental &amp; future investment studies</vt:lpstr>
      <vt:lpstr>Draft Plan: Early deliverables</vt:lpstr>
      <vt:lpstr>Draft Plan: Project delivery timeline</vt:lpstr>
      <vt:lpstr>Draft Plan: Funding</vt:lpstr>
      <vt:lpstr>System Access in ST3 Draft Plan</vt:lpstr>
      <vt:lpstr>Non-Motorized Access Allowance</vt:lpstr>
      <vt:lpstr>System Access Fund</vt:lpstr>
      <vt:lpstr>PowerPoint Presentation</vt:lpstr>
      <vt:lpstr>PowerPoint Presentation</vt:lpstr>
    </vt:vector>
  </TitlesOfParts>
  <Company>Sound Transit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Mennie, Connie</dc:creator>
  <cp:lastModifiedBy>Rule, Chris</cp:lastModifiedBy>
  <cp:revision>87</cp:revision>
  <cp:lastPrinted>2016-04-19T16:55:04Z</cp:lastPrinted>
  <dcterms:created xsi:type="dcterms:W3CDTF">2016-04-01T21:41:01Z</dcterms:created>
  <dcterms:modified xsi:type="dcterms:W3CDTF">2016-05-03T21:40:54Z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0x010100C7A191EAEFBB401DA3BF48CA9696953200475960481C3BBD489FB28A48505F9D49</vt:lpwstr>
  </property>
</Properties>
</file>