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3.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38"/>
  </p:notesMasterIdLst>
  <p:sldIdLst>
    <p:sldId id="272" r:id="rId5"/>
    <p:sldId id="344" r:id="rId6"/>
    <p:sldId id="501" r:id="rId7"/>
    <p:sldId id="345" r:id="rId8"/>
    <p:sldId id="466" r:id="rId9"/>
    <p:sldId id="650" r:id="rId10"/>
    <p:sldId id="651" r:id="rId11"/>
    <p:sldId id="636" r:id="rId12"/>
    <p:sldId id="657" r:id="rId13"/>
    <p:sldId id="641" r:id="rId14"/>
    <p:sldId id="673" r:id="rId15"/>
    <p:sldId id="674" r:id="rId16"/>
    <p:sldId id="643" r:id="rId17"/>
    <p:sldId id="652" r:id="rId18"/>
    <p:sldId id="653" r:id="rId19"/>
    <p:sldId id="675" r:id="rId20"/>
    <p:sldId id="645" r:id="rId21"/>
    <p:sldId id="672" r:id="rId22"/>
    <p:sldId id="655" r:id="rId23"/>
    <p:sldId id="661" r:id="rId24"/>
    <p:sldId id="662" r:id="rId25"/>
    <p:sldId id="663" r:id="rId26"/>
    <p:sldId id="664" r:id="rId27"/>
    <p:sldId id="677" r:id="rId28"/>
    <p:sldId id="678" r:id="rId29"/>
    <p:sldId id="642" r:id="rId30"/>
    <p:sldId id="649" r:id="rId31"/>
    <p:sldId id="668" r:id="rId32"/>
    <p:sldId id="669" r:id="rId33"/>
    <p:sldId id="670" r:id="rId34"/>
    <p:sldId id="671" r:id="rId35"/>
    <p:sldId id="479" r:id="rId36"/>
    <p:sldId id="265"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Seattle Text" pitchFamily="2"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imball-Brown, Corinna" initials="KC" lastIdx="1" clrIdx="6">
    <p:extLst>
      <p:ext uri="{19B8F6BF-5375-455C-9EA6-DF929625EA0E}">
        <p15:presenceInfo xmlns:p15="http://schemas.microsoft.com/office/powerpoint/2012/main" userId="S::ckimball-brown@nelsonnygaard.com::6052b056-02c1-4f37-95bb-49a1d51c6dbe" providerId="AD"/>
      </p:ext>
    </p:extLst>
  </p:cmAuthor>
  <p:cmAuthor id="1" name="Chow, Evelyn" initials="CE" lastIdx="0" clrIdx="0">
    <p:extLst>
      <p:ext uri="{19B8F6BF-5375-455C-9EA6-DF929625EA0E}">
        <p15:presenceInfo xmlns:p15="http://schemas.microsoft.com/office/powerpoint/2012/main" userId="S-1-5-21-1005559283-1549754204-3747669754-137415" providerId="AD"/>
      </p:ext>
    </p:extLst>
  </p:cmAuthor>
  <p:cmAuthor id="8" name="Rasmussen, Dusty" initials="RD" lastIdx="1" clrIdx="7">
    <p:extLst>
      <p:ext uri="{19B8F6BF-5375-455C-9EA6-DF929625EA0E}">
        <p15:presenceInfo xmlns:p15="http://schemas.microsoft.com/office/powerpoint/2012/main" userId="S::dusty.rasmussen@seattle.gov::220ef523-3dba-46a5-bb67-d70c23ffcea1" providerId="AD"/>
      </p:ext>
    </p:extLst>
  </p:cmAuthor>
  <p:cmAuthor id="2" name="Smith, Ellie" initials="SE" lastIdx="37" clrIdx="1">
    <p:extLst>
      <p:ext uri="{19B8F6BF-5375-455C-9EA6-DF929625EA0E}">
        <p15:presenceInfo xmlns:p15="http://schemas.microsoft.com/office/powerpoint/2012/main" userId="S::ellie.smith@seattle.gov::b70d3a16-1e84-423e-96df-470b549dc26d" providerId="AD"/>
      </p:ext>
    </p:extLst>
  </p:cmAuthor>
  <p:cmAuthor id="9" name="McLaughlin, Susan" initials="MS" lastIdx="12" clrIdx="8">
    <p:extLst>
      <p:ext uri="{19B8F6BF-5375-455C-9EA6-DF929625EA0E}">
        <p15:presenceInfo xmlns:p15="http://schemas.microsoft.com/office/powerpoint/2012/main" userId="S::susan.mclaughlin@seattle.gov::6c238251-9606-4d48-9c2f-806da3389016" providerId="AD"/>
      </p:ext>
    </p:extLst>
  </p:cmAuthor>
  <p:cmAuthor id="3" name="Wojcicki, Laura" initials="WL" lastIdx="34" clrIdx="2">
    <p:extLst>
      <p:ext uri="{19B8F6BF-5375-455C-9EA6-DF929625EA0E}">
        <p15:presenceInfo xmlns:p15="http://schemas.microsoft.com/office/powerpoint/2012/main" userId="S::laura.wojcicki@seattle.gov::136066e6-187f-4d59-ba86-0e8a56b92b8e" providerId="AD"/>
      </p:ext>
    </p:extLst>
  </p:cmAuthor>
  <p:cmAuthor id="10" name="Moll, Lizzie" initials="ML" lastIdx="2" clrIdx="9">
    <p:extLst>
      <p:ext uri="{19B8F6BF-5375-455C-9EA6-DF929625EA0E}">
        <p15:presenceInfo xmlns:p15="http://schemas.microsoft.com/office/powerpoint/2012/main" userId="S::lizzie.moll@seattle.gov::8d9c7129-cf0c-4017-b956-0192062fa546" providerId="AD"/>
      </p:ext>
    </p:extLst>
  </p:cmAuthor>
  <p:cmAuthor id="4" name="Brennan, Thomas" initials="BT" lastIdx="82" clrIdx="3">
    <p:extLst>
      <p:ext uri="{19B8F6BF-5375-455C-9EA6-DF929625EA0E}">
        <p15:presenceInfo xmlns:p15="http://schemas.microsoft.com/office/powerpoint/2012/main" userId="S::tbrennan@nelsonnygaard.com::5bc98f13-6fda-438c-b0f7-3365c6640f45" providerId="AD"/>
      </p:ext>
    </p:extLst>
  </p:cmAuthor>
  <p:cmAuthor id="11" name="Dacanay, Radcliffe" initials="DR" lastIdx="1" clrIdx="10">
    <p:extLst>
      <p:ext uri="{19B8F6BF-5375-455C-9EA6-DF929625EA0E}">
        <p15:presenceInfo xmlns:p15="http://schemas.microsoft.com/office/powerpoint/2012/main" userId="S::radcliffe.dacanay@seattle.gov::730e84a3-edf9-4b4f-93ad-2c48b7f2bbd8" providerId="AD"/>
      </p:ext>
    </p:extLst>
  </p:cmAuthor>
  <p:cmAuthor id="5" name="Krawczyk, Tracy" initials="KT" lastIdx="34" clrIdx="4">
    <p:extLst>
      <p:ext uri="{19B8F6BF-5375-455C-9EA6-DF929625EA0E}">
        <p15:presenceInfo xmlns:p15="http://schemas.microsoft.com/office/powerpoint/2012/main" userId="S::tracy.krawczyk@seattle.gov::a569f13e-44f5-4b36-9889-b60bb0cf2036" providerId="AD"/>
      </p:ext>
    </p:extLst>
  </p:cmAuthor>
  <p:cmAuthor id="6" name="Lewis, Jonathan" initials="LJ" lastIdx="4" clrIdx="5">
    <p:extLst>
      <p:ext uri="{19B8F6BF-5375-455C-9EA6-DF929625EA0E}">
        <p15:presenceInfo xmlns:p15="http://schemas.microsoft.com/office/powerpoint/2012/main" userId="S::jonathan.lewis@seattle.gov::de18ad72-cce4-48ae-a7d4-db5c3f951c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1C91D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1"/>
    <p:restoredTop sz="87851" autoAdjust="0"/>
  </p:normalViewPr>
  <p:slideViewPr>
    <p:cSldViewPr snapToGrid="0">
      <p:cViewPr>
        <p:scale>
          <a:sx n="90" d="100"/>
          <a:sy n="90" d="100"/>
        </p:scale>
        <p:origin x="1208"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8-20T09:03:21.805" idx="34">
    <p:pos x="10" y="10"/>
    <p:text>Tom will have an icebreaker set up through mentimeter as a way to test out the system.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8-20T09:04:55.864" idx="35">
    <p:pos x="10" y="10"/>
    <p:text>These are the discussion questions that we will have entered into Mentimeter. Tom is working on the pre-populated "factors" we will have as options. We can finalize these as a group prior to next Thursday.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8-20T09:06:28.886" idx="36">
    <p:pos x="10" y="10"/>
    <p:text>These are the discussion questions that we will have entered into Mentimeter. Tom is working on the pre-populated "factors" we will have as options. We can finalize these as a group prior to next Thursday.</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8-20T09:06:37.998" idx="37">
    <p:pos x="10" y="10"/>
    <p:text>These are the discussion questions that we will have entered into Mentimeter. Tom is working on the pre-populated "factors" we will have as options. We can finalize these as a group prior to next Thursday.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483D5-7662-4FF4-B376-2AA144AF22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3A268C2-FA0C-4EC9-A12E-A2B26CDAA8E7}">
      <dgm:prSet/>
      <dgm:spPr/>
      <dgm:t>
        <a:bodyPr/>
        <a:lstStyle/>
        <a:p>
          <a:r>
            <a:rPr lang="en-US" dirty="0"/>
            <a:t>Implement policy consistently:</a:t>
          </a:r>
        </a:p>
      </dgm:t>
    </dgm:pt>
    <dgm:pt modelId="{D838CDA0-3963-4BE7-81DB-076C42969145}" type="parTrans" cxnId="{47727535-3131-494E-8388-7FEE6B3B1921}">
      <dgm:prSet/>
      <dgm:spPr/>
      <dgm:t>
        <a:bodyPr/>
        <a:lstStyle/>
        <a:p>
          <a:endParaRPr lang="en-US"/>
        </a:p>
      </dgm:t>
    </dgm:pt>
    <dgm:pt modelId="{13E392B3-4573-4594-BB72-F13DCDDDC188}" type="sibTrans" cxnId="{47727535-3131-494E-8388-7FEE6B3B1921}">
      <dgm:prSet/>
      <dgm:spPr/>
      <dgm:t>
        <a:bodyPr/>
        <a:lstStyle/>
        <a:p>
          <a:endParaRPr lang="en-US"/>
        </a:p>
      </dgm:t>
    </dgm:pt>
    <dgm:pt modelId="{76CCADF2-815D-473D-BB99-7339A16239CB}">
      <dgm:prSet/>
      <dgm:spPr/>
      <dgm:t>
        <a:bodyPr/>
        <a:lstStyle/>
        <a:p>
          <a:r>
            <a:rPr lang="en-US"/>
            <a:t>Setting cycle lengths based on street type</a:t>
          </a:r>
        </a:p>
      </dgm:t>
    </dgm:pt>
    <dgm:pt modelId="{025BA962-54AC-42F8-835D-C3D922DC88CC}" type="parTrans" cxnId="{081F336C-458F-49FC-B568-079405782746}">
      <dgm:prSet/>
      <dgm:spPr/>
      <dgm:t>
        <a:bodyPr/>
        <a:lstStyle/>
        <a:p>
          <a:endParaRPr lang="en-US"/>
        </a:p>
      </dgm:t>
    </dgm:pt>
    <dgm:pt modelId="{0C0B037C-FB34-4406-A4AE-46B3E193D082}" type="sibTrans" cxnId="{081F336C-458F-49FC-B568-079405782746}">
      <dgm:prSet/>
      <dgm:spPr/>
      <dgm:t>
        <a:bodyPr/>
        <a:lstStyle/>
        <a:p>
          <a:endParaRPr lang="en-US"/>
        </a:p>
      </dgm:t>
    </dgm:pt>
    <dgm:pt modelId="{CBAA9A7E-8C7E-4B3B-BD48-A113458C8865}">
      <dgm:prSet/>
      <dgm:spPr/>
      <dgm:t>
        <a:bodyPr/>
        <a:lstStyle/>
        <a:p>
          <a:r>
            <a:rPr lang="en-US" dirty="0"/>
            <a:t>Added Urban Residential Villages to total recall policy</a:t>
          </a:r>
        </a:p>
      </dgm:t>
    </dgm:pt>
    <dgm:pt modelId="{2FF56D80-E772-46F9-A0CD-24AAEE81D30B}" type="parTrans" cxnId="{66EB3E32-2CBD-4426-9402-6E63AE3C8225}">
      <dgm:prSet/>
      <dgm:spPr/>
      <dgm:t>
        <a:bodyPr/>
        <a:lstStyle/>
        <a:p>
          <a:endParaRPr lang="en-US"/>
        </a:p>
      </dgm:t>
    </dgm:pt>
    <dgm:pt modelId="{4782A352-C933-4FA9-8C78-DA4210D24CB2}" type="sibTrans" cxnId="{66EB3E32-2CBD-4426-9402-6E63AE3C8225}">
      <dgm:prSet/>
      <dgm:spPr/>
      <dgm:t>
        <a:bodyPr/>
        <a:lstStyle/>
        <a:p>
          <a:endParaRPr lang="en-US"/>
        </a:p>
      </dgm:t>
    </dgm:pt>
    <dgm:pt modelId="{9EAFEF88-CC4B-4E5D-8109-C5D152CB14B6}">
      <dgm:prSet/>
      <dgm:spPr/>
      <dgm:t>
        <a:bodyPr/>
        <a:lstStyle/>
        <a:p>
          <a:r>
            <a:rPr lang="en-US" dirty="0"/>
            <a:t>Max cycle lengths differ from NACTO guidelines</a:t>
          </a:r>
        </a:p>
      </dgm:t>
    </dgm:pt>
    <dgm:pt modelId="{6A401D59-ADCE-4F9B-834C-AF8F031C3209}" type="parTrans" cxnId="{6F61F5B8-DF74-46EC-9A3C-FD15606338E9}">
      <dgm:prSet/>
      <dgm:spPr/>
      <dgm:t>
        <a:bodyPr/>
        <a:lstStyle/>
        <a:p>
          <a:endParaRPr lang="en-US"/>
        </a:p>
      </dgm:t>
    </dgm:pt>
    <dgm:pt modelId="{524DA4B9-87B7-4CC9-81E9-A0EFF0B2C4DF}" type="sibTrans" cxnId="{6F61F5B8-DF74-46EC-9A3C-FD15606338E9}">
      <dgm:prSet/>
      <dgm:spPr/>
      <dgm:t>
        <a:bodyPr/>
        <a:lstStyle/>
        <a:p>
          <a:endParaRPr lang="en-US"/>
        </a:p>
      </dgm:t>
    </dgm:pt>
    <dgm:pt modelId="{22FD81A7-B17A-4CEE-98D3-311D58992AB8}">
      <dgm:prSet/>
      <dgm:spPr/>
      <dgm:t>
        <a:bodyPr/>
        <a:lstStyle/>
        <a:p>
          <a:r>
            <a:rPr lang="en-US"/>
            <a:t>Adding cycle length targets that better align with NACTO</a:t>
          </a:r>
        </a:p>
      </dgm:t>
    </dgm:pt>
    <dgm:pt modelId="{18B9CFE8-8656-40F9-8D81-07BFFC7207F5}" type="parTrans" cxnId="{74D78193-AAC4-4B57-8583-35ED7D9D5197}">
      <dgm:prSet/>
      <dgm:spPr/>
      <dgm:t>
        <a:bodyPr/>
        <a:lstStyle/>
        <a:p>
          <a:endParaRPr lang="en-US"/>
        </a:p>
      </dgm:t>
    </dgm:pt>
    <dgm:pt modelId="{B811CBB8-F2CB-4D35-8C85-3125BCBE6FF5}" type="sibTrans" cxnId="{74D78193-AAC4-4B57-8583-35ED7D9D5197}">
      <dgm:prSet/>
      <dgm:spPr/>
      <dgm:t>
        <a:bodyPr/>
        <a:lstStyle/>
        <a:p>
          <a:endParaRPr lang="en-US"/>
        </a:p>
      </dgm:t>
    </dgm:pt>
    <dgm:pt modelId="{3ADB8E68-0C43-49F5-B661-D92D0D7E4C91}">
      <dgm:prSet/>
      <dgm:spPr/>
      <dgm:t>
        <a:bodyPr/>
        <a:lstStyle/>
        <a:p>
          <a:r>
            <a:rPr lang="en-US" dirty="0"/>
            <a:t>Maintain APS even with total recall</a:t>
          </a:r>
        </a:p>
      </dgm:t>
    </dgm:pt>
    <dgm:pt modelId="{ABA70A17-0899-441D-A0EA-77770BC021C6}" type="parTrans" cxnId="{90C76044-53B7-4478-B81C-72F2D97E6430}">
      <dgm:prSet/>
      <dgm:spPr/>
      <dgm:t>
        <a:bodyPr/>
        <a:lstStyle/>
        <a:p>
          <a:endParaRPr lang="en-US"/>
        </a:p>
      </dgm:t>
    </dgm:pt>
    <dgm:pt modelId="{9C3371DF-8FBF-4A29-8185-56F7C9E3BB0B}" type="sibTrans" cxnId="{90C76044-53B7-4478-B81C-72F2D97E6430}">
      <dgm:prSet/>
      <dgm:spPr/>
      <dgm:t>
        <a:bodyPr/>
        <a:lstStyle/>
        <a:p>
          <a:endParaRPr lang="en-US"/>
        </a:p>
      </dgm:t>
    </dgm:pt>
    <dgm:pt modelId="{EF5FAA31-1A03-4E43-8B10-6E72A5249BF0}">
      <dgm:prSet/>
      <dgm:spPr/>
      <dgm:t>
        <a:bodyPr/>
        <a:lstStyle/>
        <a:p>
          <a:r>
            <a:rPr lang="en-US"/>
            <a:t>APS will not be precluded when we add total recall</a:t>
          </a:r>
        </a:p>
      </dgm:t>
    </dgm:pt>
    <dgm:pt modelId="{ABAF0402-2B62-4475-AA9C-55D8CCF3F481}" type="parTrans" cxnId="{880AF739-7BBD-4F5A-BDBE-0D752D5190CE}">
      <dgm:prSet/>
      <dgm:spPr/>
      <dgm:t>
        <a:bodyPr/>
        <a:lstStyle/>
        <a:p>
          <a:endParaRPr lang="en-US"/>
        </a:p>
      </dgm:t>
    </dgm:pt>
    <dgm:pt modelId="{C1DE02BA-D0CF-4801-B510-FA7931CAAB27}" type="sibTrans" cxnId="{880AF739-7BBD-4F5A-BDBE-0D752D5190CE}">
      <dgm:prSet/>
      <dgm:spPr/>
      <dgm:t>
        <a:bodyPr/>
        <a:lstStyle/>
        <a:p>
          <a:endParaRPr lang="en-US"/>
        </a:p>
      </dgm:t>
    </dgm:pt>
    <dgm:pt modelId="{823864A3-6769-49B6-9BD0-35B89B230795}" type="pres">
      <dgm:prSet presAssocID="{502483D5-7662-4FF4-B376-2AA144AF22A0}" presName="Name0" presStyleCnt="0">
        <dgm:presLayoutVars>
          <dgm:dir/>
          <dgm:animLvl val="lvl"/>
          <dgm:resizeHandles val="exact"/>
        </dgm:presLayoutVars>
      </dgm:prSet>
      <dgm:spPr/>
    </dgm:pt>
    <dgm:pt modelId="{B020D71A-633D-4D4B-8583-AA4DBE193829}" type="pres">
      <dgm:prSet presAssocID="{13A268C2-FA0C-4EC9-A12E-A2B26CDAA8E7}" presName="linNode" presStyleCnt="0"/>
      <dgm:spPr/>
    </dgm:pt>
    <dgm:pt modelId="{EFCC042C-B405-4259-A886-2C1F00248179}" type="pres">
      <dgm:prSet presAssocID="{13A268C2-FA0C-4EC9-A12E-A2B26CDAA8E7}" presName="parentText" presStyleLbl="node1" presStyleIdx="0" presStyleCnt="3">
        <dgm:presLayoutVars>
          <dgm:chMax val="1"/>
          <dgm:bulletEnabled val="1"/>
        </dgm:presLayoutVars>
      </dgm:prSet>
      <dgm:spPr/>
    </dgm:pt>
    <dgm:pt modelId="{307115A5-9942-4E8F-868D-7389FD2156ED}" type="pres">
      <dgm:prSet presAssocID="{13A268C2-FA0C-4EC9-A12E-A2B26CDAA8E7}" presName="descendantText" presStyleLbl="alignAccFollowNode1" presStyleIdx="0" presStyleCnt="3">
        <dgm:presLayoutVars>
          <dgm:bulletEnabled val="1"/>
        </dgm:presLayoutVars>
      </dgm:prSet>
      <dgm:spPr/>
    </dgm:pt>
    <dgm:pt modelId="{DBAD1207-0C0D-40A9-9487-924C5D71E45D}" type="pres">
      <dgm:prSet presAssocID="{13E392B3-4573-4594-BB72-F13DCDDDC188}" presName="sp" presStyleCnt="0"/>
      <dgm:spPr/>
    </dgm:pt>
    <dgm:pt modelId="{A24AA646-8ACC-4325-AC0B-D5E6098F77B7}" type="pres">
      <dgm:prSet presAssocID="{9EAFEF88-CC4B-4E5D-8109-C5D152CB14B6}" presName="linNode" presStyleCnt="0"/>
      <dgm:spPr/>
    </dgm:pt>
    <dgm:pt modelId="{B16FEFD1-2263-44F5-BF3B-5F858297FDBE}" type="pres">
      <dgm:prSet presAssocID="{9EAFEF88-CC4B-4E5D-8109-C5D152CB14B6}" presName="parentText" presStyleLbl="node1" presStyleIdx="1" presStyleCnt="3">
        <dgm:presLayoutVars>
          <dgm:chMax val="1"/>
          <dgm:bulletEnabled val="1"/>
        </dgm:presLayoutVars>
      </dgm:prSet>
      <dgm:spPr/>
    </dgm:pt>
    <dgm:pt modelId="{317CC1AD-059D-4FFB-867B-D39CD0EF9035}" type="pres">
      <dgm:prSet presAssocID="{9EAFEF88-CC4B-4E5D-8109-C5D152CB14B6}" presName="descendantText" presStyleLbl="alignAccFollowNode1" presStyleIdx="1" presStyleCnt="3">
        <dgm:presLayoutVars>
          <dgm:bulletEnabled val="1"/>
        </dgm:presLayoutVars>
      </dgm:prSet>
      <dgm:spPr/>
    </dgm:pt>
    <dgm:pt modelId="{4C4B4A8B-1586-4C58-A31F-111EFAAEC011}" type="pres">
      <dgm:prSet presAssocID="{524DA4B9-87B7-4CC9-81E9-A0EFF0B2C4DF}" presName="sp" presStyleCnt="0"/>
      <dgm:spPr/>
    </dgm:pt>
    <dgm:pt modelId="{D8F0BF9E-9A13-4277-B6AD-DAE42EF65428}" type="pres">
      <dgm:prSet presAssocID="{3ADB8E68-0C43-49F5-B661-D92D0D7E4C91}" presName="linNode" presStyleCnt="0"/>
      <dgm:spPr/>
    </dgm:pt>
    <dgm:pt modelId="{19A3266B-9588-4B4F-B427-981D73C59655}" type="pres">
      <dgm:prSet presAssocID="{3ADB8E68-0C43-49F5-B661-D92D0D7E4C91}" presName="parentText" presStyleLbl="node1" presStyleIdx="2" presStyleCnt="3">
        <dgm:presLayoutVars>
          <dgm:chMax val="1"/>
          <dgm:bulletEnabled val="1"/>
        </dgm:presLayoutVars>
      </dgm:prSet>
      <dgm:spPr/>
    </dgm:pt>
    <dgm:pt modelId="{1AC5593B-8377-4B2E-BE73-9A7D5B59BEF7}" type="pres">
      <dgm:prSet presAssocID="{3ADB8E68-0C43-49F5-B661-D92D0D7E4C91}" presName="descendantText" presStyleLbl="alignAccFollowNode1" presStyleIdx="2" presStyleCnt="3">
        <dgm:presLayoutVars>
          <dgm:bulletEnabled val="1"/>
        </dgm:presLayoutVars>
      </dgm:prSet>
      <dgm:spPr/>
    </dgm:pt>
  </dgm:ptLst>
  <dgm:cxnLst>
    <dgm:cxn modelId="{66EB3E32-2CBD-4426-9402-6E63AE3C8225}" srcId="{13A268C2-FA0C-4EC9-A12E-A2B26CDAA8E7}" destId="{CBAA9A7E-8C7E-4B3B-BD48-A113458C8865}" srcOrd="1" destOrd="0" parTransId="{2FF56D80-E772-46F9-A0CD-24AAEE81D30B}" sibTransId="{4782A352-C933-4FA9-8C78-DA4210D24CB2}"/>
    <dgm:cxn modelId="{921D5A32-1631-40FB-B9F3-A0EE7FADFFF9}" type="presOf" srcId="{CBAA9A7E-8C7E-4B3B-BD48-A113458C8865}" destId="{307115A5-9942-4E8F-868D-7389FD2156ED}" srcOrd="0" destOrd="1" presId="urn:microsoft.com/office/officeart/2005/8/layout/vList5"/>
    <dgm:cxn modelId="{47727535-3131-494E-8388-7FEE6B3B1921}" srcId="{502483D5-7662-4FF4-B376-2AA144AF22A0}" destId="{13A268C2-FA0C-4EC9-A12E-A2B26CDAA8E7}" srcOrd="0" destOrd="0" parTransId="{D838CDA0-3963-4BE7-81DB-076C42969145}" sibTransId="{13E392B3-4573-4594-BB72-F13DCDDDC188}"/>
    <dgm:cxn modelId="{880AF739-7BBD-4F5A-BDBE-0D752D5190CE}" srcId="{3ADB8E68-0C43-49F5-B661-D92D0D7E4C91}" destId="{EF5FAA31-1A03-4E43-8B10-6E72A5249BF0}" srcOrd="0" destOrd="0" parTransId="{ABAF0402-2B62-4475-AA9C-55D8CCF3F481}" sibTransId="{C1DE02BA-D0CF-4801-B510-FA7931CAAB27}"/>
    <dgm:cxn modelId="{90C76044-53B7-4478-B81C-72F2D97E6430}" srcId="{502483D5-7662-4FF4-B376-2AA144AF22A0}" destId="{3ADB8E68-0C43-49F5-B661-D92D0D7E4C91}" srcOrd="2" destOrd="0" parTransId="{ABA70A17-0899-441D-A0EA-77770BC021C6}" sibTransId="{9C3371DF-8FBF-4A29-8185-56F7C9E3BB0B}"/>
    <dgm:cxn modelId="{4CA91150-8032-42FA-92BE-AB1DFB7B61D2}" type="presOf" srcId="{9EAFEF88-CC4B-4E5D-8109-C5D152CB14B6}" destId="{B16FEFD1-2263-44F5-BF3B-5F858297FDBE}" srcOrd="0" destOrd="0" presId="urn:microsoft.com/office/officeart/2005/8/layout/vList5"/>
    <dgm:cxn modelId="{081F336C-458F-49FC-B568-079405782746}" srcId="{13A268C2-FA0C-4EC9-A12E-A2B26CDAA8E7}" destId="{76CCADF2-815D-473D-BB99-7339A16239CB}" srcOrd="0" destOrd="0" parTransId="{025BA962-54AC-42F8-835D-C3D922DC88CC}" sibTransId="{0C0B037C-FB34-4406-A4AE-46B3E193D082}"/>
    <dgm:cxn modelId="{F194D36E-996E-48D3-826C-942BD0D42722}" type="presOf" srcId="{22FD81A7-B17A-4CEE-98D3-311D58992AB8}" destId="{317CC1AD-059D-4FFB-867B-D39CD0EF9035}" srcOrd="0" destOrd="0" presId="urn:microsoft.com/office/officeart/2005/8/layout/vList5"/>
    <dgm:cxn modelId="{10352579-DECC-42DD-AF28-CAA7ED9EC994}" type="presOf" srcId="{502483D5-7662-4FF4-B376-2AA144AF22A0}" destId="{823864A3-6769-49B6-9BD0-35B89B230795}" srcOrd="0" destOrd="0" presId="urn:microsoft.com/office/officeart/2005/8/layout/vList5"/>
    <dgm:cxn modelId="{3C340A7B-6FF5-492F-B6AB-E95BD1A42E5B}" type="presOf" srcId="{76CCADF2-815D-473D-BB99-7339A16239CB}" destId="{307115A5-9942-4E8F-868D-7389FD2156ED}" srcOrd="0" destOrd="0" presId="urn:microsoft.com/office/officeart/2005/8/layout/vList5"/>
    <dgm:cxn modelId="{A6A42A7F-5293-4CA4-B719-6EFD7F77E35E}" type="presOf" srcId="{3ADB8E68-0C43-49F5-B661-D92D0D7E4C91}" destId="{19A3266B-9588-4B4F-B427-981D73C59655}" srcOrd="0" destOrd="0" presId="urn:microsoft.com/office/officeart/2005/8/layout/vList5"/>
    <dgm:cxn modelId="{74D78193-AAC4-4B57-8583-35ED7D9D5197}" srcId="{9EAFEF88-CC4B-4E5D-8109-C5D152CB14B6}" destId="{22FD81A7-B17A-4CEE-98D3-311D58992AB8}" srcOrd="0" destOrd="0" parTransId="{18B9CFE8-8656-40F9-8D81-07BFFC7207F5}" sibTransId="{B811CBB8-F2CB-4D35-8C85-3125BCBE6FF5}"/>
    <dgm:cxn modelId="{7C2D3DA3-F422-4E88-9059-EBD05B692F43}" type="presOf" srcId="{13A268C2-FA0C-4EC9-A12E-A2B26CDAA8E7}" destId="{EFCC042C-B405-4259-A886-2C1F00248179}" srcOrd="0" destOrd="0" presId="urn:microsoft.com/office/officeart/2005/8/layout/vList5"/>
    <dgm:cxn modelId="{6F61F5B8-DF74-46EC-9A3C-FD15606338E9}" srcId="{502483D5-7662-4FF4-B376-2AA144AF22A0}" destId="{9EAFEF88-CC4B-4E5D-8109-C5D152CB14B6}" srcOrd="1" destOrd="0" parTransId="{6A401D59-ADCE-4F9B-834C-AF8F031C3209}" sibTransId="{524DA4B9-87B7-4CC9-81E9-A0EFF0B2C4DF}"/>
    <dgm:cxn modelId="{E0BFE7D0-8245-42F9-BB9F-245F96FF0485}" type="presOf" srcId="{EF5FAA31-1A03-4E43-8B10-6E72A5249BF0}" destId="{1AC5593B-8377-4B2E-BE73-9A7D5B59BEF7}" srcOrd="0" destOrd="0" presId="urn:microsoft.com/office/officeart/2005/8/layout/vList5"/>
    <dgm:cxn modelId="{4597511C-6DE1-434C-BACD-1D6642F464EE}" type="presParOf" srcId="{823864A3-6769-49B6-9BD0-35B89B230795}" destId="{B020D71A-633D-4D4B-8583-AA4DBE193829}" srcOrd="0" destOrd="0" presId="urn:microsoft.com/office/officeart/2005/8/layout/vList5"/>
    <dgm:cxn modelId="{40F4FB6B-61C0-4811-8A12-869B3A809390}" type="presParOf" srcId="{B020D71A-633D-4D4B-8583-AA4DBE193829}" destId="{EFCC042C-B405-4259-A886-2C1F00248179}" srcOrd="0" destOrd="0" presId="urn:microsoft.com/office/officeart/2005/8/layout/vList5"/>
    <dgm:cxn modelId="{71EA56A9-62B8-4072-87BA-FB08CC5CECB4}" type="presParOf" srcId="{B020D71A-633D-4D4B-8583-AA4DBE193829}" destId="{307115A5-9942-4E8F-868D-7389FD2156ED}" srcOrd="1" destOrd="0" presId="urn:microsoft.com/office/officeart/2005/8/layout/vList5"/>
    <dgm:cxn modelId="{0A96466F-E7C9-4A04-82F5-920BBE8BD469}" type="presParOf" srcId="{823864A3-6769-49B6-9BD0-35B89B230795}" destId="{DBAD1207-0C0D-40A9-9487-924C5D71E45D}" srcOrd="1" destOrd="0" presId="urn:microsoft.com/office/officeart/2005/8/layout/vList5"/>
    <dgm:cxn modelId="{44087FF7-1B6B-4624-BA22-0D7EA6C275D4}" type="presParOf" srcId="{823864A3-6769-49B6-9BD0-35B89B230795}" destId="{A24AA646-8ACC-4325-AC0B-D5E6098F77B7}" srcOrd="2" destOrd="0" presId="urn:microsoft.com/office/officeart/2005/8/layout/vList5"/>
    <dgm:cxn modelId="{36AA45A9-4AF7-48E2-8618-770459FE6011}" type="presParOf" srcId="{A24AA646-8ACC-4325-AC0B-D5E6098F77B7}" destId="{B16FEFD1-2263-44F5-BF3B-5F858297FDBE}" srcOrd="0" destOrd="0" presId="urn:microsoft.com/office/officeart/2005/8/layout/vList5"/>
    <dgm:cxn modelId="{8B526B96-8E39-457A-9EA6-CBA3E5C36ACA}" type="presParOf" srcId="{A24AA646-8ACC-4325-AC0B-D5E6098F77B7}" destId="{317CC1AD-059D-4FFB-867B-D39CD0EF9035}" srcOrd="1" destOrd="0" presId="urn:microsoft.com/office/officeart/2005/8/layout/vList5"/>
    <dgm:cxn modelId="{68974103-D173-47E9-8DA3-562F395906CC}" type="presParOf" srcId="{823864A3-6769-49B6-9BD0-35B89B230795}" destId="{4C4B4A8B-1586-4C58-A31F-111EFAAEC011}" srcOrd="3" destOrd="0" presId="urn:microsoft.com/office/officeart/2005/8/layout/vList5"/>
    <dgm:cxn modelId="{627F4207-E3B5-4DC3-ACC1-AC8B21A22D8D}" type="presParOf" srcId="{823864A3-6769-49B6-9BD0-35B89B230795}" destId="{D8F0BF9E-9A13-4277-B6AD-DAE42EF65428}" srcOrd="4" destOrd="0" presId="urn:microsoft.com/office/officeart/2005/8/layout/vList5"/>
    <dgm:cxn modelId="{1DD5C4F1-9D10-4347-BDC6-9F45BF5C8018}" type="presParOf" srcId="{D8F0BF9E-9A13-4277-B6AD-DAE42EF65428}" destId="{19A3266B-9588-4B4F-B427-981D73C59655}" srcOrd="0" destOrd="0" presId="urn:microsoft.com/office/officeart/2005/8/layout/vList5"/>
    <dgm:cxn modelId="{08019D32-3BFC-45F6-9318-2C5315D90E33}" type="presParOf" srcId="{D8F0BF9E-9A13-4277-B6AD-DAE42EF65428}" destId="{1AC5593B-8377-4B2E-BE73-9A7D5B59BE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115A5-9942-4E8F-868D-7389FD2156ED}">
      <dsp:nvSpPr>
        <dsp:cNvPr id="0" name=""/>
        <dsp:cNvSpPr/>
      </dsp:nvSpPr>
      <dsp:spPr>
        <a:xfrm rot="5400000">
          <a:off x="6588637" y="-2660399"/>
          <a:ext cx="11239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Setting cycle lengths based on street type</a:t>
          </a:r>
        </a:p>
        <a:p>
          <a:pPr marL="228600" lvl="1" indent="-228600" algn="l" defTabSz="977900">
            <a:lnSpc>
              <a:spcPct val="90000"/>
            </a:lnSpc>
            <a:spcBef>
              <a:spcPct val="0"/>
            </a:spcBef>
            <a:spcAft>
              <a:spcPct val="15000"/>
            </a:spcAft>
            <a:buChar char="•"/>
          </a:pPr>
          <a:r>
            <a:rPr lang="en-US" sz="2200" kern="1200" dirty="0"/>
            <a:t>Added Urban Residential Villages to total recall policy</a:t>
          </a:r>
        </a:p>
      </dsp:txBody>
      <dsp:txXfrm rot="-5400000">
        <a:off x="3785616" y="197488"/>
        <a:ext cx="6675118" cy="1014209"/>
      </dsp:txXfrm>
    </dsp:sp>
    <dsp:sp modelId="{EFCC042C-B405-4259-A886-2C1F00248179}">
      <dsp:nvSpPr>
        <dsp:cNvPr id="0" name=""/>
        <dsp:cNvSpPr/>
      </dsp:nvSpPr>
      <dsp:spPr>
        <a:xfrm>
          <a:off x="0" y="2128"/>
          <a:ext cx="3785616" cy="1404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Implement policy consistently:</a:t>
          </a:r>
        </a:p>
      </dsp:txBody>
      <dsp:txXfrm>
        <a:off x="68583" y="70711"/>
        <a:ext cx="3648450" cy="1267760"/>
      </dsp:txXfrm>
    </dsp:sp>
    <dsp:sp modelId="{317CC1AD-059D-4FFB-867B-D39CD0EF9035}">
      <dsp:nvSpPr>
        <dsp:cNvPr id="0" name=""/>
        <dsp:cNvSpPr/>
      </dsp:nvSpPr>
      <dsp:spPr>
        <a:xfrm rot="5400000">
          <a:off x="6588637" y="-1185226"/>
          <a:ext cx="11239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Adding cycle length targets that better align with NACTO</a:t>
          </a:r>
        </a:p>
      </dsp:txBody>
      <dsp:txXfrm rot="-5400000">
        <a:off x="3785616" y="1672661"/>
        <a:ext cx="6675118" cy="1014209"/>
      </dsp:txXfrm>
    </dsp:sp>
    <dsp:sp modelId="{B16FEFD1-2263-44F5-BF3B-5F858297FDBE}">
      <dsp:nvSpPr>
        <dsp:cNvPr id="0" name=""/>
        <dsp:cNvSpPr/>
      </dsp:nvSpPr>
      <dsp:spPr>
        <a:xfrm>
          <a:off x="0" y="1477302"/>
          <a:ext cx="3785616" cy="1404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Max cycle lengths differ from NACTO guidelines</a:t>
          </a:r>
        </a:p>
      </dsp:txBody>
      <dsp:txXfrm>
        <a:off x="68583" y="1545885"/>
        <a:ext cx="3648450" cy="1267760"/>
      </dsp:txXfrm>
    </dsp:sp>
    <dsp:sp modelId="{1AC5593B-8377-4B2E-BE73-9A7D5B59BEF7}">
      <dsp:nvSpPr>
        <dsp:cNvPr id="0" name=""/>
        <dsp:cNvSpPr/>
      </dsp:nvSpPr>
      <dsp:spPr>
        <a:xfrm rot="5400000">
          <a:off x="6588637" y="289946"/>
          <a:ext cx="11239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APS will not be precluded when we add total recall</a:t>
          </a:r>
        </a:p>
      </dsp:txBody>
      <dsp:txXfrm rot="-5400000">
        <a:off x="3785616" y="3147833"/>
        <a:ext cx="6675118" cy="1014209"/>
      </dsp:txXfrm>
    </dsp:sp>
    <dsp:sp modelId="{19A3266B-9588-4B4F-B427-981D73C59655}">
      <dsp:nvSpPr>
        <dsp:cNvPr id="0" name=""/>
        <dsp:cNvSpPr/>
      </dsp:nvSpPr>
      <dsp:spPr>
        <a:xfrm>
          <a:off x="0" y="2952475"/>
          <a:ext cx="3785616" cy="1404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Maintain APS even with total recall</a:t>
          </a:r>
        </a:p>
      </dsp:txBody>
      <dsp:txXfrm>
        <a:off x="68583" y="3021058"/>
        <a:ext cx="3648450" cy="1267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1053837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12</a:t>
            </a:fld>
            <a:endParaRPr lang="en-US"/>
          </a:p>
        </p:txBody>
      </p:sp>
    </p:spTree>
    <p:extLst>
      <p:ext uri="{BB962C8B-B14F-4D97-AF65-F5344CB8AC3E}">
        <p14:creationId xmlns:p14="http://schemas.microsoft.com/office/powerpoint/2010/main" val="297939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13</a:t>
            </a:fld>
            <a:endParaRPr lang="en-US"/>
          </a:p>
        </p:txBody>
      </p:sp>
    </p:spTree>
    <p:extLst>
      <p:ext uri="{BB962C8B-B14F-4D97-AF65-F5344CB8AC3E}">
        <p14:creationId xmlns:p14="http://schemas.microsoft.com/office/powerpoint/2010/main" val="167183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14</a:t>
            </a:fld>
            <a:endParaRPr lang="en-US"/>
          </a:p>
        </p:txBody>
      </p:sp>
    </p:spTree>
    <p:extLst>
      <p:ext uri="{BB962C8B-B14F-4D97-AF65-F5344CB8AC3E}">
        <p14:creationId xmlns:p14="http://schemas.microsoft.com/office/powerpoint/2010/main" val="352033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15</a:t>
            </a:fld>
            <a:endParaRPr lang="en-US"/>
          </a:p>
        </p:txBody>
      </p:sp>
    </p:spTree>
    <p:extLst>
      <p:ext uri="{BB962C8B-B14F-4D97-AF65-F5344CB8AC3E}">
        <p14:creationId xmlns:p14="http://schemas.microsoft.com/office/powerpoint/2010/main" val="2722013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16</a:t>
            </a:fld>
            <a:endParaRPr lang="en-US"/>
          </a:p>
        </p:txBody>
      </p:sp>
    </p:spTree>
    <p:extLst>
      <p:ext uri="{BB962C8B-B14F-4D97-AF65-F5344CB8AC3E}">
        <p14:creationId xmlns:p14="http://schemas.microsoft.com/office/powerpoint/2010/main" val="2375596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17</a:t>
            </a:fld>
            <a:endParaRPr lang="en-US"/>
          </a:p>
        </p:txBody>
      </p:sp>
    </p:spTree>
    <p:extLst>
      <p:ext uri="{BB962C8B-B14F-4D97-AF65-F5344CB8AC3E}">
        <p14:creationId xmlns:p14="http://schemas.microsoft.com/office/powerpoint/2010/main" val="2909512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18</a:t>
            </a:fld>
            <a:endParaRPr lang="en-US"/>
          </a:p>
        </p:txBody>
      </p:sp>
    </p:spTree>
    <p:extLst>
      <p:ext uri="{BB962C8B-B14F-4D97-AF65-F5344CB8AC3E}">
        <p14:creationId xmlns:p14="http://schemas.microsoft.com/office/powerpoint/2010/main" val="229486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19</a:t>
            </a:fld>
            <a:endParaRPr lang="en-US"/>
          </a:p>
        </p:txBody>
      </p:sp>
    </p:spTree>
    <p:extLst>
      <p:ext uri="{BB962C8B-B14F-4D97-AF65-F5344CB8AC3E}">
        <p14:creationId xmlns:p14="http://schemas.microsoft.com/office/powerpoint/2010/main" val="338242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20</a:t>
            </a:fld>
            <a:endParaRPr lang="en-US"/>
          </a:p>
        </p:txBody>
      </p:sp>
    </p:spTree>
    <p:extLst>
      <p:ext uri="{BB962C8B-B14F-4D97-AF65-F5344CB8AC3E}">
        <p14:creationId xmlns:p14="http://schemas.microsoft.com/office/powerpoint/2010/main" val="407604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21</a:t>
            </a:fld>
            <a:endParaRPr lang="en-US"/>
          </a:p>
        </p:txBody>
      </p:sp>
    </p:spTree>
    <p:extLst>
      <p:ext uri="{BB962C8B-B14F-4D97-AF65-F5344CB8AC3E}">
        <p14:creationId xmlns:p14="http://schemas.microsoft.com/office/powerpoint/2010/main" val="364617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2</a:t>
            </a:fld>
            <a:endParaRPr lang="en-US"/>
          </a:p>
        </p:txBody>
      </p:sp>
    </p:spTree>
    <p:extLst>
      <p:ext uri="{BB962C8B-B14F-4D97-AF65-F5344CB8AC3E}">
        <p14:creationId xmlns:p14="http://schemas.microsoft.com/office/powerpoint/2010/main" val="348535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22</a:t>
            </a:fld>
            <a:endParaRPr lang="en-US"/>
          </a:p>
        </p:txBody>
      </p:sp>
    </p:spTree>
    <p:extLst>
      <p:ext uri="{BB962C8B-B14F-4D97-AF65-F5344CB8AC3E}">
        <p14:creationId xmlns:p14="http://schemas.microsoft.com/office/powerpoint/2010/main" val="363807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23</a:t>
            </a:fld>
            <a:endParaRPr lang="en-US"/>
          </a:p>
        </p:txBody>
      </p:sp>
    </p:spTree>
    <p:extLst>
      <p:ext uri="{BB962C8B-B14F-4D97-AF65-F5344CB8AC3E}">
        <p14:creationId xmlns:p14="http://schemas.microsoft.com/office/powerpoint/2010/main" val="14747378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24</a:t>
            </a:fld>
            <a:endParaRPr lang="en-US"/>
          </a:p>
        </p:txBody>
      </p:sp>
    </p:spTree>
    <p:extLst>
      <p:ext uri="{BB962C8B-B14F-4D97-AF65-F5344CB8AC3E}">
        <p14:creationId xmlns:p14="http://schemas.microsoft.com/office/powerpoint/2010/main" val="3269149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D1F966-48DE-4912-B3B1-70F5BD9604CC}" type="slidenum">
              <a:rPr lang="en-US" smtClean="0"/>
              <a:t>26</a:t>
            </a:fld>
            <a:endParaRPr lang="en-US"/>
          </a:p>
        </p:txBody>
      </p:sp>
    </p:spTree>
    <p:extLst>
      <p:ext uri="{BB962C8B-B14F-4D97-AF65-F5344CB8AC3E}">
        <p14:creationId xmlns:p14="http://schemas.microsoft.com/office/powerpoint/2010/main" val="2548447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D1F966-48DE-4912-B3B1-70F5BD9604CC}" type="slidenum">
              <a:rPr lang="en-US" smtClean="0"/>
              <a:t>27</a:t>
            </a:fld>
            <a:endParaRPr lang="en-US"/>
          </a:p>
        </p:txBody>
      </p:sp>
    </p:spTree>
    <p:extLst>
      <p:ext uri="{BB962C8B-B14F-4D97-AF65-F5344CB8AC3E}">
        <p14:creationId xmlns:p14="http://schemas.microsoft.com/office/powerpoint/2010/main" val="407296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D1F966-48DE-4912-B3B1-70F5BD9604CC}" type="slidenum">
              <a:rPr lang="en-US" smtClean="0"/>
              <a:t>28</a:t>
            </a:fld>
            <a:endParaRPr lang="en-US"/>
          </a:p>
        </p:txBody>
      </p:sp>
    </p:spTree>
    <p:extLst>
      <p:ext uri="{BB962C8B-B14F-4D97-AF65-F5344CB8AC3E}">
        <p14:creationId xmlns:p14="http://schemas.microsoft.com/office/powerpoint/2010/main" val="2787081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D1F966-48DE-4912-B3B1-70F5BD9604CC}" type="slidenum">
              <a:rPr lang="en-US" smtClean="0"/>
              <a:t>29</a:t>
            </a:fld>
            <a:endParaRPr lang="en-US"/>
          </a:p>
        </p:txBody>
      </p:sp>
    </p:spTree>
    <p:extLst>
      <p:ext uri="{BB962C8B-B14F-4D97-AF65-F5344CB8AC3E}">
        <p14:creationId xmlns:p14="http://schemas.microsoft.com/office/powerpoint/2010/main" val="1079000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strike="noStrike" dirty="0">
              <a:solidFill>
                <a:srgbClr val="000000"/>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5D1F966-48DE-4912-B3B1-70F5BD9604CC}" type="slidenum">
              <a:rPr lang="en-US" smtClean="0"/>
              <a:t>30</a:t>
            </a:fld>
            <a:endParaRPr lang="en-US"/>
          </a:p>
        </p:txBody>
      </p:sp>
    </p:spTree>
    <p:extLst>
      <p:ext uri="{BB962C8B-B14F-4D97-AF65-F5344CB8AC3E}">
        <p14:creationId xmlns:p14="http://schemas.microsoft.com/office/powerpoint/2010/main" val="170478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33</a:t>
            </a:fld>
            <a:endParaRPr lang="en-US"/>
          </a:p>
        </p:txBody>
      </p:sp>
    </p:spTree>
    <p:extLst>
      <p:ext uri="{BB962C8B-B14F-4D97-AF65-F5344CB8AC3E}">
        <p14:creationId xmlns:p14="http://schemas.microsoft.com/office/powerpoint/2010/main" val="198379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3</a:t>
            </a:fld>
            <a:endParaRPr lang="en-US"/>
          </a:p>
        </p:txBody>
      </p:sp>
    </p:spTree>
    <p:extLst>
      <p:ext uri="{BB962C8B-B14F-4D97-AF65-F5344CB8AC3E}">
        <p14:creationId xmlns:p14="http://schemas.microsoft.com/office/powerpoint/2010/main" val="400126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N\N to develop</a:t>
            </a:r>
          </a:p>
        </p:txBody>
      </p:sp>
      <p:sp>
        <p:nvSpPr>
          <p:cNvPr id="4" name="Slide Number Placeholder 3"/>
          <p:cNvSpPr>
            <a:spLocks noGrp="1"/>
          </p:cNvSpPr>
          <p:nvPr>
            <p:ph type="sldNum" sz="quarter" idx="5"/>
          </p:nvPr>
        </p:nvSpPr>
        <p:spPr/>
        <p:txBody>
          <a:bodyPr/>
          <a:lstStyle/>
          <a:p>
            <a:fld id="{B6462E38-1DBF-493E-8775-8109287F1EB1}" type="slidenum">
              <a:rPr lang="en-US" smtClean="0"/>
              <a:t>4</a:t>
            </a:fld>
            <a:endParaRPr lang="en-US"/>
          </a:p>
        </p:txBody>
      </p:sp>
    </p:spTree>
    <p:extLst>
      <p:ext uri="{BB962C8B-B14F-4D97-AF65-F5344CB8AC3E}">
        <p14:creationId xmlns:p14="http://schemas.microsoft.com/office/powerpoint/2010/main" val="339525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35605656-F93C-B84B-A6F6-062585C3235A}" type="slidenum">
              <a:rPr lang="en-US" smtClean="0"/>
              <a:t>7</a:t>
            </a:fld>
            <a:endParaRPr lang="en-US"/>
          </a:p>
        </p:txBody>
      </p:sp>
    </p:spTree>
    <p:extLst>
      <p:ext uri="{BB962C8B-B14F-4D97-AF65-F5344CB8AC3E}">
        <p14:creationId xmlns:p14="http://schemas.microsoft.com/office/powerpoint/2010/main" val="274678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8</a:t>
            </a:fld>
            <a:endParaRPr lang="en-US"/>
          </a:p>
        </p:txBody>
      </p:sp>
    </p:spTree>
    <p:extLst>
      <p:ext uri="{BB962C8B-B14F-4D97-AF65-F5344CB8AC3E}">
        <p14:creationId xmlns:p14="http://schemas.microsoft.com/office/powerpoint/2010/main" val="263141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5605656-F93C-B84B-A6F6-062585C3235A}" type="slidenum">
              <a:rPr lang="en-US" smtClean="0"/>
              <a:t>9</a:t>
            </a:fld>
            <a:endParaRPr lang="en-US"/>
          </a:p>
        </p:txBody>
      </p:sp>
    </p:spTree>
    <p:extLst>
      <p:ext uri="{BB962C8B-B14F-4D97-AF65-F5344CB8AC3E}">
        <p14:creationId xmlns:p14="http://schemas.microsoft.com/office/powerpoint/2010/main" val="242928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10</a:t>
            </a:fld>
            <a:endParaRPr lang="en-US"/>
          </a:p>
        </p:txBody>
      </p:sp>
    </p:spTree>
    <p:extLst>
      <p:ext uri="{BB962C8B-B14F-4D97-AF65-F5344CB8AC3E}">
        <p14:creationId xmlns:p14="http://schemas.microsoft.com/office/powerpoint/2010/main" val="26675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6462E38-1DBF-493E-8775-8109287F1EB1}" type="slidenum">
              <a:rPr lang="en-US" smtClean="0"/>
              <a:t>11</a:t>
            </a:fld>
            <a:endParaRPr lang="en-US"/>
          </a:p>
        </p:txBody>
      </p:sp>
    </p:spTree>
    <p:extLst>
      <p:ext uri="{BB962C8B-B14F-4D97-AF65-F5344CB8AC3E}">
        <p14:creationId xmlns:p14="http://schemas.microsoft.com/office/powerpoint/2010/main" val="384957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8/27/2020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8/27/2020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4.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5.svg"/><Relationship Id="rId9" Type="http://schemas.openxmlformats.org/officeDocument/2006/relationships/image" Target="../media/image42.png"/></Relationships>
</file>

<file path=ppt/slides/_rels/slide29.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46.svg"/><Relationship Id="rId4" Type="http://schemas.openxmlformats.org/officeDocument/2006/relationships/image" Target="../media/image41.sv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7.svg"/><Relationship Id="rId4" Type="http://schemas.openxmlformats.org/officeDocument/2006/relationships/image" Target="../media/image39.sv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of meeting title slide. Photo of an intersection in Seattle that streetcar tracks, a community painted crosswalk, and protected bike lane paint. ">
            <a:extLst>
              <a:ext uri="{FF2B5EF4-FFF2-40B4-BE49-F238E27FC236}">
                <a16:creationId xmlns:a16="http://schemas.microsoft.com/office/drawing/2014/main" id="{11B1627E-AAE5-5448-87B0-4381A3A005F3}"/>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0" y="-27436"/>
            <a:ext cx="12192000" cy="6122257"/>
          </a:xfrm>
          <a:prstGeom prst="rect">
            <a:avLst/>
          </a:prstGeom>
        </p:spPr>
      </p:pic>
      <p:sp>
        <p:nvSpPr>
          <p:cNvPr id="8" name="Title 1">
            <a:extLst>
              <a:ext uri="{FF2B5EF4-FFF2-40B4-BE49-F238E27FC236}">
                <a16:creationId xmlns:a16="http://schemas.microsoft.com/office/drawing/2014/main" id="{B1959FC0-67C0-419F-9B62-8FFFDA0C2B4B}"/>
              </a:ext>
            </a:extLst>
          </p:cNvPr>
          <p:cNvSpPr>
            <a:spLocks noGrp="1"/>
          </p:cNvSpPr>
          <p:nvPr>
            <p:ph type="ctrTitle"/>
          </p:nvPr>
        </p:nvSpPr>
        <p:spPr>
          <a:xfrm>
            <a:off x="1524000" y="1710267"/>
            <a:ext cx="9144000" cy="1799695"/>
          </a:xfrm>
          <a:solidFill>
            <a:schemeClr val="bg1">
              <a:alpha val="50000"/>
            </a:schemeClr>
          </a:solidFill>
        </p:spPr>
        <p:txBody>
          <a:bodyPr>
            <a:normAutofit/>
          </a:bodyPr>
          <a:lstStyle/>
          <a:p>
            <a:r>
              <a:rPr lang="en-US" sz="6000"/>
              <a:t>Policy &amp; Operations Advisory Group</a:t>
            </a:r>
          </a:p>
        </p:txBody>
      </p:sp>
      <p:sp>
        <p:nvSpPr>
          <p:cNvPr id="6" name="Rectangle 5">
            <a:extLst>
              <a:ext uri="{FF2B5EF4-FFF2-40B4-BE49-F238E27FC236}">
                <a16:creationId xmlns:a16="http://schemas.microsoft.com/office/drawing/2014/main" id="{B3F65539-0726-4A02-B439-6FE3AF6CCC05}"/>
              </a:ext>
            </a:extLst>
          </p:cNvPr>
          <p:cNvSpPr/>
          <p:nvPr/>
        </p:nvSpPr>
        <p:spPr>
          <a:xfrm>
            <a:off x="0" y="6094821"/>
            <a:ext cx="6233019" cy="523220"/>
          </a:xfrm>
          <a:prstGeom prst="rect">
            <a:avLst/>
          </a:prstGeom>
        </p:spPr>
        <p:txBody>
          <a:bodyPr wrap="square" anchor="t">
            <a:spAutoFit/>
          </a:bodyPr>
          <a:lstStyle/>
          <a:p>
            <a:r>
              <a:rPr lang="en-US" sz="1400" b="1"/>
              <a:t>Policy &amp; Operations Advisory Group</a:t>
            </a:r>
          </a:p>
          <a:p>
            <a:r>
              <a:rPr lang="en-US" sz="1400" b="1"/>
              <a:t>Transportation Operations and Policy &amp; Planning Divisions</a:t>
            </a:r>
            <a:endParaRPr lang="en-US"/>
          </a:p>
        </p:txBody>
      </p:sp>
    </p:spTree>
    <p:extLst>
      <p:ext uri="{BB962C8B-B14F-4D97-AF65-F5344CB8AC3E}">
        <p14:creationId xmlns:p14="http://schemas.microsoft.com/office/powerpoint/2010/main" val="99739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a:xfrm>
            <a:off x="560614" y="120199"/>
            <a:ext cx="10515600" cy="1325563"/>
          </a:xfrm>
        </p:spPr>
        <p:txBody>
          <a:bodyPr/>
          <a:lstStyle/>
          <a:p>
            <a:r>
              <a:rPr lang="en-US" dirty="0"/>
              <a:t>Example: transit and freight priority</a:t>
            </a:r>
          </a:p>
        </p:txBody>
      </p:sp>
      <p:sp>
        <p:nvSpPr>
          <p:cNvPr id="9" name="Content Placeholder 8">
            <a:extLst>
              <a:ext uri="{FF2B5EF4-FFF2-40B4-BE49-F238E27FC236}">
                <a16:creationId xmlns:a16="http://schemas.microsoft.com/office/drawing/2014/main" id="{4CA84E63-98B0-594F-8721-50900D640813}"/>
              </a:ext>
            </a:extLst>
          </p:cNvPr>
          <p:cNvSpPr>
            <a:spLocks noGrp="1"/>
          </p:cNvSpPr>
          <p:nvPr>
            <p:ph idx="1"/>
          </p:nvPr>
        </p:nvSpPr>
        <p:spPr>
          <a:xfrm>
            <a:off x="576943" y="4751614"/>
            <a:ext cx="4272643" cy="1128678"/>
          </a:xfrm>
        </p:spPr>
        <p:txBody>
          <a:bodyPr/>
          <a:lstStyle/>
          <a:p>
            <a:pPr marL="0" indent="0" algn="ctr">
              <a:buNone/>
            </a:pPr>
            <a:r>
              <a:rPr lang="en-US" dirty="0"/>
              <a:t>About 800 block segments are both transit and freight priority (and not a bike priority)</a:t>
            </a:r>
          </a:p>
          <a:p>
            <a:endParaRPr lang="en-US" dirty="0"/>
          </a:p>
        </p:txBody>
      </p:sp>
      <p:sp>
        <p:nvSpPr>
          <p:cNvPr id="4" name="Content Placeholder 8">
            <a:extLst>
              <a:ext uri="{FF2B5EF4-FFF2-40B4-BE49-F238E27FC236}">
                <a16:creationId xmlns:a16="http://schemas.microsoft.com/office/drawing/2014/main" id="{39BBEFF5-88B7-491D-9F48-E710FD58D9ED}"/>
              </a:ext>
            </a:extLst>
          </p:cNvPr>
          <p:cNvSpPr txBox="1">
            <a:spLocks/>
          </p:cNvSpPr>
          <p:nvPr/>
        </p:nvSpPr>
        <p:spPr>
          <a:xfrm>
            <a:off x="5627914" y="1825625"/>
            <a:ext cx="4011386" cy="408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dirty="0"/>
              <a:t>About 550 are higher bus ridership segments</a:t>
            </a:r>
          </a:p>
          <a:p>
            <a:endParaRPr lang="en-US" dirty="0"/>
          </a:p>
        </p:txBody>
      </p:sp>
      <p:sp>
        <p:nvSpPr>
          <p:cNvPr id="2" name="Content Placeholder 8">
            <a:extLst>
              <a:ext uri="{FF2B5EF4-FFF2-40B4-BE49-F238E27FC236}">
                <a16:creationId xmlns:a16="http://schemas.microsoft.com/office/drawing/2014/main" id="{F8FC1988-2AC2-460D-8120-D6D043D8FB3E}"/>
              </a:ext>
            </a:extLst>
          </p:cNvPr>
          <p:cNvSpPr txBox="1">
            <a:spLocks/>
          </p:cNvSpPr>
          <p:nvPr/>
        </p:nvSpPr>
        <p:spPr>
          <a:xfrm>
            <a:off x="5660571" y="4133396"/>
            <a:ext cx="4011386" cy="408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
            </a:pPr>
            <a:r>
              <a:rPr lang="en-US" dirty="0"/>
              <a:t>About 80 are an Industrial Access Street type</a:t>
            </a:r>
          </a:p>
          <a:p>
            <a:endParaRPr lang="en-US" dirty="0"/>
          </a:p>
        </p:txBody>
      </p:sp>
      <p:sp>
        <p:nvSpPr>
          <p:cNvPr id="3" name="Content Placeholder 8">
            <a:extLst>
              <a:ext uri="{FF2B5EF4-FFF2-40B4-BE49-F238E27FC236}">
                <a16:creationId xmlns:a16="http://schemas.microsoft.com/office/drawing/2014/main" id="{76F22ABB-9D91-4EC7-AE98-EDA9EC7C1F8E}"/>
              </a:ext>
            </a:extLst>
          </p:cNvPr>
          <p:cNvSpPr txBox="1">
            <a:spLocks/>
          </p:cNvSpPr>
          <p:nvPr/>
        </p:nvSpPr>
        <p:spPr>
          <a:xfrm>
            <a:off x="5715000" y="2516868"/>
            <a:ext cx="4011386" cy="408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a:p>
            <a:pPr>
              <a:buFont typeface="Wingdings" panose="05000000000000000000" pitchFamily="2" charset="2"/>
              <a:buChar char="§"/>
            </a:pPr>
            <a:r>
              <a:rPr lang="en-US" dirty="0"/>
              <a:t>About 250 are lower ridership segments</a:t>
            </a:r>
          </a:p>
          <a:p>
            <a:endParaRPr lang="en-US" dirty="0"/>
          </a:p>
        </p:txBody>
      </p:sp>
      <p:sp>
        <p:nvSpPr>
          <p:cNvPr id="13" name="Rectangle 12">
            <a:extLst>
              <a:ext uri="{FF2B5EF4-FFF2-40B4-BE49-F238E27FC236}">
                <a16:creationId xmlns:a16="http://schemas.microsoft.com/office/drawing/2014/main" id="{8385B4EA-2628-4841-B0E5-4287EF71F742}"/>
              </a:ext>
            </a:extLst>
          </p:cNvPr>
          <p:cNvSpPr/>
          <p:nvPr/>
        </p:nvSpPr>
        <p:spPr>
          <a:xfrm>
            <a:off x="642257" y="1436914"/>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Rectangle 14">
            <a:extLst>
              <a:ext uri="{FF2B5EF4-FFF2-40B4-BE49-F238E27FC236}">
                <a16:creationId xmlns:a16="http://schemas.microsoft.com/office/drawing/2014/main" id="{918723B9-0E5E-4092-87A3-608AB5F59621}"/>
              </a:ext>
            </a:extLst>
          </p:cNvPr>
          <p:cNvSpPr/>
          <p:nvPr/>
        </p:nvSpPr>
        <p:spPr>
          <a:xfrm>
            <a:off x="664028" y="4218214"/>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5" name="Graphic 4" descr="Decorative icons to indicate freight and transit.">
            <a:extLst>
              <a:ext uri="{FF2B5EF4-FFF2-40B4-BE49-F238E27FC236}">
                <a16:creationId xmlns:a16="http://schemas.microsoft.com/office/drawing/2014/main" id="{77FE06E8-C42A-428F-A53B-D7ECF4334139}"/>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3989" y="2260488"/>
            <a:ext cx="3627767" cy="1671432"/>
          </a:xfrm>
          <a:prstGeom prst="rect">
            <a:avLst/>
          </a:prstGeom>
        </p:spPr>
      </p:pic>
    </p:spTree>
    <p:extLst>
      <p:ext uri="{BB962C8B-B14F-4D97-AF65-F5344CB8AC3E}">
        <p14:creationId xmlns:p14="http://schemas.microsoft.com/office/powerpoint/2010/main" val="104960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Existing condition</a:t>
            </a:r>
          </a:p>
        </p:txBody>
      </p:sp>
      <p:pic>
        <p:nvPicPr>
          <p:cNvPr id="5" name="Content Placeholder 4" descr="Example cross section of a two-way street with the following dimensions:&#10;Four general purpose driving lanes with 11-foot width.&#10;One center turn lane with 11-foot width.&#10;Cross section also includes pedestrian realm on sidewalk, but the focus of the discussion will be the curb-to-curb on the roadway. ">
            <a:extLst>
              <a:ext uri="{FF2B5EF4-FFF2-40B4-BE49-F238E27FC236}">
                <a16:creationId xmlns:a16="http://schemas.microsoft.com/office/drawing/2014/main" id="{D422D906-6DD4-4E46-8433-CA0B9009CB3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43894" y="456004"/>
            <a:ext cx="10179826" cy="5123849"/>
          </a:xfrm>
        </p:spPr>
      </p:pic>
      <p:sp>
        <p:nvSpPr>
          <p:cNvPr id="2" name="TextBox 1">
            <a:extLst>
              <a:ext uri="{FF2B5EF4-FFF2-40B4-BE49-F238E27FC236}">
                <a16:creationId xmlns:a16="http://schemas.microsoft.com/office/drawing/2014/main" id="{D4113D4C-8F06-484F-A5AF-D19103675E9F}"/>
              </a:ext>
            </a:extLst>
          </p:cNvPr>
          <p:cNvSpPr txBox="1"/>
          <p:nvPr/>
        </p:nvSpPr>
        <p:spPr>
          <a:xfrm>
            <a:off x="943894" y="5604385"/>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195693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transit-only lanes</a:t>
            </a:r>
          </a:p>
        </p:txBody>
      </p:sp>
      <p:pic>
        <p:nvPicPr>
          <p:cNvPr id="6" name="Content Placeholder 5" descr="Example cross section of a two-way street with the following dimensions:&#10;Two general purpose driving lanes with 11-foot width.&#10;One center turn lane with 11-foot width.&#10;Two bus-only lanes with 11-foot width. These bus lanes take the place of two of the general purpose lanes from the previous image.&#10;&#10;Cross section also includes pedestrian realm on sidewalk, but the focus of the discussion will be the curb-to-curb on the roadway. ">
            <a:extLst>
              <a:ext uri="{FF2B5EF4-FFF2-40B4-BE49-F238E27FC236}">
                <a16:creationId xmlns:a16="http://schemas.microsoft.com/office/drawing/2014/main" id="{A785EAEE-986B-4747-AD60-77816E66302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89041" y="665618"/>
            <a:ext cx="10001514" cy="4914235"/>
          </a:xfrm>
        </p:spPr>
      </p:pic>
      <p:sp>
        <p:nvSpPr>
          <p:cNvPr id="5" name="TextBox 4">
            <a:extLst>
              <a:ext uri="{FF2B5EF4-FFF2-40B4-BE49-F238E27FC236}">
                <a16:creationId xmlns:a16="http://schemas.microsoft.com/office/drawing/2014/main" id="{E3F37939-76EE-5A48-B22F-326F7134FB7D}"/>
              </a:ext>
            </a:extLst>
          </p:cNvPr>
          <p:cNvSpPr txBox="1"/>
          <p:nvPr/>
        </p:nvSpPr>
        <p:spPr>
          <a:xfrm>
            <a:off x="989041" y="5579853"/>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311053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shared freight &amp; transit lanes</a:t>
            </a:r>
          </a:p>
        </p:txBody>
      </p:sp>
      <p:pic>
        <p:nvPicPr>
          <p:cNvPr id="4" name="Content Placeholder 3" descr="Example cross section of a two-way street with the following dimensions:&#10;Two general purpose driving lanes with 11-foot width.&#10;One center turn lane with 11-foot width.&#10;Two lanes with 11-foot width for shared freight and transit lanes.&#10;&#10;Cross section also includes pedestrian realm on sidewalk, but the focus of the discussion will be the curb-to-curb on the roadway. ">
            <a:extLst>
              <a:ext uri="{FF2B5EF4-FFF2-40B4-BE49-F238E27FC236}">
                <a16:creationId xmlns:a16="http://schemas.microsoft.com/office/drawing/2014/main" id="{1F54185A-B487-F842-8044-55E7EC8FB33F}"/>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972525" y="510268"/>
            <a:ext cx="10133440" cy="5069585"/>
          </a:xfrm>
        </p:spPr>
      </p:pic>
      <p:sp>
        <p:nvSpPr>
          <p:cNvPr id="6" name="TextBox 5">
            <a:extLst>
              <a:ext uri="{FF2B5EF4-FFF2-40B4-BE49-F238E27FC236}">
                <a16:creationId xmlns:a16="http://schemas.microsoft.com/office/drawing/2014/main" id="{6951980F-0D7F-7C43-B91E-64493BB65E38}"/>
              </a:ext>
            </a:extLst>
          </p:cNvPr>
          <p:cNvSpPr txBox="1"/>
          <p:nvPr/>
        </p:nvSpPr>
        <p:spPr>
          <a:xfrm>
            <a:off x="972525" y="5579853"/>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69825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a:xfrm>
            <a:off x="576943" y="204354"/>
            <a:ext cx="10515600" cy="1325563"/>
          </a:xfrm>
        </p:spPr>
        <p:txBody>
          <a:bodyPr/>
          <a:lstStyle/>
          <a:p>
            <a:r>
              <a:rPr lang="en-US" dirty="0"/>
              <a:t>Discussion</a:t>
            </a:r>
          </a:p>
        </p:txBody>
      </p:sp>
      <p:sp>
        <p:nvSpPr>
          <p:cNvPr id="3" name="Content Placeholder 8">
            <a:extLst>
              <a:ext uri="{FF2B5EF4-FFF2-40B4-BE49-F238E27FC236}">
                <a16:creationId xmlns:a16="http://schemas.microsoft.com/office/drawing/2014/main" id="{BCAF1D5E-8F1B-4520-849C-01D486C1DBF2}"/>
              </a:ext>
            </a:extLst>
          </p:cNvPr>
          <p:cNvSpPr>
            <a:spLocks noGrp="1"/>
          </p:cNvSpPr>
          <p:nvPr>
            <p:ph idx="1"/>
          </p:nvPr>
        </p:nvSpPr>
        <p:spPr>
          <a:xfrm>
            <a:off x="962531" y="1514126"/>
            <a:ext cx="10030366" cy="4087324"/>
          </a:xfrm>
        </p:spPr>
        <p:txBody>
          <a:bodyPr/>
          <a:lstStyle/>
          <a:p>
            <a:pPr>
              <a:spcBef>
                <a:spcPts val="1800"/>
              </a:spcBef>
            </a:pPr>
            <a:r>
              <a:rPr lang="en-US" sz="3200" dirty="0"/>
              <a:t>In this case, what factors are most important in determining the use of the right of way (safety is always a top priority)</a:t>
            </a:r>
            <a:endParaRPr lang="en-US" sz="3200"/>
          </a:p>
          <a:p>
            <a:pPr>
              <a:spcBef>
                <a:spcPts val="1800"/>
              </a:spcBef>
            </a:pPr>
            <a:r>
              <a:rPr lang="en-US" sz="3200" dirty="0"/>
              <a:t>What information would you want to guide this decision?</a:t>
            </a:r>
            <a:endParaRPr lang="en-US"/>
          </a:p>
        </p:txBody>
      </p:sp>
    </p:spTree>
    <p:extLst>
      <p:ext uri="{BB962C8B-B14F-4D97-AF65-F5344CB8AC3E}">
        <p14:creationId xmlns:p14="http://schemas.microsoft.com/office/powerpoint/2010/main" val="204380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a:xfrm>
            <a:off x="642257" y="374904"/>
            <a:ext cx="10711543" cy="1062010"/>
          </a:xfrm>
        </p:spPr>
        <p:txBody>
          <a:bodyPr/>
          <a:lstStyle/>
          <a:p>
            <a:r>
              <a:rPr lang="en-US" dirty="0"/>
              <a:t>Example: bicycle priority and the flex zone</a:t>
            </a:r>
          </a:p>
        </p:txBody>
      </p:sp>
      <p:sp>
        <p:nvSpPr>
          <p:cNvPr id="9" name="Content Placeholder 8">
            <a:extLst>
              <a:ext uri="{FF2B5EF4-FFF2-40B4-BE49-F238E27FC236}">
                <a16:creationId xmlns:a16="http://schemas.microsoft.com/office/drawing/2014/main" id="{4CA84E63-98B0-594F-8721-50900D640813}"/>
              </a:ext>
            </a:extLst>
          </p:cNvPr>
          <p:cNvSpPr>
            <a:spLocks noGrp="1"/>
          </p:cNvSpPr>
          <p:nvPr>
            <p:ph idx="1"/>
          </p:nvPr>
        </p:nvSpPr>
        <p:spPr>
          <a:xfrm>
            <a:off x="5202936" y="1537394"/>
            <a:ext cx="6150864" cy="4087324"/>
          </a:xfrm>
        </p:spPr>
        <p:txBody>
          <a:bodyPr/>
          <a:lstStyle/>
          <a:p>
            <a:pPr>
              <a:spcBef>
                <a:spcPts val="1800"/>
              </a:spcBef>
            </a:pPr>
            <a:r>
              <a:rPr lang="en-US" dirty="0"/>
              <a:t>About 1,100 block segments require removal of flex zone/parking to implement a bicycle priority</a:t>
            </a:r>
            <a:endParaRPr lang="en-US"/>
          </a:p>
          <a:p>
            <a:pPr>
              <a:spcBef>
                <a:spcPts val="1800"/>
              </a:spcBef>
            </a:pPr>
            <a:r>
              <a:rPr lang="en-US" dirty="0"/>
              <a:t>About 450 are in an Urban Center, Urban Village, or neighborhood commercial area</a:t>
            </a:r>
            <a:endParaRPr lang="en-US"/>
          </a:p>
          <a:p>
            <a:pPr>
              <a:spcBef>
                <a:spcPts val="1800"/>
              </a:spcBef>
            </a:pPr>
            <a:r>
              <a:rPr lang="en-US" dirty="0"/>
              <a:t>About 400 are planned as protected bike lanes and 700 are standard bike lanes</a:t>
            </a:r>
            <a:endParaRPr lang="en-US"/>
          </a:p>
        </p:txBody>
      </p:sp>
      <p:sp>
        <p:nvSpPr>
          <p:cNvPr id="2" name="Rectangle 1">
            <a:extLst>
              <a:ext uri="{FF2B5EF4-FFF2-40B4-BE49-F238E27FC236}">
                <a16:creationId xmlns:a16="http://schemas.microsoft.com/office/drawing/2014/main" id="{F29BD64E-BDC8-4329-B0D9-DB41BB748EFC}"/>
              </a:ext>
            </a:extLst>
          </p:cNvPr>
          <p:cNvSpPr/>
          <p:nvPr/>
        </p:nvSpPr>
        <p:spPr>
          <a:xfrm>
            <a:off x="642257" y="1537394"/>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2369010F-67C8-434B-9129-0E32FFB7596F}"/>
              </a:ext>
            </a:extLst>
          </p:cNvPr>
          <p:cNvSpPr/>
          <p:nvPr/>
        </p:nvSpPr>
        <p:spPr>
          <a:xfrm>
            <a:off x="664028" y="4318694"/>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10" name="Graphic 4" descr="Decorative icons to indicate bike and flex zone.">
            <a:extLst>
              <a:ext uri="{FF2B5EF4-FFF2-40B4-BE49-F238E27FC236}">
                <a16:creationId xmlns:a16="http://schemas.microsoft.com/office/drawing/2014/main" id="{B1D7CD43-C6D3-49AD-9C82-FB1DFD1C1D46}"/>
              </a:ext>
            </a:extLst>
          </p:cNvPr>
          <p:cNvGrpSpPr/>
          <p:nvPr/>
        </p:nvGrpSpPr>
        <p:grpSpPr>
          <a:xfrm>
            <a:off x="894303" y="2395527"/>
            <a:ext cx="1370545" cy="1442943"/>
            <a:chOff x="838199" y="2430195"/>
            <a:chExt cx="1411845" cy="1455064"/>
          </a:xfrm>
          <a:solidFill>
            <a:srgbClr val="1690D0"/>
          </a:solidFill>
        </p:grpSpPr>
        <p:sp>
          <p:nvSpPr>
            <p:cNvPr id="11" name="Freeform: Shape 10">
              <a:extLst>
                <a:ext uri="{FF2B5EF4-FFF2-40B4-BE49-F238E27FC236}">
                  <a16:creationId xmlns:a16="http://schemas.microsoft.com/office/drawing/2014/main" id="{ACB2F78E-E0E9-49D8-8603-67EAFBAD33C2}"/>
                </a:ext>
              </a:extLst>
            </p:cNvPr>
            <p:cNvSpPr/>
            <p:nvPr/>
          </p:nvSpPr>
          <p:spPr>
            <a:xfrm>
              <a:off x="838199" y="2715252"/>
              <a:ext cx="1411845" cy="1170007"/>
            </a:xfrm>
            <a:custGeom>
              <a:avLst/>
              <a:gdLst>
                <a:gd name="connsiteX0" fmla="*/ 0 w 1411845"/>
                <a:gd name="connsiteY0" fmla="*/ 878474 h 1170007"/>
                <a:gd name="connsiteX1" fmla="*/ 290333 w 1411845"/>
                <a:gd name="connsiteY1" fmla="*/ 1170007 h 1170007"/>
                <a:gd name="connsiteX2" fmla="*/ 578664 w 1411845"/>
                <a:gd name="connsiteY2" fmla="*/ 921694 h 1170007"/>
                <a:gd name="connsiteX3" fmla="*/ 604076 w 1411845"/>
                <a:gd name="connsiteY3" fmla="*/ 923694 h 1170007"/>
                <a:gd name="connsiteX4" fmla="*/ 645495 w 1411845"/>
                <a:gd name="connsiteY4" fmla="*/ 959911 h 1170007"/>
                <a:gd name="connsiteX5" fmla="*/ 664704 w 1411845"/>
                <a:gd name="connsiteY5" fmla="*/ 962912 h 1170007"/>
                <a:gd name="connsiteX6" fmla="*/ 729934 w 1411845"/>
                <a:gd name="connsiteY6" fmla="*/ 915291 h 1170007"/>
                <a:gd name="connsiteX7" fmla="*/ 763549 w 1411845"/>
                <a:gd name="connsiteY7" fmla="*/ 806441 h 1170007"/>
                <a:gd name="connsiteX8" fmla="*/ 991253 w 1411845"/>
                <a:gd name="connsiteY8" fmla="*/ 571334 h 1170007"/>
                <a:gd name="connsiteX9" fmla="*/ 1005459 w 1411845"/>
                <a:gd name="connsiteY9" fmla="*/ 612152 h 1170007"/>
                <a:gd name="connsiteX10" fmla="*/ 829979 w 1411845"/>
                <a:gd name="connsiteY10" fmla="*/ 878674 h 1170007"/>
                <a:gd name="connsiteX11" fmla="*/ 1120312 w 1411845"/>
                <a:gd name="connsiteY11" fmla="*/ 1170007 h 1170007"/>
                <a:gd name="connsiteX12" fmla="*/ 1411845 w 1411845"/>
                <a:gd name="connsiteY12" fmla="*/ 879674 h 1170007"/>
                <a:gd name="connsiteX13" fmla="*/ 1121512 w 1411845"/>
                <a:gd name="connsiteY13" fmla="*/ 587941 h 1170007"/>
                <a:gd name="connsiteX14" fmla="*/ 1044477 w 1411845"/>
                <a:gd name="connsiteY14" fmla="*/ 598146 h 1170007"/>
                <a:gd name="connsiteX15" fmla="*/ 1019666 w 1411845"/>
                <a:gd name="connsiteY15" fmla="*/ 526313 h 1170007"/>
                <a:gd name="connsiteX16" fmla="*/ 1006860 w 1411845"/>
                <a:gd name="connsiteY16" fmla="*/ 466286 h 1170007"/>
                <a:gd name="connsiteX17" fmla="*/ 1006860 w 1411845"/>
                <a:gd name="connsiteY17" fmla="*/ 464085 h 1170007"/>
                <a:gd name="connsiteX18" fmla="*/ 998856 w 1411845"/>
                <a:gd name="connsiteY18" fmla="*/ 422666 h 1170007"/>
                <a:gd name="connsiteX19" fmla="*/ 1102104 w 1411845"/>
                <a:gd name="connsiteY19" fmla="*/ 422866 h 1170007"/>
                <a:gd name="connsiteX20" fmla="*/ 1122713 w 1411845"/>
                <a:gd name="connsiteY20" fmla="*/ 405858 h 1170007"/>
                <a:gd name="connsiteX21" fmla="*/ 1102104 w 1411845"/>
                <a:gd name="connsiteY21" fmla="*/ 388650 h 1170007"/>
                <a:gd name="connsiteX22" fmla="*/ 1024268 w 1411845"/>
                <a:gd name="connsiteY22" fmla="*/ 388450 h 1170007"/>
                <a:gd name="connsiteX23" fmla="*/ 1024468 w 1411845"/>
                <a:gd name="connsiteY23" fmla="*/ 297609 h 1170007"/>
                <a:gd name="connsiteX24" fmla="*/ 788360 w 1411845"/>
                <a:gd name="connsiteY24" fmla="*/ 36089 h 1170007"/>
                <a:gd name="connsiteX25" fmla="*/ 777555 w 1411845"/>
                <a:gd name="connsiteY25" fmla="*/ 26485 h 1170007"/>
                <a:gd name="connsiteX26" fmla="*/ 767551 w 1411845"/>
                <a:gd name="connsiteY26" fmla="*/ 18481 h 1170007"/>
                <a:gd name="connsiteX27" fmla="*/ 626486 w 1411845"/>
                <a:gd name="connsiteY27" fmla="*/ 42892 h 1170007"/>
                <a:gd name="connsiteX28" fmla="*/ 445604 w 1411845"/>
                <a:gd name="connsiteY28" fmla="*/ 299409 h 1170007"/>
                <a:gd name="connsiteX29" fmla="*/ 443203 w 1411845"/>
                <a:gd name="connsiteY29" fmla="*/ 412661 h 1170007"/>
                <a:gd name="connsiteX30" fmla="*/ 454408 w 1411845"/>
                <a:gd name="connsiteY30" fmla="*/ 427268 h 1170007"/>
                <a:gd name="connsiteX31" fmla="*/ 486823 w 1411845"/>
                <a:gd name="connsiteY31" fmla="*/ 459082 h 1170007"/>
                <a:gd name="connsiteX32" fmla="*/ 489424 w 1411845"/>
                <a:gd name="connsiteY32" fmla="*/ 467886 h 1170007"/>
                <a:gd name="connsiteX33" fmla="*/ 410788 w 1411845"/>
                <a:gd name="connsiteY33" fmla="*/ 613553 h 1170007"/>
                <a:gd name="connsiteX34" fmla="*/ 291533 w 1411845"/>
                <a:gd name="connsiteY34" fmla="*/ 587941 h 1170007"/>
                <a:gd name="connsiteX35" fmla="*/ 0 w 1411845"/>
                <a:gd name="connsiteY35" fmla="*/ 878474 h 1170007"/>
                <a:gd name="connsiteX36" fmla="*/ 1021066 w 1411845"/>
                <a:gd name="connsiteY36" fmla="*/ 657573 h 1170007"/>
                <a:gd name="connsiteX37" fmla="*/ 1101103 w 1411845"/>
                <a:gd name="connsiteY37" fmla="*/ 887478 h 1170007"/>
                <a:gd name="connsiteX38" fmla="*/ 1120712 w 1411845"/>
                <a:gd name="connsiteY38" fmla="*/ 901284 h 1170007"/>
                <a:gd name="connsiteX39" fmla="*/ 1127315 w 1411845"/>
                <a:gd name="connsiteY39" fmla="*/ 900084 h 1170007"/>
                <a:gd name="connsiteX40" fmla="*/ 1140121 w 1411845"/>
                <a:gd name="connsiteY40" fmla="*/ 873872 h 1170007"/>
                <a:gd name="connsiteX41" fmla="*/ 1059884 w 1411845"/>
                <a:gd name="connsiteY41" fmla="*/ 643767 h 1170007"/>
                <a:gd name="connsiteX42" fmla="*/ 1120912 w 1411845"/>
                <a:gd name="connsiteY42" fmla="*/ 636163 h 1170007"/>
                <a:gd name="connsiteX43" fmla="*/ 1363223 w 1411845"/>
                <a:gd name="connsiteY43" fmla="*/ 879274 h 1170007"/>
                <a:gd name="connsiteX44" fmla="*/ 1120312 w 1411845"/>
                <a:gd name="connsiteY44" fmla="*/ 1121785 h 1170007"/>
                <a:gd name="connsiteX45" fmla="*/ 878001 w 1411845"/>
                <a:gd name="connsiteY45" fmla="*/ 878674 h 1170007"/>
                <a:gd name="connsiteX46" fmla="*/ 1021066 w 1411845"/>
                <a:gd name="connsiteY46" fmla="*/ 657573 h 1170007"/>
                <a:gd name="connsiteX47" fmla="*/ 961039 w 1411845"/>
                <a:gd name="connsiteY47" fmla="*/ 441074 h 1170007"/>
                <a:gd name="connsiteX48" fmla="*/ 661502 w 1411845"/>
                <a:gd name="connsiteY48" fmla="*/ 440674 h 1170007"/>
                <a:gd name="connsiteX49" fmla="*/ 621284 w 1411845"/>
                <a:gd name="connsiteY49" fmla="*/ 401656 h 1170007"/>
                <a:gd name="connsiteX50" fmla="*/ 759347 w 1411845"/>
                <a:gd name="connsiteY50" fmla="*/ 205767 h 1170007"/>
                <a:gd name="connsiteX51" fmla="*/ 924022 w 1411845"/>
                <a:gd name="connsiteY51" fmla="*/ 388250 h 1170007"/>
                <a:gd name="connsiteX52" fmla="*/ 952635 w 1411845"/>
                <a:gd name="connsiteY52" fmla="*/ 406858 h 1170007"/>
                <a:gd name="connsiteX53" fmla="*/ 952835 w 1411845"/>
                <a:gd name="connsiteY53" fmla="*/ 408259 h 1170007"/>
                <a:gd name="connsiteX54" fmla="*/ 961039 w 1411845"/>
                <a:gd name="connsiteY54" fmla="*/ 441074 h 1170007"/>
                <a:gd name="connsiteX55" fmla="*/ 704522 w 1411845"/>
                <a:gd name="connsiteY55" fmla="*/ 483493 h 1170007"/>
                <a:gd name="connsiteX56" fmla="*/ 969243 w 1411845"/>
                <a:gd name="connsiteY56" fmla="*/ 483493 h 1170007"/>
                <a:gd name="connsiteX57" fmla="*/ 977046 w 1411845"/>
                <a:gd name="connsiteY57" fmla="*/ 526313 h 1170007"/>
                <a:gd name="connsiteX58" fmla="*/ 790561 w 1411845"/>
                <a:gd name="connsiteY58" fmla="*/ 717600 h 1170007"/>
                <a:gd name="connsiteX59" fmla="*/ 813972 w 1411845"/>
                <a:gd name="connsiteY59" fmla="*/ 641566 h 1170007"/>
                <a:gd name="connsiteX60" fmla="*/ 796764 w 1411845"/>
                <a:gd name="connsiteY60" fmla="*/ 573535 h 1170007"/>
                <a:gd name="connsiteX61" fmla="*/ 704522 w 1411845"/>
                <a:gd name="connsiteY61" fmla="*/ 483493 h 1170007"/>
                <a:gd name="connsiteX62" fmla="*/ 547250 w 1411845"/>
                <a:gd name="connsiteY62" fmla="*/ 518309 h 1170007"/>
                <a:gd name="connsiteX63" fmla="*/ 672707 w 1411845"/>
                <a:gd name="connsiteY63" fmla="*/ 641165 h 1170007"/>
                <a:gd name="connsiteX64" fmla="*/ 626686 w 1411845"/>
                <a:gd name="connsiteY64" fmla="*/ 790434 h 1170007"/>
                <a:gd name="connsiteX65" fmla="*/ 547250 w 1411845"/>
                <a:gd name="connsiteY65" fmla="*/ 518309 h 1170007"/>
                <a:gd name="connsiteX66" fmla="*/ 445404 w 1411845"/>
                <a:gd name="connsiteY66" fmla="*/ 633962 h 1170007"/>
                <a:gd name="connsiteX67" fmla="*/ 505231 w 1411845"/>
                <a:gd name="connsiteY67" fmla="*/ 525112 h 1170007"/>
                <a:gd name="connsiteX68" fmla="*/ 603676 w 1411845"/>
                <a:gd name="connsiteY68" fmla="*/ 865468 h 1170007"/>
                <a:gd name="connsiteX69" fmla="*/ 600474 w 1411845"/>
                <a:gd name="connsiteY69" fmla="*/ 875672 h 1170007"/>
                <a:gd name="connsiteX70" fmla="*/ 598874 w 1411845"/>
                <a:gd name="connsiteY70" fmla="*/ 882276 h 1170007"/>
                <a:gd name="connsiteX71" fmla="*/ 579065 w 1411845"/>
                <a:gd name="connsiteY71" fmla="*/ 880875 h 1170007"/>
                <a:gd name="connsiteX72" fmla="*/ 579065 w 1411845"/>
                <a:gd name="connsiteY72" fmla="*/ 879674 h 1170007"/>
                <a:gd name="connsiteX73" fmla="*/ 445404 w 1411845"/>
                <a:gd name="connsiteY73" fmla="*/ 633962 h 1170007"/>
                <a:gd name="connsiteX74" fmla="*/ 533644 w 1411845"/>
                <a:gd name="connsiteY74" fmla="*/ 876873 h 1170007"/>
                <a:gd name="connsiteX75" fmla="*/ 324148 w 1411845"/>
                <a:gd name="connsiteY75" fmla="*/ 861066 h 1170007"/>
                <a:gd name="connsiteX76" fmla="*/ 423994 w 1411845"/>
                <a:gd name="connsiteY76" fmla="*/ 676181 h 1170007"/>
                <a:gd name="connsiteX77" fmla="*/ 533644 w 1411845"/>
                <a:gd name="connsiteY77" fmla="*/ 876873 h 1170007"/>
                <a:gd name="connsiteX78" fmla="*/ 48222 w 1411845"/>
                <a:gd name="connsiteY78" fmla="*/ 878674 h 1170007"/>
                <a:gd name="connsiteX79" fmla="*/ 291533 w 1411845"/>
                <a:gd name="connsiteY79" fmla="*/ 636363 h 1170007"/>
                <a:gd name="connsiteX80" fmla="*/ 387977 w 1411845"/>
                <a:gd name="connsiteY80" fmla="*/ 656572 h 1170007"/>
                <a:gd name="connsiteX81" fmla="*/ 272925 w 1411845"/>
                <a:gd name="connsiteY81" fmla="*/ 869470 h 1170007"/>
                <a:gd name="connsiteX82" fmla="*/ 272925 w 1411845"/>
                <a:gd name="connsiteY82" fmla="*/ 889079 h 1170007"/>
                <a:gd name="connsiteX83" fmla="*/ 289532 w 1411845"/>
                <a:gd name="connsiteY83" fmla="*/ 899684 h 1170007"/>
                <a:gd name="connsiteX84" fmla="*/ 530643 w 1411845"/>
                <a:gd name="connsiteY84" fmla="*/ 918092 h 1170007"/>
                <a:gd name="connsiteX85" fmla="*/ 290533 w 1411845"/>
                <a:gd name="connsiteY85" fmla="*/ 1121985 h 1170007"/>
                <a:gd name="connsiteX86" fmla="*/ 48222 w 1411845"/>
                <a:gd name="connsiteY86" fmla="*/ 878674 h 117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411845" h="1170007">
                  <a:moveTo>
                    <a:pt x="0" y="878474"/>
                  </a:moveTo>
                  <a:cubicBezTo>
                    <a:pt x="-200" y="1038947"/>
                    <a:pt x="130060" y="1169607"/>
                    <a:pt x="290333" y="1170007"/>
                  </a:cubicBezTo>
                  <a:cubicBezTo>
                    <a:pt x="436399" y="1170207"/>
                    <a:pt x="557855" y="1062358"/>
                    <a:pt x="578664" y="921694"/>
                  </a:cubicBezTo>
                  <a:lnTo>
                    <a:pt x="604076" y="923694"/>
                  </a:lnTo>
                  <a:cubicBezTo>
                    <a:pt x="611880" y="940502"/>
                    <a:pt x="626286" y="954108"/>
                    <a:pt x="645495" y="959911"/>
                  </a:cubicBezTo>
                  <a:cubicBezTo>
                    <a:pt x="651898" y="961912"/>
                    <a:pt x="658301" y="962912"/>
                    <a:pt x="664704" y="962912"/>
                  </a:cubicBezTo>
                  <a:cubicBezTo>
                    <a:pt x="693717" y="963313"/>
                    <a:pt x="720929" y="944504"/>
                    <a:pt x="729934" y="915291"/>
                  </a:cubicBezTo>
                  <a:lnTo>
                    <a:pt x="763549" y="806441"/>
                  </a:lnTo>
                  <a:lnTo>
                    <a:pt x="991253" y="571334"/>
                  </a:lnTo>
                  <a:lnTo>
                    <a:pt x="1005459" y="612152"/>
                  </a:lnTo>
                  <a:cubicBezTo>
                    <a:pt x="902412" y="656973"/>
                    <a:pt x="830179" y="759419"/>
                    <a:pt x="829979" y="878674"/>
                  </a:cubicBezTo>
                  <a:cubicBezTo>
                    <a:pt x="829579" y="1038947"/>
                    <a:pt x="959839" y="1169807"/>
                    <a:pt x="1120312" y="1170007"/>
                  </a:cubicBezTo>
                  <a:cubicBezTo>
                    <a:pt x="1280785" y="1170207"/>
                    <a:pt x="1411445" y="1039948"/>
                    <a:pt x="1411845" y="879674"/>
                  </a:cubicBezTo>
                  <a:cubicBezTo>
                    <a:pt x="1412045" y="719401"/>
                    <a:pt x="1281986" y="588341"/>
                    <a:pt x="1121512" y="587941"/>
                  </a:cubicBezTo>
                  <a:cubicBezTo>
                    <a:pt x="1094700" y="587941"/>
                    <a:pt x="1069088" y="591343"/>
                    <a:pt x="1044477" y="598146"/>
                  </a:cubicBezTo>
                  <a:lnTo>
                    <a:pt x="1019666" y="526313"/>
                  </a:lnTo>
                  <a:lnTo>
                    <a:pt x="1006860" y="466286"/>
                  </a:lnTo>
                  <a:cubicBezTo>
                    <a:pt x="1006860" y="466286"/>
                    <a:pt x="1006860" y="464285"/>
                    <a:pt x="1006860" y="464085"/>
                  </a:cubicBezTo>
                  <a:lnTo>
                    <a:pt x="998856" y="422666"/>
                  </a:lnTo>
                  <a:lnTo>
                    <a:pt x="1102104" y="422866"/>
                  </a:lnTo>
                  <a:cubicBezTo>
                    <a:pt x="1113509" y="422866"/>
                    <a:pt x="1122713" y="417263"/>
                    <a:pt x="1122713" y="405858"/>
                  </a:cubicBezTo>
                  <a:cubicBezTo>
                    <a:pt x="1122713" y="394453"/>
                    <a:pt x="1113509" y="388650"/>
                    <a:pt x="1102104" y="388650"/>
                  </a:cubicBezTo>
                  <a:lnTo>
                    <a:pt x="1024268" y="388450"/>
                  </a:lnTo>
                  <a:cubicBezTo>
                    <a:pt x="1047479" y="363038"/>
                    <a:pt x="1048079" y="323620"/>
                    <a:pt x="1024468" y="297609"/>
                  </a:cubicBezTo>
                  <a:lnTo>
                    <a:pt x="788360" y="36089"/>
                  </a:lnTo>
                  <a:cubicBezTo>
                    <a:pt x="784959" y="32487"/>
                    <a:pt x="781357" y="29286"/>
                    <a:pt x="777555" y="26485"/>
                  </a:cubicBezTo>
                  <a:cubicBezTo>
                    <a:pt x="774554" y="23683"/>
                    <a:pt x="771152" y="20882"/>
                    <a:pt x="767551" y="18481"/>
                  </a:cubicBezTo>
                  <a:cubicBezTo>
                    <a:pt x="721930" y="-13734"/>
                    <a:pt x="658701" y="-2729"/>
                    <a:pt x="626486" y="42892"/>
                  </a:cubicBezTo>
                  <a:lnTo>
                    <a:pt x="445604" y="299409"/>
                  </a:lnTo>
                  <a:cubicBezTo>
                    <a:pt x="421193" y="334225"/>
                    <a:pt x="421593" y="378846"/>
                    <a:pt x="443203" y="412661"/>
                  </a:cubicBezTo>
                  <a:cubicBezTo>
                    <a:pt x="446204" y="417863"/>
                    <a:pt x="450006" y="422666"/>
                    <a:pt x="454408" y="427268"/>
                  </a:cubicBezTo>
                  <a:lnTo>
                    <a:pt x="486823" y="459082"/>
                  </a:lnTo>
                  <a:lnTo>
                    <a:pt x="489424" y="467886"/>
                  </a:lnTo>
                  <a:lnTo>
                    <a:pt x="410788" y="613553"/>
                  </a:lnTo>
                  <a:cubicBezTo>
                    <a:pt x="374371" y="597145"/>
                    <a:pt x="333953" y="588141"/>
                    <a:pt x="291533" y="587941"/>
                  </a:cubicBezTo>
                  <a:cubicBezTo>
                    <a:pt x="131060" y="587741"/>
                    <a:pt x="400" y="718001"/>
                    <a:pt x="0" y="878474"/>
                  </a:cubicBezTo>
                  <a:moveTo>
                    <a:pt x="1021066" y="657573"/>
                  </a:moveTo>
                  <a:lnTo>
                    <a:pt x="1101103" y="887478"/>
                  </a:lnTo>
                  <a:cubicBezTo>
                    <a:pt x="1104104" y="896082"/>
                    <a:pt x="1112108" y="901284"/>
                    <a:pt x="1120712" y="901284"/>
                  </a:cubicBezTo>
                  <a:cubicBezTo>
                    <a:pt x="1122913" y="901284"/>
                    <a:pt x="1125114" y="900884"/>
                    <a:pt x="1127315" y="900084"/>
                  </a:cubicBezTo>
                  <a:cubicBezTo>
                    <a:pt x="1138120" y="896282"/>
                    <a:pt x="1143723" y="884677"/>
                    <a:pt x="1140121" y="873872"/>
                  </a:cubicBezTo>
                  <a:lnTo>
                    <a:pt x="1059884" y="643767"/>
                  </a:lnTo>
                  <a:cubicBezTo>
                    <a:pt x="1079293" y="638764"/>
                    <a:pt x="1099903" y="636163"/>
                    <a:pt x="1120912" y="636163"/>
                  </a:cubicBezTo>
                  <a:cubicBezTo>
                    <a:pt x="1254773" y="636363"/>
                    <a:pt x="1363423" y="745613"/>
                    <a:pt x="1363223" y="879274"/>
                  </a:cubicBezTo>
                  <a:cubicBezTo>
                    <a:pt x="1363223" y="1013135"/>
                    <a:pt x="1254173" y="1121985"/>
                    <a:pt x="1120312" y="1121785"/>
                  </a:cubicBezTo>
                  <a:cubicBezTo>
                    <a:pt x="986451" y="1121585"/>
                    <a:pt x="877601" y="1012335"/>
                    <a:pt x="878001" y="878674"/>
                  </a:cubicBezTo>
                  <a:cubicBezTo>
                    <a:pt x="878201" y="780229"/>
                    <a:pt x="937028" y="695590"/>
                    <a:pt x="1021066" y="657573"/>
                  </a:cubicBezTo>
                  <a:moveTo>
                    <a:pt x="961039" y="441074"/>
                  </a:moveTo>
                  <a:lnTo>
                    <a:pt x="661502" y="440674"/>
                  </a:lnTo>
                  <a:lnTo>
                    <a:pt x="621284" y="401656"/>
                  </a:lnTo>
                  <a:lnTo>
                    <a:pt x="759347" y="205767"/>
                  </a:lnTo>
                  <a:lnTo>
                    <a:pt x="924022" y="388250"/>
                  </a:lnTo>
                  <a:cubicBezTo>
                    <a:pt x="932026" y="397254"/>
                    <a:pt x="942030" y="403257"/>
                    <a:pt x="952635" y="406858"/>
                  </a:cubicBezTo>
                  <a:cubicBezTo>
                    <a:pt x="952835" y="407459"/>
                    <a:pt x="952835" y="407859"/>
                    <a:pt x="952835" y="408259"/>
                  </a:cubicBezTo>
                  <a:lnTo>
                    <a:pt x="961039" y="441074"/>
                  </a:lnTo>
                  <a:close/>
                  <a:moveTo>
                    <a:pt x="704522" y="483493"/>
                  </a:moveTo>
                  <a:lnTo>
                    <a:pt x="969243" y="483493"/>
                  </a:lnTo>
                  <a:lnTo>
                    <a:pt x="977046" y="526313"/>
                  </a:lnTo>
                  <a:lnTo>
                    <a:pt x="790561" y="717600"/>
                  </a:lnTo>
                  <a:lnTo>
                    <a:pt x="813972" y="641566"/>
                  </a:lnTo>
                  <a:cubicBezTo>
                    <a:pt x="821375" y="617355"/>
                    <a:pt x="814772" y="591143"/>
                    <a:pt x="796764" y="573535"/>
                  </a:cubicBezTo>
                  <a:lnTo>
                    <a:pt x="704522" y="483493"/>
                  </a:lnTo>
                  <a:close/>
                  <a:moveTo>
                    <a:pt x="547250" y="518309"/>
                  </a:moveTo>
                  <a:lnTo>
                    <a:pt x="672707" y="641165"/>
                  </a:lnTo>
                  <a:lnTo>
                    <a:pt x="626686" y="790434"/>
                  </a:lnTo>
                  <a:lnTo>
                    <a:pt x="547250" y="518309"/>
                  </a:lnTo>
                  <a:close/>
                  <a:moveTo>
                    <a:pt x="445404" y="633962"/>
                  </a:moveTo>
                  <a:lnTo>
                    <a:pt x="505231" y="525112"/>
                  </a:lnTo>
                  <a:lnTo>
                    <a:pt x="603676" y="865468"/>
                  </a:lnTo>
                  <a:lnTo>
                    <a:pt x="600474" y="875672"/>
                  </a:lnTo>
                  <a:cubicBezTo>
                    <a:pt x="599674" y="877873"/>
                    <a:pt x="599274" y="880074"/>
                    <a:pt x="598874" y="882276"/>
                  </a:cubicBezTo>
                  <a:lnTo>
                    <a:pt x="579065" y="880875"/>
                  </a:lnTo>
                  <a:lnTo>
                    <a:pt x="579065" y="879674"/>
                  </a:lnTo>
                  <a:cubicBezTo>
                    <a:pt x="579465" y="776627"/>
                    <a:pt x="526641" y="685786"/>
                    <a:pt x="445404" y="633962"/>
                  </a:cubicBezTo>
                  <a:moveTo>
                    <a:pt x="533644" y="876873"/>
                  </a:moveTo>
                  <a:lnTo>
                    <a:pt x="324148" y="861066"/>
                  </a:lnTo>
                  <a:lnTo>
                    <a:pt x="423994" y="676181"/>
                  </a:lnTo>
                  <a:cubicBezTo>
                    <a:pt x="489424" y="719401"/>
                    <a:pt x="532844" y="793235"/>
                    <a:pt x="533644" y="876873"/>
                  </a:cubicBezTo>
                  <a:moveTo>
                    <a:pt x="48222" y="878674"/>
                  </a:moveTo>
                  <a:cubicBezTo>
                    <a:pt x="48422" y="744813"/>
                    <a:pt x="157472" y="636163"/>
                    <a:pt x="291533" y="636363"/>
                  </a:cubicBezTo>
                  <a:cubicBezTo>
                    <a:pt x="325749" y="636363"/>
                    <a:pt x="358364" y="643767"/>
                    <a:pt x="387977" y="656572"/>
                  </a:cubicBezTo>
                  <a:lnTo>
                    <a:pt x="272925" y="869470"/>
                  </a:lnTo>
                  <a:cubicBezTo>
                    <a:pt x="269523" y="875472"/>
                    <a:pt x="269523" y="882876"/>
                    <a:pt x="272925" y="889079"/>
                  </a:cubicBezTo>
                  <a:cubicBezTo>
                    <a:pt x="276326" y="895081"/>
                    <a:pt x="282529" y="899283"/>
                    <a:pt x="289532" y="899684"/>
                  </a:cubicBezTo>
                  <a:lnTo>
                    <a:pt x="530643" y="918092"/>
                  </a:lnTo>
                  <a:cubicBezTo>
                    <a:pt x="512034" y="1033745"/>
                    <a:pt x="411388" y="1122185"/>
                    <a:pt x="290533" y="1121985"/>
                  </a:cubicBezTo>
                  <a:cubicBezTo>
                    <a:pt x="156472" y="1121785"/>
                    <a:pt x="47822" y="1012535"/>
                    <a:pt x="48222" y="878674"/>
                  </a:cubicBezTo>
                </a:path>
              </a:pathLst>
            </a:custGeom>
            <a:solidFill>
              <a:srgbClr val="1690D0"/>
            </a:solidFill>
            <a:ln w="1999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3FC0737-3E99-4B28-9813-F9D845836E28}"/>
                </a:ext>
              </a:extLst>
            </p:cNvPr>
            <p:cNvSpPr/>
            <p:nvPr/>
          </p:nvSpPr>
          <p:spPr>
            <a:xfrm>
              <a:off x="1796637" y="3103102"/>
              <a:ext cx="182883" cy="45620"/>
            </a:xfrm>
            <a:custGeom>
              <a:avLst/>
              <a:gdLst>
                <a:gd name="connsiteX0" fmla="*/ 160073 w 182883"/>
                <a:gd name="connsiteY0" fmla="*/ 45621 h 45620"/>
                <a:gd name="connsiteX1" fmla="*/ 22810 w 182883"/>
                <a:gd name="connsiteY1" fmla="*/ 45621 h 45620"/>
                <a:gd name="connsiteX2" fmla="*/ 0 w 182883"/>
                <a:gd name="connsiteY2" fmla="*/ 22810 h 45620"/>
                <a:gd name="connsiteX3" fmla="*/ 22810 w 182883"/>
                <a:gd name="connsiteY3" fmla="*/ 0 h 45620"/>
                <a:gd name="connsiteX4" fmla="*/ 160073 w 182883"/>
                <a:gd name="connsiteY4" fmla="*/ 0 h 45620"/>
                <a:gd name="connsiteX5" fmla="*/ 182883 w 182883"/>
                <a:gd name="connsiteY5" fmla="*/ 22810 h 45620"/>
                <a:gd name="connsiteX6" fmla="*/ 160073 w 182883"/>
                <a:gd name="connsiteY6" fmla="*/ 45621 h 4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3" h="45620">
                  <a:moveTo>
                    <a:pt x="160073" y="45621"/>
                  </a:moveTo>
                  <a:lnTo>
                    <a:pt x="22810" y="45621"/>
                  </a:lnTo>
                  <a:cubicBezTo>
                    <a:pt x="10205" y="45621"/>
                    <a:pt x="0" y="35416"/>
                    <a:pt x="0" y="22810"/>
                  </a:cubicBezTo>
                  <a:cubicBezTo>
                    <a:pt x="0" y="10205"/>
                    <a:pt x="10205" y="0"/>
                    <a:pt x="22810" y="0"/>
                  </a:cubicBezTo>
                  <a:lnTo>
                    <a:pt x="160073" y="0"/>
                  </a:lnTo>
                  <a:cubicBezTo>
                    <a:pt x="172679" y="0"/>
                    <a:pt x="182883" y="10205"/>
                    <a:pt x="182883" y="22810"/>
                  </a:cubicBezTo>
                  <a:cubicBezTo>
                    <a:pt x="182883" y="35416"/>
                    <a:pt x="172679" y="45621"/>
                    <a:pt x="160073" y="45621"/>
                  </a:cubicBezTo>
                </a:path>
              </a:pathLst>
            </a:custGeom>
            <a:solidFill>
              <a:srgbClr val="1690D0"/>
            </a:solidFill>
            <a:ln w="1999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5A527E9-34E8-487C-919A-108E7728E183}"/>
                </a:ext>
              </a:extLst>
            </p:cNvPr>
            <p:cNvSpPr/>
            <p:nvPr/>
          </p:nvSpPr>
          <p:spPr>
            <a:xfrm>
              <a:off x="1566732" y="2488622"/>
              <a:ext cx="214498" cy="214497"/>
            </a:xfrm>
            <a:custGeom>
              <a:avLst/>
              <a:gdLst>
                <a:gd name="connsiteX0" fmla="*/ 107250 w 214498"/>
                <a:gd name="connsiteY0" fmla="*/ 214498 h 214497"/>
                <a:gd name="connsiteX1" fmla="*/ 214499 w 214498"/>
                <a:gd name="connsiteY1" fmla="*/ 107249 h 214497"/>
                <a:gd name="connsiteX2" fmla="*/ 107250 w 214498"/>
                <a:gd name="connsiteY2" fmla="*/ 0 h 214497"/>
                <a:gd name="connsiteX3" fmla="*/ 1 w 214498"/>
                <a:gd name="connsiteY3" fmla="*/ 107249 h 214497"/>
                <a:gd name="connsiteX4" fmla="*/ 107250 w 214498"/>
                <a:gd name="connsiteY4" fmla="*/ 214498 h 214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498" h="214497">
                  <a:moveTo>
                    <a:pt x="107250" y="214498"/>
                  </a:moveTo>
                  <a:cubicBezTo>
                    <a:pt x="166477" y="214498"/>
                    <a:pt x="214499" y="166476"/>
                    <a:pt x="214499" y="107249"/>
                  </a:cubicBezTo>
                  <a:cubicBezTo>
                    <a:pt x="214499" y="48022"/>
                    <a:pt x="166477" y="0"/>
                    <a:pt x="107250" y="0"/>
                  </a:cubicBezTo>
                  <a:cubicBezTo>
                    <a:pt x="48023" y="0"/>
                    <a:pt x="1" y="48022"/>
                    <a:pt x="1" y="107249"/>
                  </a:cubicBezTo>
                  <a:cubicBezTo>
                    <a:pt x="-199" y="166476"/>
                    <a:pt x="47822" y="214498"/>
                    <a:pt x="107250" y="214498"/>
                  </a:cubicBezTo>
                </a:path>
              </a:pathLst>
            </a:custGeom>
            <a:solidFill>
              <a:srgbClr val="1690D0"/>
            </a:solidFill>
            <a:ln w="1999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DD59A69-BCB3-4045-A8E0-06D933C62E0D}"/>
                </a:ext>
              </a:extLst>
            </p:cNvPr>
            <p:cNvSpPr/>
            <p:nvPr/>
          </p:nvSpPr>
          <p:spPr>
            <a:xfrm>
              <a:off x="1544122" y="2430195"/>
              <a:ext cx="259318" cy="123856"/>
            </a:xfrm>
            <a:custGeom>
              <a:avLst/>
              <a:gdLst>
                <a:gd name="connsiteX0" fmla="*/ 259318 w 259318"/>
                <a:gd name="connsiteY0" fmla="*/ 123857 h 123856"/>
                <a:gd name="connsiteX1" fmla="*/ 129659 w 259318"/>
                <a:gd name="connsiteY1" fmla="*/ 0 h 123856"/>
                <a:gd name="connsiteX2" fmla="*/ 0 w 259318"/>
                <a:gd name="connsiteY2" fmla="*/ 123857 h 123856"/>
                <a:gd name="connsiteX3" fmla="*/ 259318 w 259318"/>
                <a:gd name="connsiteY3" fmla="*/ 123857 h 123856"/>
              </a:gdLst>
              <a:ahLst/>
              <a:cxnLst>
                <a:cxn ang="0">
                  <a:pos x="connsiteX0" y="connsiteY0"/>
                </a:cxn>
                <a:cxn ang="0">
                  <a:pos x="connsiteX1" y="connsiteY1"/>
                </a:cxn>
                <a:cxn ang="0">
                  <a:pos x="connsiteX2" y="connsiteY2"/>
                </a:cxn>
                <a:cxn ang="0">
                  <a:pos x="connsiteX3" y="connsiteY3"/>
                </a:cxn>
              </a:cxnLst>
              <a:rect l="l" t="t" r="r" b="b"/>
              <a:pathLst>
                <a:path w="259318" h="123856">
                  <a:moveTo>
                    <a:pt x="259318" y="123857"/>
                  </a:moveTo>
                  <a:cubicBezTo>
                    <a:pt x="256117" y="55025"/>
                    <a:pt x="199491" y="0"/>
                    <a:pt x="129659" y="0"/>
                  </a:cubicBezTo>
                  <a:cubicBezTo>
                    <a:pt x="60027" y="0"/>
                    <a:pt x="3201" y="55025"/>
                    <a:pt x="0" y="123857"/>
                  </a:cubicBezTo>
                  <a:lnTo>
                    <a:pt x="259318" y="123857"/>
                  </a:lnTo>
                  <a:close/>
                </a:path>
              </a:pathLst>
            </a:custGeom>
            <a:solidFill>
              <a:srgbClr val="1690D0"/>
            </a:solidFill>
            <a:ln w="19998" cap="flat">
              <a:noFill/>
              <a:prstDash val="solid"/>
              <a:miter/>
            </a:ln>
          </p:spPr>
          <p:txBody>
            <a:bodyPr rtlCol="0" anchor="ctr"/>
            <a:lstStyle/>
            <a:p>
              <a:endParaRPr lang="en-US"/>
            </a:p>
          </p:txBody>
        </p:sp>
      </p:grpSp>
      <p:pic>
        <p:nvPicPr>
          <p:cNvPr id="4" name="Graphic 3">
            <a:extLst>
              <a:ext uri="{FF2B5EF4-FFF2-40B4-BE49-F238E27FC236}">
                <a16:creationId xmlns:a16="http://schemas.microsoft.com/office/drawing/2014/main" id="{3850CF9D-6CF4-4FBE-87F9-02E9E6A0E7AC}"/>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3507" r="43763"/>
          <a:stretch/>
        </p:blipFill>
        <p:spPr>
          <a:xfrm>
            <a:off x="2271345" y="2260488"/>
            <a:ext cx="461810" cy="1671432"/>
          </a:xfrm>
          <a:prstGeom prst="rect">
            <a:avLst/>
          </a:prstGeom>
        </p:spPr>
      </p:pic>
      <p:pic>
        <p:nvPicPr>
          <p:cNvPr id="6" name="Graphic 5" descr="Decorative icons to indicate bike and flex zone.">
            <a:extLst>
              <a:ext uri="{FF2B5EF4-FFF2-40B4-BE49-F238E27FC236}">
                <a16:creationId xmlns:a16="http://schemas.microsoft.com/office/drawing/2014/main" id="{3E4116DD-E8E5-47ED-8944-AB130150F2E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98786" y="2076894"/>
            <a:ext cx="2174664" cy="2174664"/>
          </a:xfrm>
          <a:prstGeom prst="rect">
            <a:avLst/>
          </a:prstGeom>
        </p:spPr>
      </p:pic>
    </p:spTree>
    <p:extLst>
      <p:ext uri="{BB962C8B-B14F-4D97-AF65-F5344CB8AC3E}">
        <p14:creationId xmlns:p14="http://schemas.microsoft.com/office/powerpoint/2010/main" val="204482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a:t>Existing condition</a:t>
            </a:r>
          </a:p>
        </p:txBody>
      </p:sp>
      <p:pic>
        <p:nvPicPr>
          <p:cNvPr id="4" name="Content Placeholder 3" descr="Example cross section of a two-way street with the following dimensions:&#10;Two general purpose driving lanes with 11-foot width.&#10;Two flex zones along the curb with 8-foot widths. &#10;&#10;Cross section also includes pedestrian realm on sidewalk, but the focus of the discussion will be the curb-to-curb on the roadway. ">
            <a:extLst>
              <a:ext uri="{FF2B5EF4-FFF2-40B4-BE49-F238E27FC236}">
                <a16:creationId xmlns:a16="http://schemas.microsoft.com/office/drawing/2014/main" id="{97A03788-B941-AF4E-BDF8-15491958B60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91369" y="949204"/>
            <a:ext cx="9016404" cy="4649612"/>
          </a:xfrm>
        </p:spPr>
      </p:pic>
      <p:sp>
        <p:nvSpPr>
          <p:cNvPr id="5" name="TextBox 4">
            <a:extLst>
              <a:ext uri="{FF2B5EF4-FFF2-40B4-BE49-F238E27FC236}">
                <a16:creationId xmlns:a16="http://schemas.microsoft.com/office/drawing/2014/main" id="{DFC4CB71-B053-434A-864C-B6DE2BBCE7DC}"/>
              </a:ext>
            </a:extLst>
          </p:cNvPr>
          <p:cNvSpPr txBox="1"/>
          <p:nvPr/>
        </p:nvSpPr>
        <p:spPr>
          <a:xfrm>
            <a:off x="838200" y="5598816"/>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336400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xample cross section of a two-way street with the following dimensions:&#10;Two general purpose driving lanes with 11-foot width.&#10;Two protected bike lanes on either side of the road with 5-foot width and 3-foot buffer from general purpose driving lanes. &#10;&#10;Cross section also includes pedestrian realm on sidewalk, but the focus of the discussion will be the curb-to-curb on the roadway. ">
            <a:extLst>
              <a:ext uri="{FF2B5EF4-FFF2-40B4-BE49-F238E27FC236}">
                <a16:creationId xmlns:a16="http://schemas.microsoft.com/office/drawing/2014/main" id="{133454B9-B6F3-C243-9C8A-DD7F439FC61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38200" y="738520"/>
            <a:ext cx="9062673" cy="4881573"/>
          </a:xfrm>
        </p:spPr>
      </p:pic>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protected bicycle lanes</a:t>
            </a:r>
          </a:p>
        </p:txBody>
      </p:sp>
      <p:sp>
        <p:nvSpPr>
          <p:cNvPr id="6" name="TextBox 5">
            <a:extLst>
              <a:ext uri="{FF2B5EF4-FFF2-40B4-BE49-F238E27FC236}">
                <a16:creationId xmlns:a16="http://schemas.microsoft.com/office/drawing/2014/main" id="{C1EE3B6A-53CD-AD40-B69F-366DCE17E2D4}"/>
              </a:ext>
            </a:extLst>
          </p:cNvPr>
          <p:cNvSpPr txBox="1"/>
          <p:nvPr/>
        </p:nvSpPr>
        <p:spPr>
          <a:xfrm>
            <a:off x="838201" y="5620094"/>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2736048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Discussion</a:t>
            </a:r>
          </a:p>
        </p:txBody>
      </p:sp>
      <p:sp>
        <p:nvSpPr>
          <p:cNvPr id="3" name="Content Placeholder 8">
            <a:extLst>
              <a:ext uri="{FF2B5EF4-FFF2-40B4-BE49-F238E27FC236}">
                <a16:creationId xmlns:a16="http://schemas.microsoft.com/office/drawing/2014/main" id="{BCAF1D5E-8F1B-4520-849C-01D486C1DBF2}"/>
              </a:ext>
            </a:extLst>
          </p:cNvPr>
          <p:cNvSpPr>
            <a:spLocks noGrp="1"/>
          </p:cNvSpPr>
          <p:nvPr>
            <p:ph idx="1"/>
          </p:nvPr>
        </p:nvSpPr>
        <p:spPr>
          <a:xfrm>
            <a:off x="962531" y="1514126"/>
            <a:ext cx="10030366" cy="4087324"/>
          </a:xfrm>
        </p:spPr>
        <p:txBody>
          <a:bodyPr>
            <a:normAutofit/>
          </a:bodyPr>
          <a:lstStyle/>
          <a:p>
            <a:pPr>
              <a:spcBef>
                <a:spcPts val="1800"/>
              </a:spcBef>
            </a:pPr>
            <a:r>
              <a:rPr lang="en-US" sz="3200" dirty="0"/>
              <a:t>In this case, what factors are most important in determining the use of the right of way (safety is always a top priority</a:t>
            </a:r>
            <a:r>
              <a:rPr lang="en-US" sz="3200"/>
              <a:t>)?</a:t>
            </a:r>
          </a:p>
          <a:p>
            <a:pPr>
              <a:spcBef>
                <a:spcPts val="1800"/>
              </a:spcBef>
            </a:pPr>
            <a:r>
              <a:rPr lang="en-US" sz="3200" dirty="0"/>
              <a:t>Are there circumstances when flex zone uses should be preserved or when bicycle infrastructure should be clearly prioritized?</a:t>
            </a:r>
            <a:endParaRPr lang="en-US" sz="3200"/>
          </a:p>
          <a:p>
            <a:pPr>
              <a:spcBef>
                <a:spcPts val="1800"/>
              </a:spcBef>
            </a:pPr>
            <a:r>
              <a:rPr lang="en-US" sz="3200" dirty="0"/>
              <a:t>What information would you want to guide this decision?</a:t>
            </a:r>
            <a:endParaRPr lang="en-US" sz="3200"/>
          </a:p>
        </p:txBody>
      </p:sp>
    </p:spTree>
    <p:extLst>
      <p:ext uri="{BB962C8B-B14F-4D97-AF65-F5344CB8AC3E}">
        <p14:creationId xmlns:p14="http://schemas.microsoft.com/office/powerpoint/2010/main" val="101716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a:xfrm>
            <a:off x="642257" y="365128"/>
            <a:ext cx="10711543" cy="1064476"/>
          </a:xfrm>
        </p:spPr>
        <p:txBody>
          <a:bodyPr/>
          <a:lstStyle/>
          <a:p>
            <a:r>
              <a:rPr lang="en-US" dirty="0"/>
              <a:t>Example 3: transit and bicycle priority</a:t>
            </a:r>
          </a:p>
        </p:txBody>
      </p:sp>
      <p:sp>
        <p:nvSpPr>
          <p:cNvPr id="9" name="Content Placeholder 8">
            <a:extLst>
              <a:ext uri="{FF2B5EF4-FFF2-40B4-BE49-F238E27FC236}">
                <a16:creationId xmlns:a16="http://schemas.microsoft.com/office/drawing/2014/main" id="{4CA84E63-98B0-594F-8721-50900D640813}"/>
              </a:ext>
            </a:extLst>
          </p:cNvPr>
          <p:cNvSpPr>
            <a:spLocks noGrp="1"/>
          </p:cNvSpPr>
          <p:nvPr>
            <p:ph idx="1"/>
          </p:nvPr>
        </p:nvSpPr>
        <p:spPr>
          <a:xfrm>
            <a:off x="5236799" y="2106979"/>
            <a:ext cx="6086856" cy="4087324"/>
          </a:xfrm>
        </p:spPr>
        <p:txBody>
          <a:bodyPr vert="horz" lIns="91440" tIns="45720" rIns="91440" bIns="45720" rtlCol="0" anchor="t">
            <a:normAutofit/>
          </a:bodyPr>
          <a:lstStyle/>
          <a:p>
            <a:r>
              <a:rPr lang="en-US" dirty="0"/>
              <a:t>About 1,900 block segments are both a transit and bicycle priority</a:t>
            </a:r>
          </a:p>
          <a:p>
            <a:r>
              <a:rPr lang="en-US" dirty="0"/>
              <a:t>About 130 block segments are candidates for a transit-only lane and planned for an in-street bikeway</a:t>
            </a:r>
          </a:p>
          <a:p>
            <a:r>
              <a:rPr lang="en-US" dirty="0"/>
              <a:t>Of those, about 50 segments have a significant right-of-way constraint</a:t>
            </a:r>
          </a:p>
        </p:txBody>
      </p:sp>
      <p:sp>
        <p:nvSpPr>
          <p:cNvPr id="2" name="Rectangle 1">
            <a:extLst>
              <a:ext uri="{FF2B5EF4-FFF2-40B4-BE49-F238E27FC236}">
                <a16:creationId xmlns:a16="http://schemas.microsoft.com/office/drawing/2014/main" id="{93218739-A39E-40EB-BC9F-B0CF5A0D61FF}"/>
              </a:ext>
            </a:extLst>
          </p:cNvPr>
          <p:cNvSpPr/>
          <p:nvPr/>
        </p:nvSpPr>
        <p:spPr>
          <a:xfrm>
            <a:off x="772885" y="1788606"/>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B4659DB2-DCD5-42F6-9745-6A7824A8515C}"/>
              </a:ext>
            </a:extLst>
          </p:cNvPr>
          <p:cNvSpPr/>
          <p:nvPr/>
        </p:nvSpPr>
        <p:spPr>
          <a:xfrm>
            <a:off x="794656" y="4569906"/>
            <a:ext cx="4191000" cy="391886"/>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5" name="Graphic 4" descr="Decorative icons to indicate bike and transit.">
            <a:extLst>
              <a:ext uri="{FF2B5EF4-FFF2-40B4-BE49-F238E27FC236}">
                <a16:creationId xmlns:a16="http://schemas.microsoft.com/office/drawing/2014/main" id="{68A3EBE5-7E0D-4B08-B0C4-7A9F77AF83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828" y="2467944"/>
            <a:ext cx="3702665" cy="1705940"/>
          </a:xfrm>
          <a:prstGeom prst="rect">
            <a:avLst/>
          </a:prstGeom>
        </p:spPr>
      </p:pic>
    </p:spTree>
    <p:extLst>
      <p:ext uri="{BB962C8B-B14F-4D97-AF65-F5344CB8AC3E}">
        <p14:creationId xmlns:p14="http://schemas.microsoft.com/office/powerpoint/2010/main" val="10983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p:txBody>
          <a:bodyPr>
            <a:normAutofit/>
          </a:bodyPr>
          <a:lstStyle/>
          <a:p>
            <a:r>
              <a:rPr lang="en-US" sz="4400"/>
              <a:t>Meeting </a:t>
            </a:r>
            <a:r>
              <a:rPr lang="en-US"/>
              <a:t>overview</a:t>
            </a:r>
            <a:endParaRPr lang="en-US" sz="4400"/>
          </a:p>
        </p:txBody>
      </p:sp>
      <p:sp>
        <p:nvSpPr>
          <p:cNvPr id="3" name="Content Placeholder 2">
            <a:extLst>
              <a:ext uri="{FF2B5EF4-FFF2-40B4-BE49-F238E27FC236}">
                <a16:creationId xmlns:a16="http://schemas.microsoft.com/office/drawing/2014/main" id="{B063DD75-025E-47D6-B796-212099B7C3AE}"/>
              </a:ext>
            </a:extLst>
          </p:cNvPr>
          <p:cNvSpPr>
            <a:spLocks noGrp="1"/>
          </p:cNvSpPr>
          <p:nvPr>
            <p:ph idx="1"/>
          </p:nvPr>
        </p:nvSpPr>
        <p:spPr>
          <a:xfrm>
            <a:off x="916021" y="1553251"/>
            <a:ext cx="10515600" cy="4087324"/>
          </a:xfrm>
        </p:spPr>
        <p:txBody>
          <a:bodyPr vert="horz" lIns="91440" tIns="45720" rIns="91440" bIns="45720" rtlCol="0" anchor="t">
            <a:normAutofit/>
          </a:bodyPr>
          <a:lstStyle/>
          <a:p>
            <a:pPr marL="396875" indent="-396875">
              <a:spcAft>
                <a:spcPts val="600"/>
              </a:spcAft>
              <a:buAutoNum type="arabicPeriod"/>
            </a:pPr>
            <a:r>
              <a:rPr lang="en-US" dirty="0"/>
              <a:t>Re-introductions</a:t>
            </a:r>
          </a:p>
          <a:p>
            <a:pPr marL="396875" indent="-396875">
              <a:spcAft>
                <a:spcPts val="600"/>
              </a:spcAft>
              <a:buAutoNum type="arabicPeriod"/>
            </a:pPr>
            <a:r>
              <a:rPr lang="en-US" dirty="0">
                <a:cs typeface="Calibri"/>
              </a:rPr>
              <a:t>Modal Integration</a:t>
            </a:r>
          </a:p>
          <a:p>
            <a:pPr lvl="1">
              <a:spcAft>
                <a:spcPts val="600"/>
              </a:spcAft>
            </a:pPr>
            <a:r>
              <a:rPr lang="en-US" dirty="0">
                <a:cs typeface="Calibri"/>
              </a:rPr>
              <a:t>Analysis approach</a:t>
            </a:r>
          </a:p>
          <a:p>
            <a:pPr lvl="1">
              <a:spcAft>
                <a:spcPts val="600"/>
              </a:spcAft>
            </a:pPr>
            <a:r>
              <a:rPr lang="en-US" dirty="0">
                <a:cs typeface="Calibri"/>
              </a:rPr>
              <a:t>Examples of modal conflicts</a:t>
            </a:r>
          </a:p>
          <a:p>
            <a:pPr lvl="1">
              <a:spcAft>
                <a:spcPts val="600"/>
              </a:spcAft>
            </a:pPr>
            <a:r>
              <a:rPr lang="en-US" dirty="0">
                <a:cs typeface="Calibri"/>
              </a:rPr>
              <a:t>Discussion</a:t>
            </a:r>
            <a:endParaRPr lang="en-US" dirty="0"/>
          </a:p>
          <a:p>
            <a:pPr marL="396875" indent="-396875">
              <a:spcAft>
                <a:spcPts val="600"/>
              </a:spcAft>
              <a:buAutoNum type="arabicPeriod"/>
            </a:pPr>
            <a:r>
              <a:rPr lang="en-US" dirty="0"/>
              <a:t>Signals Operations</a:t>
            </a:r>
            <a:endParaRPr lang="en-US" dirty="0">
              <a:cs typeface="Calibri"/>
            </a:endParaRPr>
          </a:p>
          <a:p>
            <a:pPr lvl="1">
              <a:spcAft>
                <a:spcPts val="600"/>
              </a:spcAft>
            </a:pPr>
            <a:r>
              <a:rPr lang="en-US" dirty="0"/>
              <a:t>Recap of Pedestrian Signal Policy</a:t>
            </a:r>
            <a:endParaRPr lang="en-US" dirty="0">
              <a:cs typeface="Calibri"/>
            </a:endParaRPr>
          </a:p>
          <a:p>
            <a:pPr lvl="1">
              <a:spcAft>
                <a:spcPts val="600"/>
              </a:spcAft>
            </a:pPr>
            <a:r>
              <a:rPr lang="en-US" dirty="0"/>
              <a:t>Discussion</a:t>
            </a:r>
            <a:endParaRPr lang="en-US" dirty="0">
              <a:cs typeface="Calibri"/>
            </a:endParaRPr>
          </a:p>
          <a:p>
            <a:pPr marL="396875" indent="-396875">
              <a:spcAft>
                <a:spcPts val="600"/>
              </a:spcAft>
              <a:buAutoNum type="arabicPeriod"/>
            </a:pPr>
            <a:r>
              <a:rPr lang="en-US" dirty="0">
                <a:cs typeface="Calibri"/>
              </a:rPr>
              <a:t>Wrap-up and next steps</a:t>
            </a:r>
          </a:p>
        </p:txBody>
      </p:sp>
    </p:spTree>
    <p:extLst>
      <p:ext uri="{BB962C8B-B14F-4D97-AF65-F5344CB8AC3E}">
        <p14:creationId xmlns:p14="http://schemas.microsoft.com/office/powerpoint/2010/main" val="195264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a:t>Existing condition</a:t>
            </a:r>
          </a:p>
        </p:txBody>
      </p:sp>
      <p:pic>
        <p:nvPicPr>
          <p:cNvPr id="4" name="Content Placeholder 3" descr="Example cross section of a four-lane two-way street with the following dimensions:&#10;Two general purpose driving lanes with 11-foot width along the curb.&#10;Two general purpose driving lanes with 10-foot width near the center line.&#10;&#10;Cross section also includes pedestrian realm on sidewalk, but the focus of the discussion will be the curb-to-curb on the roadway. ">
            <a:extLst>
              <a:ext uri="{FF2B5EF4-FFF2-40B4-BE49-F238E27FC236}">
                <a16:creationId xmlns:a16="http://schemas.microsoft.com/office/drawing/2014/main" id="{86845D06-371C-B14D-B06D-9DF113377B2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838201" y="1274040"/>
            <a:ext cx="9095873" cy="4309919"/>
          </a:xfrm>
        </p:spPr>
      </p:pic>
      <p:sp>
        <p:nvSpPr>
          <p:cNvPr id="6" name="TextBox 5">
            <a:extLst>
              <a:ext uri="{FF2B5EF4-FFF2-40B4-BE49-F238E27FC236}">
                <a16:creationId xmlns:a16="http://schemas.microsoft.com/office/drawing/2014/main" id="{6699BDC4-F9FF-E542-8305-D1BA97557B87}"/>
              </a:ext>
            </a:extLst>
          </p:cNvPr>
          <p:cNvSpPr txBox="1"/>
          <p:nvPr/>
        </p:nvSpPr>
        <p:spPr>
          <a:xfrm>
            <a:off x="838200" y="5505060"/>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211497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transit-only lanes</a:t>
            </a:r>
          </a:p>
        </p:txBody>
      </p:sp>
      <p:pic>
        <p:nvPicPr>
          <p:cNvPr id="5" name="Content Placeholder 3" descr="Example cross section of a four-lane two-way street with the following dimensions:&#10;Two bus-only lanes along the curb with 11-foot width. These take the place of the two general purpose lanes from the existing conditions slide. &#10;Two general purpose driving lanes with 10-foot width near the center line.&#10;&#10;Cross section also includes pedestrian realm on sidewalk, but the focus of the discussion will be the curb-to-curb on the roadway. ">
            <a:extLst>
              <a:ext uri="{FF2B5EF4-FFF2-40B4-BE49-F238E27FC236}">
                <a16:creationId xmlns:a16="http://schemas.microsoft.com/office/drawing/2014/main" id="{A163CAEE-FE9A-46A4-8894-284B46D4BE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416028"/>
            <a:ext cx="8898199" cy="4025943"/>
          </a:xfrm>
          <a:prstGeom prst="rect">
            <a:avLst/>
          </a:prstGeom>
        </p:spPr>
      </p:pic>
      <p:sp>
        <p:nvSpPr>
          <p:cNvPr id="6" name="TextBox 5">
            <a:extLst>
              <a:ext uri="{FF2B5EF4-FFF2-40B4-BE49-F238E27FC236}">
                <a16:creationId xmlns:a16="http://schemas.microsoft.com/office/drawing/2014/main" id="{ABE3BC59-7130-9042-B58C-4A3F9324D025}"/>
              </a:ext>
            </a:extLst>
          </p:cNvPr>
          <p:cNvSpPr txBox="1"/>
          <p:nvPr/>
        </p:nvSpPr>
        <p:spPr>
          <a:xfrm>
            <a:off x="904486" y="5411981"/>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84900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protected bike lanes</a:t>
            </a:r>
          </a:p>
        </p:txBody>
      </p:sp>
      <p:pic>
        <p:nvPicPr>
          <p:cNvPr id="5" name="Content Placeholder 3" descr="Example cross section of a two-way street with the following dimensions:&#10;Two protected bike lanes along the curb with  6-foot width and 3-foot buffers. These take the place of the two general purpose lanes from the existing conditions slide. &#10;Two general purpose driving lanes with 12-foot width near the center line.&#10;&#10;Cross section also includes pedestrian realm on sidewalk, but the focus of the discussion will be the curb-to-curb on the roadway. ">
            <a:extLst>
              <a:ext uri="{FF2B5EF4-FFF2-40B4-BE49-F238E27FC236}">
                <a16:creationId xmlns:a16="http://schemas.microsoft.com/office/drawing/2014/main" id="{F8DA5106-B42F-49D2-9775-F7F525586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440247"/>
            <a:ext cx="8834248" cy="3977506"/>
          </a:xfrm>
          <a:prstGeom prst="rect">
            <a:avLst/>
          </a:prstGeom>
        </p:spPr>
      </p:pic>
      <p:sp>
        <p:nvSpPr>
          <p:cNvPr id="6" name="TextBox 5">
            <a:extLst>
              <a:ext uri="{FF2B5EF4-FFF2-40B4-BE49-F238E27FC236}">
                <a16:creationId xmlns:a16="http://schemas.microsoft.com/office/drawing/2014/main" id="{5C9C997D-F120-F341-86A0-069462130B28}"/>
              </a:ext>
            </a:extLst>
          </p:cNvPr>
          <p:cNvSpPr txBox="1"/>
          <p:nvPr/>
        </p:nvSpPr>
        <p:spPr>
          <a:xfrm>
            <a:off x="838200" y="5417753"/>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247753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Option: install transit-only lane &amp; turn lane</a:t>
            </a:r>
          </a:p>
        </p:txBody>
      </p:sp>
      <p:pic>
        <p:nvPicPr>
          <p:cNvPr id="6" name="Content Placeholder 3" descr="Example cross section of a four-lane two-way street with the following dimensions:&#10;One bus-only lane along the left curb with 11-foot width.&#10;One general purpose driving lane on the left side with 10-foot width.&#10;One center turn lane with 10-foot width.&#10;One general purpose driving lane on the right side along the curb with 11-foot-width.&#10;&#10;Cross section also includes pedestrian realm on sidewalk, but the focus of the discussion will be the curb-to-curb on the roadway. ">
            <a:extLst>
              <a:ext uri="{FF2B5EF4-FFF2-40B4-BE49-F238E27FC236}">
                <a16:creationId xmlns:a16="http://schemas.microsoft.com/office/drawing/2014/main" id="{66A97C21-BAFC-4469-BEBE-264F499A9C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1407538"/>
            <a:ext cx="9002953" cy="4042923"/>
          </a:xfrm>
          <a:prstGeom prst="rect">
            <a:avLst/>
          </a:prstGeom>
        </p:spPr>
      </p:pic>
      <p:sp>
        <p:nvSpPr>
          <p:cNvPr id="5" name="TextBox 4">
            <a:extLst>
              <a:ext uri="{FF2B5EF4-FFF2-40B4-BE49-F238E27FC236}">
                <a16:creationId xmlns:a16="http://schemas.microsoft.com/office/drawing/2014/main" id="{F92D86B0-83B4-E14B-98BD-60B0FEF8BF88}"/>
              </a:ext>
            </a:extLst>
          </p:cNvPr>
          <p:cNvSpPr txBox="1"/>
          <p:nvPr/>
        </p:nvSpPr>
        <p:spPr>
          <a:xfrm>
            <a:off x="838200" y="5450461"/>
            <a:ext cx="1634615" cy="338554"/>
          </a:xfrm>
          <a:prstGeom prst="rect">
            <a:avLst/>
          </a:prstGeom>
          <a:noFill/>
        </p:spPr>
        <p:txBody>
          <a:bodyPr wrap="none" rtlCol="0">
            <a:spAutoFit/>
          </a:bodyPr>
          <a:lstStyle/>
          <a:p>
            <a:r>
              <a:rPr lang="en-US" sz="1600" i="1" dirty="0">
                <a:solidFill>
                  <a:schemeClr val="tx1">
                    <a:lumMod val="50000"/>
                  </a:schemeClr>
                </a:solidFill>
              </a:rPr>
              <a:t>Source: </a:t>
            </a:r>
            <a:r>
              <a:rPr lang="en-US" sz="1600" i="1" dirty="0" err="1">
                <a:solidFill>
                  <a:schemeClr val="tx1">
                    <a:lumMod val="50000"/>
                  </a:schemeClr>
                </a:solidFill>
              </a:rPr>
              <a:t>Streetmix</a:t>
            </a:r>
            <a:endParaRPr lang="en-US" sz="1600" i="1" dirty="0">
              <a:solidFill>
                <a:schemeClr val="tx1">
                  <a:lumMod val="50000"/>
                </a:schemeClr>
              </a:solidFill>
            </a:endParaRPr>
          </a:p>
        </p:txBody>
      </p:sp>
    </p:spTree>
    <p:extLst>
      <p:ext uri="{BB962C8B-B14F-4D97-AF65-F5344CB8AC3E}">
        <p14:creationId xmlns:p14="http://schemas.microsoft.com/office/powerpoint/2010/main" val="3868309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C771BD-FC2E-428D-8923-024EFC936134}"/>
              </a:ext>
            </a:extLst>
          </p:cNvPr>
          <p:cNvSpPr>
            <a:spLocks noGrp="1"/>
          </p:cNvSpPr>
          <p:nvPr>
            <p:ph type="title"/>
          </p:nvPr>
        </p:nvSpPr>
        <p:spPr/>
        <p:txBody>
          <a:bodyPr/>
          <a:lstStyle/>
          <a:p>
            <a:r>
              <a:rPr lang="en-US" dirty="0"/>
              <a:t>Discussion</a:t>
            </a:r>
          </a:p>
        </p:txBody>
      </p:sp>
      <p:sp>
        <p:nvSpPr>
          <p:cNvPr id="3" name="Content Placeholder 8">
            <a:extLst>
              <a:ext uri="{FF2B5EF4-FFF2-40B4-BE49-F238E27FC236}">
                <a16:creationId xmlns:a16="http://schemas.microsoft.com/office/drawing/2014/main" id="{BCAF1D5E-8F1B-4520-849C-01D486C1DBF2}"/>
              </a:ext>
            </a:extLst>
          </p:cNvPr>
          <p:cNvSpPr>
            <a:spLocks noGrp="1"/>
          </p:cNvSpPr>
          <p:nvPr>
            <p:ph idx="1"/>
          </p:nvPr>
        </p:nvSpPr>
        <p:spPr>
          <a:xfrm>
            <a:off x="962531" y="1514126"/>
            <a:ext cx="10030366" cy="4087324"/>
          </a:xfrm>
        </p:spPr>
        <p:txBody>
          <a:bodyPr>
            <a:normAutofit/>
          </a:bodyPr>
          <a:lstStyle/>
          <a:p>
            <a:pPr>
              <a:spcBef>
                <a:spcPts val="1800"/>
              </a:spcBef>
            </a:pPr>
            <a:r>
              <a:rPr lang="en-US" sz="3200" dirty="0"/>
              <a:t>In this case, what factors are most important in determining the use of the right of way (safety is always a top priority)</a:t>
            </a:r>
            <a:endParaRPr lang="en-US" sz="3200"/>
          </a:p>
          <a:p>
            <a:pPr>
              <a:spcBef>
                <a:spcPts val="1800"/>
              </a:spcBef>
            </a:pPr>
            <a:r>
              <a:rPr lang="en-US" sz="3200" dirty="0"/>
              <a:t>Are there situations where we would prioritize transit or bicyclists within a given corridor?</a:t>
            </a:r>
            <a:endParaRPr lang="en-US" sz="3200"/>
          </a:p>
          <a:p>
            <a:pPr>
              <a:spcBef>
                <a:spcPts val="1800"/>
              </a:spcBef>
            </a:pPr>
            <a:r>
              <a:rPr lang="en-US" sz="3200" dirty="0"/>
              <a:t>What information would you want to guide this decision?</a:t>
            </a:r>
            <a:endParaRPr lang="en-US" sz="3200"/>
          </a:p>
        </p:txBody>
      </p:sp>
    </p:spTree>
    <p:extLst>
      <p:ext uri="{BB962C8B-B14F-4D97-AF65-F5344CB8AC3E}">
        <p14:creationId xmlns:p14="http://schemas.microsoft.com/office/powerpoint/2010/main" val="1195195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74939E-C5DA-4DFF-A979-4FA0C02300A1}"/>
              </a:ext>
              <a:ext uri="{C183D7F6-B498-43B3-948B-1728B52AA6E4}">
                <adec:decorative xmlns:adec="http://schemas.microsoft.com/office/drawing/2017/decorative" val="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12192001" cy="6054291"/>
          </a:xfrm>
          <a:prstGeom prst="rect">
            <a:avLst/>
          </a:prstGeom>
        </p:spPr>
      </p:pic>
      <p:sp>
        <p:nvSpPr>
          <p:cNvPr id="4" name="Title 3">
            <a:extLst>
              <a:ext uri="{FF2B5EF4-FFF2-40B4-BE49-F238E27FC236}">
                <a16:creationId xmlns:a16="http://schemas.microsoft.com/office/drawing/2014/main" id="{EFD570CA-FED2-4CF8-929F-5284E850CB51}"/>
              </a:ext>
            </a:extLst>
          </p:cNvPr>
          <p:cNvSpPr>
            <a:spLocks noGrp="1"/>
          </p:cNvSpPr>
          <p:nvPr>
            <p:ph type="title"/>
          </p:nvPr>
        </p:nvSpPr>
        <p:spPr/>
        <p:txBody>
          <a:bodyPr/>
          <a:lstStyle/>
          <a:p>
            <a:r>
              <a:rPr lang="en-US" dirty="0"/>
              <a:t>Signal Operations Policy</a:t>
            </a:r>
          </a:p>
        </p:txBody>
      </p:sp>
    </p:spTree>
    <p:extLst>
      <p:ext uri="{BB962C8B-B14F-4D97-AF65-F5344CB8AC3E}">
        <p14:creationId xmlns:p14="http://schemas.microsoft.com/office/powerpoint/2010/main" val="116854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4">
            <a:extLst>
              <a:ext uri="{FF2B5EF4-FFF2-40B4-BE49-F238E27FC236}">
                <a16:creationId xmlns:a16="http://schemas.microsoft.com/office/drawing/2014/main" id="{41DFC492-EBCA-0746-B8E1-137A0F28987B}"/>
              </a:ext>
            </a:extLst>
          </p:cNvPr>
          <p:cNvSpPr/>
          <p:nvPr/>
        </p:nvSpPr>
        <p:spPr>
          <a:xfrm>
            <a:off x="1838325" y="1965635"/>
            <a:ext cx="4056291" cy="1666537"/>
          </a:xfrm>
          <a:prstGeom prst="roundRect">
            <a:avLst/>
          </a:prstGeom>
          <a:solidFill>
            <a:srgbClr val="003DA5"/>
          </a:solidFill>
          <a:ln w="12700" cap="flat" cmpd="sng">
            <a:no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6132EE8B-8840-4805-A9A4-5F494CD22E79}"/>
              </a:ext>
            </a:extLst>
          </p:cNvPr>
          <p:cNvSpPr>
            <a:spLocks noGrp="1"/>
          </p:cNvSpPr>
          <p:nvPr>
            <p:ph type="title"/>
          </p:nvPr>
        </p:nvSpPr>
        <p:spPr>
          <a:xfrm>
            <a:off x="838200" y="483189"/>
            <a:ext cx="8530652" cy="873580"/>
          </a:xfrm>
        </p:spPr>
        <p:txBody>
          <a:bodyPr vert="horz" lIns="91440" tIns="45720" rIns="91440" bIns="45720" rtlCol="0" anchor="b">
            <a:normAutofit/>
          </a:bodyPr>
          <a:lstStyle/>
          <a:p>
            <a:r>
              <a:rPr lang="en-US" b="1" dirty="0">
                <a:ea typeface="Ebrima"/>
                <a:cs typeface="Ebrima"/>
              </a:rPr>
              <a:t>SDOT values and desired outcomes</a:t>
            </a:r>
          </a:p>
        </p:txBody>
      </p:sp>
      <p:sp>
        <p:nvSpPr>
          <p:cNvPr id="12" name="Rounded Rectangle 4">
            <a:extLst>
              <a:ext uri="{FF2B5EF4-FFF2-40B4-BE49-F238E27FC236}">
                <a16:creationId xmlns:a16="http://schemas.microsoft.com/office/drawing/2014/main" id="{ED297B29-7419-DB44-981E-0347C0E5B60E}"/>
              </a:ext>
            </a:extLst>
          </p:cNvPr>
          <p:cNvSpPr/>
          <p:nvPr/>
        </p:nvSpPr>
        <p:spPr>
          <a:xfrm>
            <a:off x="3939264" y="3941001"/>
            <a:ext cx="4056290" cy="1666537"/>
          </a:xfrm>
          <a:prstGeom prst="roundRect">
            <a:avLst/>
          </a:prstGeom>
          <a:solidFill>
            <a:srgbClr val="0070C0"/>
          </a:solidFill>
          <a:ln w="12700" cap="flat" cmpd="sng">
            <a:no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3" name="Rounded Rectangle 4">
            <a:extLst>
              <a:ext uri="{FF2B5EF4-FFF2-40B4-BE49-F238E27FC236}">
                <a16:creationId xmlns:a16="http://schemas.microsoft.com/office/drawing/2014/main" id="{812E7E64-E871-D64D-B9CA-D8B9E01BD542}"/>
              </a:ext>
            </a:extLst>
          </p:cNvPr>
          <p:cNvSpPr/>
          <p:nvPr/>
        </p:nvSpPr>
        <p:spPr>
          <a:xfrm>
            <a:off x="6253218" y="1965635"/>
            <a:ext cx="4056291" cy="1666537"/>
          </a:xfrm>
          <a:prstGeom prst="roundRect">
            <a:avLst/>
          </a:prstGeom>
          <a:solidFill>
            <a:schemeClr val="accent1">
              <a:lumMod val="60000"/>
              <a:lumOff val="40000"/>
            </a:schemeClr>
          </a:solidFill>
          <a:ln w="12700" cap="flat" cmpd="sng">
            <a:no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7" name="TextBox 16">
            <a:extLst>
              <a:ext uri="{FF2B5EF4-FFF2-40B4-BE49-F238E27FC236}">
                <a16:creationId xmlns:a16="http://schemas.microsoft.com/office/drawing/2014/main" id="{16B7A3FE-26D9-FA44-A97F-6BF3B7F11453}"/>
              </a:ext>
            </a:extLst>
          </p:cNvPr>
          <p:cNvSpPr txBox="1"/>
          <p:nvPr/>
        </p:nvSpPr>
        <p:spPr>
          <a:xfrm>
            <a:off x="7615520" y="2070458"/>
            <a:ext cx="2551111" cy="1384995"/>
          </a:xfrm>
          <a:prstGeom prst="rect">
            <a:avLst/>
          </a:prstGeom>
          <a:noFill/>
        </p:spPr>
        <p:txBody>
          <a:bodyPr wrap="square" rtlCol="0">
            <a:spAutoFit/>
          </a:bodyPr>
          <a:lstStyle/>
          <a:p>
            <a:r>
              <a:rPr lang="en-US" sz="2800" b="1" dirty="0">
                <a:solidFill>
                  <a:schemeClr val="bg1"/>
                </a:solidFill>
                <a:latin typeface="+mj-lt"/>
              </a:rPr>
              <a:t>Access: </a:t>
            </a:r>
            <a:r>
              <a:rPr lang="en-US" sz="2800" dirty="0">
                <a:solidFill>
                  <a:schemeClr val="bg1"/>
                </a:solidFill>
                <a:latin typeface="+mj-lt"/>
              </a:rPr>
              <a:t>increase pedestrian access</a:t>
            </a:r>
          </a:p>
        </p:txBody>
      </p:sp>
      <p:pic>
        <p:nvPicPr>
          <p:cNvPr id="23" name="Graphic 22" descr="Pedestrian icon">
            <a:extLst>
              <a:ext uri="{FF2B5EF4-FFF2-40B4-BE49-F238E27FC236}">
                <a16:creationId xmlns:a16="http://schemas.microsoft.com/office/drawing/2014/main" id="{97D4C3AC-AE9B-5A4B-A3C0-C91FD397A9D1}"/>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51574" y="2077155"/>
            <a:ext cx="1371600" cy="1371600"/>
          </a:xfrm>
          <a:prstGeom prst="rect">
            <a:avLst/>
          </a:prstGeom>
        </p:spPr>
      </p:pic>
      <p:pic>
        <p:nvPicPr>
          <p:cNvPr id="4" name="Graphic 3" descr="Streetcar icon">
            <a:extLst>
              <a:ext uri="{FF2B5EF4-FFF2-40B4-BE49-F238E27FC236}">
                <a16:creationId xmlns:a16="http://schemas.microsoft.com/office/drawing/2014/main" id="{ACF2527C-5176-43AD-A113-44E503E8BD4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39264" y="4088469"/>
            <a:ext cx="1371600" cy="1371600"/>
          </a:xfrm>
          <a:prstGeom prst="rect">
            <a:avLst/>
          </a:prstGeom>
        </p:spPr>
      </p:pic>
      <p:sp>
        <p:nvSpPr>
          <p:cNvPr id="18" name="TextBox 17">
            <a:extLst>
              <a:ext uri="{FF2B5EF4-FFF2-40B4-BE49-F238E27FC236}">
                <a16:creationId xmlns:a16="http://schemas.microsoft.com/office/drawing/2014/main" id="{F9694AB0-414E-564B-853B-B1E2443CD881}"/>
              </a:ext>
            </a:extLst>
          </p:cNvPr>
          <p:cNvSpPr txBox="1"/>
          <p:nvPr/>
        </p:nvSpPr>
        <p:spPr>
          <a:xfrm>
            <a:off x="5159718" y="4088469"/>
            <a:ext cx="2824437" cy="1384995"/>
          </a:xfrm>
          <a:prstGeom prst="rect">
            <a:avLst/>
          </a:prstGeom>
          <a:noFill/>
        </p:spPr>
        <p:txBody>
          <a:bodyPr wrap="square" rtlCol="0">
            <a:spAutoFit/>
          </a:bodyPr>
          <a:lstStyle/>
          <a:p>
            <a:r>
              <a:rPr lang="en-US" sz="2800" b="1" dirty="0">
                <a:solidFill>
                  <a:schemeClr val="bg1"/>
                </a:solidFill>
                <a:latin typeface="+mj-lt"/>
              </a:rPr>
              <a:t>Mobility: </a:t>
            </a:r>
            <a:r>
              <a:rPr lang="en-US" sz="2800" dirty="0">
                <a:solidFill>
                  <a:schemeClr val="bg1"/>
                </a:solidFill>
                <a:latin typeface="+mj-lt"/>
              </a:rPr>
              <a:t>provide framework for modal shift </a:t>
            </a:r>
          </a:p>
        </p:txBody>
      </p:sp>
      <p:sp>
        <p:nvSpPr>
          <p:cNvPr id="6" name="TextBox 5">
            <a:extLst>
              <a:ext uri="{FF2B5EF4-FFF2-40B4-BE49-F238E27FC236}">
                <a16:creationId xmlns:a16="http://schemas.microsoft.com/office/drawing/2014/main" id="{596D74D3-1D0E-AF42-9DCE-4938ABEA445D}"/>
              </a:ext>
            </a:extLst>
          </p:cNvPr>
          <p:cNvSpPr txBox="1"/>
          <p:nvPr/>
        </p:nvSpPr>
        <p:spPr>
          <a:xfrm>
            <a:off x="3247959" y="2106405"/>
            <a:ext cx="2551110" cy="1384995"/>
          </a:xfrm>
          <a:prstGeom prst="rect">
            <a:avLst/>
          </a:prstGeom>
          <a:noFill/>
        </p:spPr>
        <p:txBody>
          <a:bodyPr wrap="square" rtlCol="0">
            <a:spAutoFit/>
          </a:bodyPr>
          <a:lstStyle/>
          <a:p>
            <a:r>
              <a:rPr lang="en-US" sz="2800" b="1" dirty="0">
                <a:solidFill>
                  <a:schemeClr val="bg1"/>
                </a:solidFill>
                <a:latin typeface="+mj-lt"/>
              </a:rPr>
              <a:t>Safety: </a:t>
            </a:r>
            <a:r>
              <a:rPr lang="en-US" sz="2800" dirty="0">
                <a:solidFill>
                  <a:schemeClr val="bg1"/>
                </a:solidFill>
                <a:latin typeface="+mj-lt"/>
              </a:rPr>
              <a:t>meet our commitment to Vision Zero</a:t>
            </a:r>
          </a:p>
        </p:txBody>
      </p:sp>
      <p:pic>
        <p:nvPicPr>
          <p:cNvPr id="8" name="Graphic 7" descr="Bar graph with downward trend icon">
            <a:extLst>
              <a:ext uri="{FF2B5EF4-FFF2-40B4-BE49-F238E27FC236}">
                <a16:creationId xmlns:a16="http://schemas.microsoft.com/office/drawing/2014/main" id="{0989C756-4768-4201-9324-EED33376B8B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876359" y="2106405"/>
            <a:ext cx="1371600" cy="1371600"/>
          </a:xfrm>
          <a:prstGeom prst="rect">
            <a:avLst/>
          </a:prstGeom>
        </p:spPr>
      </p:pic>
    </p:spTree>
    <p:extLst>
      <p:ext uri="{BB962C8B-B14F-4D97-AF65-F5344CB8AC3E}">
        <p14:creationId xmlns:p14="http://schemas.microsoft.com/office/powerpoint/2010/main" val="2459060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EE8B-8840-4805-A9A4-5F494CD22E79}"/>
              </a:ext>
            </a:extLst>
          </p:cNvPr>
          <p:cNvSpPr>
            <a:spLocks noGrp="1"/>
          </p:cNvSpPr>
          <p:nvPr>
            <p:ph type="title"/>
          </p:nvPr>
        </p:nvSpPr>
        <p:spPr>
          <a:xfrm>
            <a:off x="838200" y="483189"/>
            <a:ext cx="4743450" cy="873580"/>
          </a:xfrm>
        </p:spPr>
        <p:txBody>
          <a:bodyPr vert="horz" lIns="91440" tIns="45720" rIns="91440" bIns="45720" rtlCol="0" anchor="b">
            <a:normAutofit/>
          </a:bodyPr>
          <a:lstStyle/>
          <a:p>
            <a:r>
              <a:rPr lang="en-US" b="1" dirty="0">
                <a:solidFill>
                  <a:schemeClr val="tx1"/>
                </a:solidFill>
                <a:ea typeface="Ebrima"/>
                <a:cs typeface="Ebrima"/>
              </a:rPr>
              <a:t>Policy components</a:t>
            </a:r>
          </a:p>
        </p:txBody>
      </p:sp>
      <p:sp>
        <p:nvSpPr>
          <p:cNvPr id="5" name="Rounded Rectangle 4">
            <a:extLst>
              <a:ext uri="{FF2B5EF4-FFF2-40B4-BE49-F238E27FC236}">
                <a16:creationId xmlns:a16="http://schemas.microsoft.com/office/drawing/2014/main" id="{12F9A813-2778-E44F-9C2A-E3679EBD24FB}"/>
              </a:ext>
            </a:extLst>
          </p:cNvPr>
          <p:cNvSpPr/>
          <p:nvPr/>
        </p:nvSpPr>
        <p:spPr>
          <a:xfrm>
            <a:off x="2146300" y="3405090"/>
            <a:ext cx="2298700" cy="2089150"/>
          </a:xfrm>
          <a:prstGeom prst="roundRect">
            <a:avLst/>
          </a:prstGeom>
          <a:solidFill>
            <a:srgbClr val="003DA5"/>
          </a:solidFill>
          <a:ln w="12700" cap="flat" cmpd="sng">
            <a:solidFill>
              <a:srgbClr val="003DA5"/>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4" name="Rounded Rectangle 13">
            <a:extLst>
              <a:ext uri="{FF2B5EF4-FFF2-40B4-BE49-F238E27FC236}">
                <a16:creationId xmlns:a16="http://schemas.microsoft.com/office/drawing/2014/main" id="{F8EF97D5-CD5E-4146-A65A-A0B6435DFBBE}"/>
              </a:ext>
            </a:extLst>
          </p:cNvPr>
          <p:cNvSpPr/>
          <p:nvPr/>
        </p:nvSpPr>
        <p:spPr>
          <a:xfrm>
            <a:off x="4851400" y="3429000"/>
            <a:ext cx="2298700" cy="2089150"/>
          </a:xfrm>
          <a:prstGeom prst="roundRect">
            <a:avLst/>
          </a:prstGeom>
          <a:solidFill>
            <a:srgbClr val="003DA5"/>
          </a:solidFill>
          <a:ln w="12700" cap="flat" cmpd="sng">
            <a:solidFill>
              <a:srgbClr val="003DA5"/>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5" name="Rounded Rectangle 14">
            <a:extLst>
              <a:ext uri="{FF2B5EF4-FFF2-40B4-BE49-F238E27FC236}">
                <a16:creationId xmlns:a16="http://schemas.microsoft.com/office/drawing/2014/main" id="{560616B4-D74D-F344-B92F-50DECB8E28ED}"/>
              </a:ext>
            </a:extLst>
          </p:cNvPr>
          <p:cNvSpPr/>
          <p:nvPr/>
        </p:nvSpPr>
        <p:spPr>
          <a:xfrm>
            <a:off x="7607300" y="3363815"/>
            <a:ext cx="2298700" cy="2130425"/>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96D74D3-1D0E-AF42-9DCE-4938ABEA445D}"/>
              </a:ext>
            </a:extLst>
          </p:cNvPr>
          <p:cNvSpPr txBox="1"/>
          <p:nvPr/>
        </p:nvSpPr>
        <p:spPr>
          <a:xfrm>
            <a:off x="2311400" y="3551140"/>
            <a:ext cx="1676400" cy="1815882"/>
          </a:xfrm>
          <a:prstGeom prst="rect">
            <a:avLst/>
          </a:prstGeom>
          <a:noFill/>
        </p:spPr>
        <p:txBody>
          <a:bodyPr wrap="square" rtlCol="0">
            <a:spAutoFit/>
          </a:bodyPr>
          <a:lstStyle/>
          <a:p>
            <a:r>
              <a:rPr lang="en-US" sz="2800" b="1" dirty="0">
                <a:solidFill>
                  <a:schemeClr val="bg1"/>
                </a:solidFill>
                <a:latin typeface="+mj-lt"/>
              </a:rPr>
              <a:t>1. Define maximum cycle length</a:t>
            </a:r>
          </a:p>
        </p:txBody>
      </p:sp>
      <p:sp>
        <p:nvSpPr>
          <p:cNvPr id="17" name="TextBox 16">
            <a:extLst>
              <a:ext uri="{FF2B5EF4-FFF2-40B4-BE49-F238E27FC236}">
                <a16:creationId xmlns:a16="http://schemas.microsoft.com/office/drawing/2014/main" id="{16B7A3FE-26D9-FA44-A97F-6BF3B7F11453}"/>
              </a:ext>
            </a:extLst>
          </p:cNvPr>
          <p:cNvSpPr txBox="1"/>
          <p:nvPr/>
        </p:nvSpPr>
        <p:spPr>
          <a:xfrm>
            <a:off x="5041900" y="3550922"/>
            <a:ext cx="2108200" cy="1815882"/>
          </a:xfrm>
          <a:prstGeom prst="rect">
            <a:avLst/>
          </a:prstGeom>
          <a:noFill/>
        </p:spPr>
        <p:txBody>
          <a:bodyPr wrap="square" rtlCol="0">
            <a:spAutoFit/>
          </a:bodyPr>
          <a:lstStyle/>
          <a:p>
            <a:r>
              <a:rPr lang="en-US" sz="2800" b="1" dirty="0">
                <a:solidFill>
                  <a:schemeClr val="bg1"/>
                </a:solidFill>
                <a:latin typeface="+mj-lt"/>
              </a:rPr>
              <a:t>2. Increase pedestrian crossing time</a:t>
            </a:r>
          </a:p>
        </p:txBody>
      </p:sp>
      <p:sp>
        <p:nvSpPr>
          <p:cNvPr id="18" name="TextBox 17">
            <a:extLst>
              <a:ext uri="{FF2B5EF4-FFF2-40B4-BE49-F238E27FC236}">
                <a16:creationId xmlns:a16="http://schemas.microsoft.com/office/drawing/2014/main" id="{F9694AB0-414E-564B-853B-B1E2443CD881}"/>
              </a:ext>
            </a:extLst>
          </p:cNvPr>
          <p:cNvSpPr txBox="1"/>
          <p:nvPr/>
        </p:nvSpPr>
        <p:spPr>
          <a:xfrm>
            <a:off x="7721600" y="3550922"/>
            <a:ext cx="2108200" cy="1815882"/>
          </a:xfrm>
          <a:prstGeom prst="rect">
            <a:avLst/>
          </a:prstGeom>
          <a:noFill/>
        </p:spPr>
        <p:txBody>
          <a:bodyPr wrap="square" rtlCol="0">
            <a:spAutoFit/>
          </a:bodyPr>
          <a:lstStyle/>
          <a:p>
            <a:r>
              <a:rPr lang="en-US" sz="2800" b="1" dirty="0">
                <a:solidFill>
                  <a:schemeClr val="bg1"/>
                </a:solidFill>
                <a:latin typeface="+mj-lt"/>
              </a:rPr>
              <a:t>3. Pedestrian actuation (push buttons)</a:t>
            </a:r>
          </a:p>
        </p:txBody>
      </p:sp>
      <p:pic>
        <p:nvPicPr>
          <p:cNvPr id="23" name="Graphic 22">
            <a:extLst>
              <a:ext uri="{FF2B5EF4-FFF2-40B4-BE49-F238E27FC236}">
                <a16:creationId xmlns:a16="http://schemas.microsoft.com/office/drawing/2014/main" id="{97D4C3AC-AE9B-5A4B-A3C0-C91FD397A9D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7757" y="1992215"/>
            <a:ext cx="1371600" cy="1371600"/>
          </a:xfrm>
          <a:prstGeom prst="rect">
            <a:avLst/>
          </a:prstGeom>
        </p:spPr>
      </p:pic>
      <p:pic>
        <p:nvPicPr>
          <p:cNvPr id="27" name="Graphic 26">
            <a:extLst>
              <a:ext uri="{FF2B5EF4-FFF2-40B4-BE49-F238E27FC236}">
                <a16:creationId xmlns:a16="http://schemas.microsoft.com/office/drawing/2014/main" id="{98E3F86C-12A1-5247-8D82-810C553E13B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09850" y="1992215"/>
            <a:ext cx="1371600" cy="1371600"/>
          </a:xfrm>
          <a:prstGeom prst="rect">
            <a:avLst/>
          </a:prstGeom>
        </p:spPr>
      </p:pic>
      <p:pic>
        <p:nvPicPr>
          <p:cNvPr id="31" name="Graphic 30">
            <a:extLst>
              <a:ext uri="{FF2B5EF4-FFF2-40B4-BE49-F238E27FC236}">
                <a16:creationId xmlns:a16="http://schemas.microsoft.com/office/drawing/2014/main" id="{4E411089-52FA-894B-BD82-00D6325A668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3715172">
            <a:off x="8003769" y="1934852"/>
            <a:ext cx="1371600" cy="1371600"/>
          </a:xfrm>
          <a:prstGeom prst="rect">
            <a:avLst/>
          </a:prstGeom>
        </p:spPr>
      </p:pic>
    </p:spTree>
    <p:extLst>
      <p:ext uri="{BB962C8B-B14F-4D97-AF65-F5344CB8AC3E}">
        <p14:creationId xmlns:p14="http://schemas.microsoft.com/office/powerpoint/2010/main" val="587433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EE8B-8840-4805-A9A4-5F494CD22E79}"/>
              </a:ext>
            </a:extLst>
          </p:cNvPr>
          <p:cNvSpPr>
            <a:spLocks noGrp="1"/>
          </p:cNvSpPr>
          <p:nvPr>
            <p:ph type="title"/>
          </p:nvPr>
        </p:nvSpPr>
        <p:spPr>
          <a:xfrm>
            <a:off x="657807" y="758372"/>
            <a:ext cx="2660818" cy="873580"/>
          </a:xfrm>
        </p:spPr>
        <p:txBody>
          <a:bodyPr vert="horz" lIns="91440" tIns="45720" rIns="91440" bIns="45720" rtlCol="0" anchor="b">
            <a:normAutofit/>
          </a:bodyPr>
          <a:lstStyle/>
          <a:p>
            <a:r>
              <a:rPr lang="en-US" sz="2400" b="1" dirty="0">
                <a:ea typeface="Ebrima"/>
                <a:cs typeface="Ebrima"/>
              </a:rPr>
              <a:t>Policy component</a:t>
            </a:r>
          </a:p>
        </p:txBody>
      </p:sp>
      <p:sp>
        <p:nvSpPr>
          <p:cNvPr id="5" name="Rounded Rectangle 4">
            <a:extLst>
              <a:ext uri="{FF2B5EF4-FFF2-40B4-BE49-F238E27FC236}">
                <a16:creationId xmlns:a16="http://schemas.microsoft.com/office/drawing/2014/main" id="{12F9A813-2778-E44F-9C2A-E3679EBD24FB}"/>
              </a:ext>
            </a:extLst>
          </p:cNvPr>
          <p:cNvSpPr/>
          <p:nvPr/>
        </p:nvSpPr>
        <p:spPr>
          <a:xfrm>
            <a:off x="838200" y="3188960"/>
            <a:ext cx="2298700" cy="2089150"/>
          </a:xfrm>
          <a:prstGeom prst="roundRect">
            <a:avLst/>
          </a:prstGeom>
          <a:solidFill>
            <a:srgbClr val="003DA5"/>
          </a:solidFill>
          <a:ln w="12700" cap="flat" cmpd="sng">
            <a:solidFill>
              <a:srgbClr val="003DA5"/>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96D74D3-1D0E-AF42-9DCE-4938ABEA445D}"/>
              </a:ext>
            </a:extLst>
          </p:cNvPr>
          <p:cNvSpPr txBox="1"/>
          <p:nvPr/>
        </p:nvSpPr>
        <p:spPr>
          <a:xfrm>
            <a:off x="1003300" y="3335010"/>
            <a:ext cx="1676400" cy="1815882"/>
          </a:xfrm>
          <a:prstGeom prst="rect">
            <a:avLst/>
          </a:prstGeom>
          <a:noFill/>
        </p:spPr>
        <p:txBody>
          <a:bodyPr wrap="square" rtlCol="0">
            <a:spAutoFit/>
          </a:bodyPr>
          <a:lstStyle/>
          <a:p>
            <a:r>
              <a:rPr lang="en-US" sz="2800" b="1" dirty="0">
                <a:solidFill>
                  <a:schemeClr val="bg1"/>
                </a:solidFill>
                <a:latin typeface="+mj-lt"/>
              </a:rPr>
              <a:t>1. Define maximum cycle length</a:t>
            </a:r>
          </a:p>
        </p:txBody>
      </p:sp>
      <p:pic>
        <p:nvPicPr>
          <p:cNvPr id="27" name="Graphic 26">
            <a:extLst>
              <a:ext uri="{FF2B5EF4-FFF2-40B4-BE49-F238E27FC236}">
                <a16:creationId xmlns:a16="http://schemas.microsoft.com/office/drawing/2014/main" id="{98E3F86C-12A1-5247-8D82-810C553E13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01750" y="1776085"/>
            <a:ext cx="1371600" cy="1371600"/>
          </a:xfrm>
          <a:prstGeom prst="rect">
            <a:avLst/>
          </a:prstGeom>
        </p:spPr>
      </p:pic>
      <p:sp>
        <p:nvSpPr>
          <p:cNvPr id="3" name="Arrow: Right 2">
            <a:extLst>
              <a:ext uri="{FF2B5EF4-FFF2-40B4-BE49-F238E27FC236}">
                <a16:creationId xmlns:a16="http://schemas.microsoft.com/office/drawing/2014/main" id="{F6DBBDFB-B762-476E-9E06-38852555B471}"/>
              </a:ext>
            </a:extLst>
          </p:cNvPr>
          <p:cNvSpPr/>
          <p:nvPr/>
        </p:nvSpPr>
        <p:spPr>
          <a:xfrm>
            <a:off x="3318625" y="3590638"/>
            <a:ext cx="498763" cy="1304626"/>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Title 1">
            <a:extLst>
              <a:ext uri="{FF2B5EF4-FFF2-40B4-BE49-F238E27FC236}">
                <a16:creationId xmlns:a16="http://schemas.microsoft.com/office/drawing/2014/main" id="{F9023C38-3210-40E9-B8B7-A48E42C5E0A6}"/>
              </a:ext>
            </a:extLst>
          </p:cNvPr>
          <p:cNvSpPr txBox="1">
            <a:spLocks/>
          </p:cNvSpPr>
          <p:nvPr/>
        </p:nvSpPr>
        <p:spPr>
          <a:xfrm>
            <a:off x="4794825" y="770898"/>
            <a:ext cx="2298700" cy="8735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Implementation strategy </a:t>
            </a:r>
          </a:p>
        </p:txBody>
      </p:sp>
      <p:pic>
        <p:nvPicPr>
          <p:cNvPr id="8" name="Graphic 7">
            <a:extLst>
              <a:ext uri="{FF2B5EF4-FFF2-40B4-BE49-F238E27FC236}">
                <a16:creationId xmlns:a16="http://schemas.microsoft.com/office/drawing/2014/main" id="{B5471DA2-C1DF-4C9A-A190-3C9A9F6C7D3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9504" y="3776335"/>
            <a:ext cx="914400" cy="914400"/>
          </a:xfrm>
          <a:prstGeom prst="rect">
            <a:avLst/>
          </a:prstGeom>
        </p:spPr>
      </p:pic>
      <p:pic>
        <p:nvPicPr>
          <p:cNvPr id="10" name="Graphic 9">
            <a:extLst>
              <a:ext uri="{FF2B5EF4-FFF2-40B4-BE49-F238E27FC236}">
                <a16:creationId xmlns:a16="http://schemas.microsoft.com/office/drawing/2014/main" id="{CD0DE7FE-A3A7-4336-BD9A-28D374748A8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136129" y="2497563"/>
            <a:ext cx="914400" cy="914400"/>
          </a:xfrm>
          <a:prstGeom prst="rect">
            <a:avLst/>
          </a:prstGeom>
        </p:spPr>
      </p:pic>
      <p:sp>
        <p:nvSpPr>
          <p:cNvPr id="11" name="Rounded Rectangle 4">
            <a:extLst>
              <a:ext uri="{FF2B5EF4-FFF2-40B4-BE49-F238E27FC236}">
                <a16:creationId xmlns:a16="http://schemas.microsoft.com/office/drawing/2014/main" id="{6BC64265-4DF0-4EC4-9F2B-F03EE6325C35}"/>
              </a:ext>
            </a:extLst>
          </p:cNvPr>
          <p:cNvSpPr/>
          <p:nvPr/>
        </p:nvSpPr>
        <p:spPr>
          <a:xfrm>
            <a:off x="5050529" y="258068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029770C-9F90-4151-9C9C-0DCAB9152FC5}"/>
              </a:ext>
            </a:extLst>
          </p:cNvPr>
          <p:cNvSpPr txBox="1"/>
          <p:nvPr/>
        </p:nvSpPr>
        <p:spPr>
          <a:xfrm>
            <a:off x="5215629" y="2593738"/>
            <a:ext cx="1676400" cy="707886"/>
          </a:xfrm>
          <a:prstGeom prst="rect">
            <a:avLst/>
          </a:prstGeom>
          <a:noFill/>
        </p:spPr>
        <p:txBody>
          <a:bodyPr wrap="square" rtlCol="0">
            <a:spAutoFit/>
          </a:bodyPr>
          <a:lstStyle/>
          <a:p>
            <a:r>
              <a:rPr lang="en-US" sz="2000" b="1" dirty="0">
                <a:solidFill>
                  <a:schemeClr val="bg1"/>
                </a:solidFill>
                <a:latin typeface="+mj-lt"/>
              </a:rPr>
              <a:t>Signal retiming</a:t>
            </a:r>
          </a:p>
        </p:txBody>
      </p:sp>
      <p:sp>
        <p:nvSpPr>
          <p:cNvPr id="13" name="Rounded Rectangle 4">
            <a:extLst>
              <a:ext uri="{FF2B5EF4-FFF2-40B4-BE49-F238E27FC236}">
                <a16:creationId xmlns:a16="http://schemas.microsoft.com/office/drawing/2014/main" id="{B86CA3E2-57D4-4F65-8ED9-023DB175D99C}"/>
              </a:ext>
            </a:extLst>
          </p:cNvPr>
          <p:cNvSpPr/>
          <p:nvPr/>
        </p:nvSpPr>
        <p:spPr>
          <a:xfrm>
            <a:off x="5050529" y="3835703"/>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3295195A-AFA6-4C6E-B415-53A6DC30A1A4}"/>
              </a:ext>
            </a:extLst>
          </p:cNvPr>
          <p:cNvSpPr txBox="1"/>
          <p:nvPr/>
        </p:nvSpPr>
        <p:spPr>
          <a:xfrm>
            <a:off x="5215629" y="3848753"/>
            <a:ext cx="1676400" cy="707886"/>
          </a:xfrm>
          <a:prstGeom prst="rect">
            <a:avLst/>
          </a:prstGeom>
          <a:noFill/>
        </p:spPr>
        <p:txBody>
          <a:bodyPr wrap="square" rtlCol="0">
            <a:spAutoFit/>
          </a:bodyPr>
          <a:lstStyle/>
          <a:p>
            <a:r>
              <a:rPr lang="en-US" sz="2000" b="1" dirty="0">
                <a:solidFill>
                  <a:schemeClr val="bg1"/>
                </a:solidFill>
                <a:latin typeface="+mj-lt"/>
              </a:rPr>
              <a:t>Signal modification</a:t>
            </a:r>
          </a:p>
        </p:txBody>
      </p:sp>
      <p:sp>
        <p:nvSpPr>
          <p:cNvPr id="34" name="Rounded Rectangle 4">
            <a:extLst>
              <a:ext uri="{FF2B5EF4-FFF2-40B4-BE49-F238E27FC236}">
                <a16:creationId xmlns:a16="http://schemas.microsoft.com/office/drawing/2014/main" id="{B060863F-D9B0-4EC9-8E4F-18FADF8FE21C}"/>
              </a:ext>
            </a:extLst>
          </p:cNvPr>
          <p:cNvSpPr/>
          <p:nvPr/>
        </p:nvSpPr>
        <p:spPr>
          <a:xfrm>
            <a:off x="5033904" y="500385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6" name="TextBox 35">
            <a:extLst>
              <a:ext uri="{FF2B5EF4-FFF2-40B4-BE49-F238E27FC236}">
                <a16:creationId xmlns:a16="http://schemas.microsoft.com/office/drawing/2014/main" id="{037F50C4-E057-49B0-B889-24E6E7D9AA1B}"/>
              </a:ext>
            </a:extLst>
          </p:cNvPr>
          <p:cNvSpPr txBox="1"/>
          <p:nvPr/>
        </p:nvSpPr>
        <p:spPr>
          <a:xfrm>
            <a:off x="5199004" y="5016908"/>
            <a:ext cx="1676400" cy="707886"/>
          </a:xfrm>
          <a:prstGeom prst="rect">
            <a:avLst/>
          </a:prstGeom>
          <a:noFill/>
        </p:spPr>
        <p:txBody>
          <a:bodyPr wrap="square" rtlCol="0">
            <a:spAutoFit/>
          </a:bodyPr>
          <a:lstStyle/>
          <a:p>
            <a:r>
              <a:rPr lang="en-US" sz="2000" b="1" dirty="0">
                <a:solidFill>
                  <a:schemeClr val="bg1"/>
                </a:solidFill>
                <a:latin typeface="+mj-lt"/>
              </a:rPr>
              <a:t>Signal installation</a:t>
            </a:r>
          </a:p>
        </p:txBody>
      </p:sp>
      <p:sp>
        <p:nvSpPr>
          <p:cNvPr id="40" name="Title 1">
            <a:extLst>
              <a:ext uri="{FF2B5EF4-FFF2-40B4-BE49-F238E27FC236}">
                <a16:creationId xmlns:a16="http://schemas.microsoft.com/office/drawing/2014/main" id="{22419FD2-4130-46EE-BCEF-86C119D2320A}"/>
              </a:ext>
            </a:extLst>
          </p:cNvPr>
          <p:cNvSpPr txBox="1">
            <a:spLocks/>
          </p:cNvSpPr>
          <p:nvPr/>
        </p:nvSpPr>
        <p:spPr>
          <a:xfrm>
            <a:off x="8487382" y="1117828"/>
            <a:ext cx="2484758" cy="485182"/>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Desired outcome</a:t>
            </a:r>
          </a:p>
        </p:txBody>
      </p:sp>
      <p:sp>
        <p:nvSpPr>
          <p:cNvPr id="44" name="Rounded Rectangle 4">
            <a:extLst>
              <a:ext uri="{FF2B5EF4-FFF2-40B4-BE49-F238E27FC236}">
                <a16:creationId xmlns:a16="http://schemas.microsoft.com/office/drawing/2014/main" id="{4B9060BA-6E44-4A8F-AB63-33D0E9C26613}"/>
              </a:ext>
            </a:extLst>
          </p:cNvPr>
          <p:cNvSpPr/>
          <p:nvPr/>
        </p:nvSpPr>
        <p:spPr>
          <a:xfrm>
            <a:off x="8691848" y="2217307"/>
            <a:ext cx="1184217" cy="460882"/>
          </a:xfrm>
          <a:prstGeom prst="roundRect">
            <a:avLst/>
          </a:prstGeom>
          <a:solidFill>
            <a:srgbClr val="003DA5"/>
          </a:solidFill>
          <a:ln w="12700" cap="flat" cmpd="sng">
            <a:solidFill>
              <a:srgbClr val="003DA5"/>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6" name="TextBox 45">
            <a:extLst>
              <a:ext uri="{FF2B5EF4-FFF2-40B4-BE49-F238E27FC236}">
                <a16:creationId xmlns:a16="http://schemas.microsoft.com/office/drawing/2014/main" id="{7EFE3767-2BA3-4B38-98AD-BF9DFC7D4153}"/>
              </a:ext>
            </a:extLst>
          </p:cNvPr>
          <p:cNvSpPr txBox="1"/>
          <p:nvPr/>
        </p:nvSpPr>
        <p:spPr>
          <a:xfrm>
            <a:off x="8702769" y="2230357"/>
            <a:ext cx="1173296" cy="400110"/>
          </a:xfrm>
          <a:prstGeom prst="rect">
            <a:avLst/>
          </a:prstGeom>
          <a:noFill/>
        </p:spPr>
        <p:txBody>
          <a:bodyPr wrap="square" rtlCol="0">
            <a:spAutoFit/>
          </a:bodyPr>
          <a:lstStyle/>
          <a:p>
            <a:r>
              <a:rPr lang="en-US" sz="2000" b="1" dirty="0">
                <a:solidFill>
                  <a:schemeClr val="bg1"/>
                </a:solidFill>
                <a:latin typeface="+mj-lt"/>
              </a:rPr>
              <a:t>Safety</a:t>
            </a:r>
          </a:p>
        </p:txBody>
      </p:sp>
      <p:sp>
        <p:nvSpPr>
          <p:cNvPr id="50" name="Arrow: Right 49">
            <a:extLst>
              <a:ext uri="{FF2B5EF4-FFF2-40B4-BE49-F238E27FC236}">
                <a16:creationId xmlns:a16="http://schemas.microsoft.com/office/drawing/2014/main" id="{515FB47B-2251-4B89-8F02-1D28C3D2E93C}"/>
              </a:ext>
            </a:extLst>
          </p:cNvPr>
          <p:cNvSpPr/>
          <p:nvPr/>
        </p:nvSpPr>
        <p:spPr>
          <a:xfrm>
            <a:off x="7545644" y="2728245"/>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2" name="Rounded Rectangle 4">
            <a:extLst>
              <a:ext uri="{FF2B5EF4-FFF2-40B4-BE49-F238E27FC236}">
                <a16:creationId xmlns:a16="http://schemas.microsoft.com/office/drawing/2014/main" id="{59F2965D-8CFB-4BAA-A148-8D1706B5C083}"/>
              </a:ext>
            </a:extLst>
          </p:cNvPr>
          <p:cNvSpPr/>
          <p:nvPr/>
        </p:nvSpPr>
        <p:spPr>
          <a:xfrm>
            <a:off x="8691848" y="2786916"/>
            <a:ext cx="1184217" cy="460882"/>
          </a:xfrm>
          <a:prstGeom prst="roundRect">
            <a:avLst/>
          </a:prstGeom>
          <a:solidFill>
            <a:schemeClr val="accent1">
              <a:lumMod val="60000"/>
              <a:lumOff val="40000"/>
            </a:schemeClr>
          </a:solidFill>
          <a:ln w="12700" cap="flat" cmpd="sng">
            <a:solidFill>
              <a:schemeClr val="accent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4" name="TextBox 53">
            <a:extLst>
              <a:ext uri="{FF2B5EF4-FFF2-40B4-BE49-F238E27FC236}">
                <a16:creationId xmlns:a16="http://schemas.microsoft.com/office/drawing/2014/main" id="{56A4FE72-4E72-4ED2-B182-FFAF4DD7D3CE}"/>
              </a:ext>
            </a:extLst>
          </p:cNvPr>
          <p:cNvSpPr txBox="1"/>
          <p:nvPr/>
        </p:nvSpPr>
        <p:spPr>
          <a:xfrm>
            <a:off x="8702769" y="2799966"/>
            <a:ext cx="1184216" cy="400110"/>
          </a:xfrm>
          <a:prstGeom prst="rect">
            <a:avLst/>
          </a:prstGeom>
          <a:noFill/>
        </p:spPr>
        <p:txBody>
          <a:bodyPr wrap="square" rtlCol="0">
            <a:spAutoFit/>
          </a:bodyPr>
          <a:lstStyle/>
          <a:p>
            <a:r>
              <a:rPr lang="en-US" sz="2000" b="1" dirty="0">
                <a:solidFill>
                  <a:schemeClr val="bg1"/>
                </a:solidFill>
                <a:latin typeface="+mj-lt"/>
              </a:rPr>
              <a:t>Access</a:t>
            </a:r>
          </a:p>
        </p:txBody>
      </p:sp>
      <p:sp>
        <p:nvSpPr>
          <p:cNvPr id="56" name="Rounded Rectangle 4">
            <a:extLst>
              <a:ext uri="{FF2B5EF4-FFF2-40B4-BE49-F238E27FC236}">
                <a16:creationId xmlns:a16="http://schemas.microsoft.com/office/drawing/2014/main" id="{65645E1B-D2B3-499F-83C4-CF8D31E6DDF1}"/>
              </a:ext>
            </a:extLst>
          </p:cNvPr>
          <p:cNvSpPr/>
          <p:nvPr/>
        </p:nvSpPr>
        <p:spPr>
          <a:xfrm>
            <a:off x="8691848" y="3369093"/>
            <a:ext cx="1184217" cy="460882"/>
          </a:xfrm>
          <a:prstGeom prst="roundRect">
            <a:avLst/>
          </a:prstGeom>
          <a:solidFill>
            <a:srgbClr val="0070C0"/>
          </a:solidFill>
          <a:ln w="12700" cap="flat" cmpd="sng">
            <a:solidFill>
              <a:srgbClr val="0070C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8" name="TextBox 57">
            <a:extLst>
              <a:ext uri="{FF2B5EF4-FFF2-40B4-BE49-F238E27FC236}">
                <a16:creationId xmlns:a16="http://schemas.microsoft.com/office/drawing/2014/main" id="{C00A3DCB-C646-445F-A68A-E79F5C79F802}"/>
              </a:ext>
            </a:extLst>
          </p:cNvPr>
          <p:cNvSpPr txBox="1"/>
          <p:nvPr/>
        </p:nvSpPr>
        <p:spPr>
          <a:xfrm>
            <a:off x="8758348" y="3409983"/>
            <a:ext cx="1117717" cy="400110"/>
          </a:xfrm>
          <a:prstGeom prst="rect">
            <a:avLst/>
          </a:prstGeom>
          <a:noFill/>
        </p:spPr>
        <p:txBody>
          <a:bodyPr wrap="square" rtlCol="0">
            <a:spAutoFit/>
          </a:bodyPr>
          <a:lstStyle/>
          <a:p>
            <a:r>
              <a:rPr lang="en-US" sz="2000" b="1" dirty="0">
                <a:solidFill>
                  <a:schemeClr val="bg1"/>
                </a:solidFill>
                <a:latin typeface="+mj-lt"/>
              </a:rPr>
              <a:t>Mobility</a:t>
            </a:r>
          </a:p>
        </p:txBody>
      </p:sp>
      <p:sp>
        <p:nvSpPr>
          <p:cNvPr id="64" name="Rounded Rectangle 4">
            <a:extLst>
              <a:ext uri="{FF2B5EF4-FFF2-40B4-BE49-F238E27FC236}">
                <a16:creationId xmlns:a16="http://schemas.microsoft.com/office/drawing/2014/main" id="{9270D843-9A5D-4248-9940-0ED3E2BFA887}"/>
              </a:ext>
            </a:extLst>
          </p:cNvPr>
          <p:cNvSpPr/>
          <p:nvPr/>
        </p:nvSpPr>
        <p:spPr>
          <a:xfrm>
            <a:off x="8708473" y="4312605"/>
            <a:ext cx="1184217" cy="460882"/>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6" name="TextBox 65">
            <a:extLst>
              <a:ext uri="{FF2B5EF4-FFF2-40B4-BE49-F238E27FC236}">
                <a16:creationId xmlns:a16="http://schemas.microsoft.com/office/drawing/2014/main" id="{1581172B-916F-4E4D-8709-BCE31FD32101}"/>
              </a:ext>
            </a:extLst>
          </p:cNvPr>
          <p:cNvSpPr txBox="1"/>
          <p:nvPr/>
        </p:nvSpPr>
        <p:spPr>
          <a:xfrm>
            <a:off x="8708473" y="4325655"/>
            <a:ext cx="1184217" cy="400110"/>
          </a:xfrm>
          <a:prstGeom prst="rect">
            <a:avLst/>
          </a:prstGeom>
          <a:noFill/>
        </p:spPr>
        <p:txBody>
          <a:bodyPr wrap="square" rtlCol="0">
            <a:spAutoFit/>
          </a:bodyPr>
          <a:lstStyle/>
          <a:p>
            <a:r>
              <a:rPr lang="en-US" sz="2000" b="1" dirty="0">
                <a:solidFill>
                  <a:schemeClr val="bg1"/>
                </a:solidFill>
                <a:latin typeface="+mj-lt"/>
              </a:rPr>
              <a:t>Safety</a:t>
            </a:r>
          </a:p>
        </p:txBody>
      </p:sp>
      <p:sp>
        <p:nvSpPr>
          <p:cNvPr id="68" name="Rounded Rectangle 4">
            <a:extLst>
              <a:ext uri="{FF2B5EF4-FFF2-40B4-BE49-F238E27FC236}">
                <a16:creationId xmlns:a16="http://schemas.microsoft.com/office/drawing/2014/main" id="{D9BC625B-BE02-476B-B351-EE1B3DFAF93A}"/>
              </a:ext>
            </a:extLst>
          </p:cNvPr>
          <p:cNvSpPr/>
          <p:nvPr/>
        </p:nvSpPr>
        <p:spPr>
          <a:xfrm>
            <a:off x="8708473" y="4882214"/>
            <a:ext cx="1184217" cy="460882"/>
          </a:xfrm>
          <a:prstGeom prst="roundRect">
            <a:avLst/>
          </a:prstGeom>
          <a:solidFill>
            <a:schemeClr val="accent1">
              <a:lumMod val="60000"/>
              <a:lumOff val="40000"/>
            </a:schemeClr>
          </a:solidFill>
          <a:ln w="12700" cap="flat" cmpd="sng">
            <a:solidFill>
              <a:schemeClr val="accent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70" name="TextBox 69">
            <a:extLst>
              <a:ext uri="{FF2B5EF4-FFF2-40B4-BE49-F238E27FC236}">
                <a16:creationId xmlns:a16="http://schemas.microsoft.com/office/drawing/2014/main" id="{57341C14-9B98-40D7-BA64-E0D614A1F42B}"/>
              </a:ext>
            </a:extLst>
          </p:cNvPr>
          <p:cNvSpPr txBox="1"/>
          <p:nvPr/>
        </p:nvSpPr>
        <p:spPr>
          <a:xfrm>
            <a:off x="8708474" y="4895264"/>
            <a:ext cx="1167592" cy="400110"/>
          </a:xfrm>
          <a:prstGeom prst="rect">
            <a:avLst/>
          </a:prstGeom>
          <a:noFill/>
        </p:spPr>
        <p:txBody>
          <a:bodyPr wrap="square" rtlCol="0">
            <a:spAutoFit/>
          </a:bodyPr>
          <a:lstStyle/>
          <a:p>
            <a:r>
              <a:rPr lang="en-US" sz="2000" b="1" dirty="0">
                <a:solidFill>
                  <a:schemeClr val="bg1"/>
                </a:solidFill>
                <a:latin typeface="+mj-lt"/>
              </a:rPr>
              <a:t>Access</a:t>
            </a:r>
          </a:p>
        </p:txBody>
      </p:sp>
      <p:sp>
        <p:nvSpPr>
          <p:cNvPr id="72" name="Arrow: Right 71">
            <a:extLst>
              <a:ext uri="{FF2B5EF4-FFF2-40B4-BE49-F238E27FC236}">
                <a16:creationId xmlns:a16="http://schemas.microsoft.com/office/drawing/2014/main" id="{99FA3B90-44FA-4ABA-A7E7-D4E41125DE58}"/>
              </a:ext>
            </a:extLst>
          </p:cNvPr>
          <p:cNvSpPr/>
          <p:nvPr/>
        </p:nvSpPr>
        <p:spPr>
          <a:xfrm rot="1339428">
            <a:off x="7609466" y="4003094"/>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74" name="Arrow: Right 73">
            <a:extLst>
              <a:ext uri="{FF2B5EF4-FFF2-40B4-BE49-F238E27FC236}">
                <a16:creationId xmlns:a16="http://schemas.microsoft.com/office/drawing/2014/main" id="{63E07A26-71F2-4D37-BD0F-2FCDDFA2641F}"/>
              </a:ext>
            </a:extLst>
          </p:cNvPr>
          <p:cNvSpPr/>
          <p:nvPr/>
        </p:nvSpPr>
        <p:spPr>
          <a:xfrm rot="20192784">
            <a:off x="7592840" y="5095319"/>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4" name="Title 1">
            <a:extLst>
              <a:ext uri="{FF2B5EF4-FFF2-40B4-BE49-F238E27FC236}">
                <a16:creationId xmlns:a16="http://schemas.microsoft.com/office/drawing/2014/main" id="{FB91795E-0A7D-4BDE-A346-B75927F3A163}"/>
              </a:ext>
            </a:extLst>
          </p:cNvPr>
          <p:cNvSpPr txBox="1">
            <a:spLocks/>
          </p:cNvSpPr>
          <p:nvPr/>
        </p:nvSpPr>
        <p:spPr>
          <a:xfrm>
            <a:off x="10073083" y="3000021"/>
            <a:ext cx="1901429" cy="1486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000" dirty="0">
                <a:ea typeface="Ebrima"/>
                <a:cs typeface="Ebrima"/>
              </a:rPr>
              <a:t>Reduced wait time, providing more frequent opportunities to cross the street</a:t>
            </a:r>
          </a:p>
        </p:txBody>
      </p:sp>
      <p:pic>
        <p:nvPicPr>
          <p:cNvPr id="9" name="Graphic 8">
            <a:extLst>
              <a:ext uri="{FF2B5EF4-FFF2-40B4-BE49-F238E27FC236}">
                <a16:creationId xmlns:a16="http://schemas.microsoft.com/office/drawing/2014/main" id="{2A1E8761-78B8-4335-87A4-36672DB0DD8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00721" y="4838174"/>
            <a:ext cx="914400" cy="914400"/>
          </a:xfrm>
          <a:prstGeom prst="rect">
            <a:avLst/>
          </a:prstGeom>
        </p:spPr>
      </p:pic>
    </p:spTree>
    <p:extLst>
      <p:ext uri="{BB962C8B-B14F-4D97-AF65-F5344CB8AC3E}">
        <p14:creationId xmlns:p14="http://schemas.microsoft.com/office/powerpoint/2010/main" val="706494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EE8B-8840-4805-A9A4-5F494CD22E79}"/>
              </a:ext>
            </a:extLst>
          </p:cNvPr>
          <p:cNvSpPr>
            <a:spLocks noGrp="1"/>
          </p:cNvSpPr>
          <p:nvPr>
            <p:ph type="title"/>
          </p:nvPr>
        </p:nvSpPr>
        <p:spPr>
          <a:xfrm>
            <a:off x="652017" y="768743"/>
            <a:ext cx="4743450" cy="873580"/>
          </a:xfrm>
        </p:spPr>
        <p:txBody>
          <a:bodyPr vert="horz" lIns="91440" tIns="45720" rIns="91440" bIns="45720" rtlCol="0" anchor="b">
            <a:normAutofit/>
          </a:bodyPr>
          <a:lstStyle/>
          <a:p>
            <a:r>
              <a:rPr lang="en-US" sz="2400" b="1" dirty="0">
                <a:ea typeface="Ebrima"/>
                <a:cs typeface="Ebrima"/>
              </a:rPr>
              <a:t>Policy component</a:t>
            </a:r>
          </a:p>
        </p:txBody>
      </p:sp>
      <p:sp>
        <p:nvSpPr>
          <p:cNvPr id="5" name="Rounded Rectangle 4">
            <a:extLst>
              <a:ext uri="{FF2B5EF4-FFF2-40B4-BE49-F238E27FC236}">
                <a16:creationId xmlns:a16="http://schemas.microsoft.com/office/drawing/2014/main" id="{12F9A813-2778-E44F-9C2A-E3679EBD24FB}"/>
              </a:ext>
            </a:extLst>
          </p:cNvPr>
          <p:cNvSpPr/>
          <p:nvPr/>
        </p:nvSpPr>
        <p:spPr>
          <a:xfrm>
            <a:off x="838200" y="3188960"/>
            <a:ext cx="2298700" cy="2089150"/>
          </a:xfrm>
          <a:prstGeom prst="roundRect">
            <a:avLst/>
          </a:prstGeom>
          <a:solidFill>
            <a:srgbClr val="003DA5"/>
          </a:solidFill>
          <a:ln w="12700" cap="flat" cmpd="sng">
            <a:solidFill>
              <a:srgbClr val="003DA5"/>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96D74D3-1D0E-AF42-9DCE-4938ABEA445D}"/>
              </a:ext>
            </a:extLst>
          </p:cNvPr>
          <p:cNvSpPr txBox="1"/>
          <p:nvPr/>
        </p:nvSpPr>
        <p:spPr>
          <a:xfrm>
            <a:off x="1003300" y="3335010"/>
            <a:ext cx="1944890" cy="1815882"/>
          </a:xfrm>
          <a:prstGeom prst="rect">
            <a:avLst/>
          </a:prstGeom>
          <a:solidFill>
            <a:srgbClr val="003DA5"/>
          </a:solidFill>
          <a:ln>
            <a:solidFill>
              <a:srgbClr val="003DA5"/>
            </a:solidFill>
          </a:ln>
        </p:spPr>
        <p:txBody>
          <a:bodyPr wrap="square" rtlCol="0">
            <a:spAutoFit/>
          </a:bodyPr>
          <a:lstStyle/>
          <a:p>
            <a:r>
              <a:rPr lang="en-US" sz="2800" b="1" dirty="0">
                <a:solidFill>
                  <a:schemeClr val="bg1"/>
                </a:solidFill>
                <a:latin typeface="+mj-lt"/>
              </a:rPr>
              <a:t>2. Increase pedestrian crossing time</a:t>
            </a:r>
          </a:p>
        </p:txBody>
      </p:sp>
      <p:sp>
        <p:nvSpPr>
          <p:cNvPr id="3" name="Arrow: Right 2">
            <a:extLst>
              <a:ext uri="{FF2B5EF4-FFF2-40B4-BE49-F238E27FC236}">
                <a16:creationId xmlns:a16="http://schemas.microsoft.com/office/drawing/2014/main" id="{F6DBBDFB-B762-476E-9E06-38852555B471}"/>
              </a:ext>
            </a:extLst>
          </p:cNvPr>
          <p:cNvSpPr/>
          <p:nvPr/>
        </p:nvSpPr>
        <p:spPr>
          <a:xfrm>
            <a:off x="3318625" y="3590638"/>
            <a:ext cx="498763" cy="1304626"/>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Title 1">
            <a:extLst>
              <a:ext uri="{FF2B5EF4-FFF2-40B4-BE49-F238E27FC236}">
                <a16:creationId xmlns:a16="http://schemas.microsoft.com/office/drawing/2014/main" id="{F9023C38-3210-40E9-B8B7-A48E42C5E0A6}"/>
              </a:ext>
            </a:extLst>
          </p:cNvPr>
          <p:cNvSpPr txBox="1">
            <a:spLocks/>
          </p:cNvSpPr>
          <p:nvPr/>
        </p:nvSpPr>
        <p:spPr>
          <a:xfrm>
            <a:off x="4645690" y="870208"/>
            <a:ext cx="2484758" cy="8735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Implementation strategy </a:t>
            </a:r>
          </a:p>
        </p:txBody>
      </p:sp>
      <p:pic>
        <p:nvPicPr>
          <p:cNvPr id="10" name="Graphic 9">
            <a:extLst>
              <a:ext uri="{FF2B5EF4-FFF2-40B4-BE49-F238E27FC236}">
                <a16:creationId xmlns:a16="http://schemas.microsoft.com/office/drawing/2014/main" id="{CD0DE7FE-A3A7-4336-BD9A-28D374748A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36545" y="2497563"/>
            <a:ext cx="914400" cy="914400"/>
          </a:xfrm>
          <a:prstGeom prst="rect">
            <a:avLst/>
          </a:prstGeom>
        </p:spPr>
      </p:pic>
      <p:sp>
        <p:nvSpPr>
          <p:cNvPr id="11" name="Rounded Rectangle 4">
            <a:extLst>
              <a:ext uri="{FF2B5EF4-FFF2-40B4-BE49-F238E27FC236}">
                <a16:creationId xmlns:a16="http://schemas.microsoft.com/office/drawing/2014/main" id="{6BC64265-4DF0-4EC4-9F2B-F03EE6325C35}"/>
              </a:ext>
            </a:extLst>
          </p:cNvPr>
          <p:cNvSpPr/>
          <p:nvPr/>
        </p:nvSpPr>
        <p:spPr>
          <a:xfrm>
            <a:off x="5250945" y="258068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029770C-9F90-4151-9C9C-0DCAB9152FC5}"/>
              </a:ext>
            </a:extLst>
          </p:cNvPr>
          <p:cNvSpPr txBox="1"/>
          <p:nvPr/>
        </p:nvSpPr>
        <p:spPr>
          <a:xfrm>
            <a:off x="5416045" y="2593738"/>
            <a:ext cx="1676400" cy="707886"/>
          </a:xfrm>
          <a:prstGeom prst="rect">
            <a:avLst/>
          </a:prstGeom>
          <a:noFill/>
        </p:spPr>
        <p:txBody>
          <a:bodyPr wrap="square" rtlCol="0">
            <a:spAutoFit/>
          </a:bodyPr>
          <a:lstStyle/>
          <a:p>
            <a:r>
              <a:rPr lang="en-US" sz="2000" b="1" dirty="0">
                <a:solidFill>
                  <a:schemeClr val="bg1"/>
                </a:solidFill>
                <a:latin typeface="+mj-lt"/>
              </a:rPr>
              <a:t>Signal retiming</a:t>
            </a:r>
          </a:p>
        </p:txBody>
      </p:sp>
      <p:sp>
        <p:nvSpPr>
          <p:cNvPr id="40" name="Title 1">
            <a:extLst>
              <a:ext uri="{FF2B5EF4-FFF2-40B4-BE49-F238E27FC236}">
                <a16:creationId xmlns:a16="http://schemas.microsoft.com/office/drawing/2014/main" id="{22419FD2-4130-46EE-BCEF-86C119D2320A}"/>
              </a:ext>
            </a:extLst>
          </p:cNvPr>
          <p:cNvSpPr txBox="1">
            <a:spLocks/>
          </p:cNvSpPr>
          <p:nvPr/>
        </p:nvSpPr>
        <p:spPr>
          <a:xfrm>
            <a:off x="8618428" y="870208"/>
            <a:ext cx="2484758" cy="8735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Desired outcome</a:t>
            </a:r>
          </a:p>
        </p:txBody>
      </p:sp>
      <p:sp>
        <p:nvSpPr>
          <p:cNvPr id="44" name="Rounded Rectangle 4">
            <a:extLst>
              <a:ext uri="{FF2B5EF4-FFF2-40B4-BE49-F238E27FC236}">
                <a16:creationId xmlns:a16="http://schemas.microsoft.com/office/drawing/2014/main" id="{4B9060BA-6E44-4A8F-AB63-33D0E9C26613}"/>
              </a:ext>
            </a:extLst>
          </p:cNvPr>
          <p:cNvSpPr/>
          <p:nvPr/>
        </p:nvSpPr>
        <p:spPr>
          <a:xfrm>
            <a:off x="8904790" y="3332753"/>
            <a:ext cx="1184217" cy="460882"/>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6" name="TextBox 45">
            <a:extLst>
              <a:ext uri="{FF2B5EF4-FFF2-40B4-BE49-F238E27FC236}">
                <a16:creationId xmlns:a16="http://schemas.microsoft.com/office/drawing/2014/main" id="{7EFE3767-2BA3-4B38-98AD-BF9DFC7D4153}"/>
              </a:ext>
            </a:extLst>
          </p:cNvPr>
          <p:cNvSpPr txBox="1"/>
          <p:nvPr/>
        </p:nvSpPr>
        <p:spPr>
          <a:xfrm>
            <a:off x="9069891" y="3345803"/>
            <a:ext cx="1676400" cy="400110"/>
          </a:xfrm>
          <a:prstGeom prst="rect">
            <a:avLst/>
          </a:prstGeom>
          <a:noFill/>
        </p:spPr>
        <p:txBody>
          <a:bodyPr wrap="square" rtlCol="0">
            <a:spAutoFit/>
          </a:bodyPr>
          <a:lstStyle/>
          <a:p>
            <a:r>
              <a:rPr lang="en-US" sz="2000" b="1" dirty="0">
                <a:solidFill>
                  <a:schemeClr val="bg1"/>
                </a:solidFill>
                <a:latin typeface="+mj-lt"/>
              </a:rPr>
              <a:t>Safety</a:t>
            </a:r>
          </a:p>
        </p:txBody>
      </p:sp>
      <p:sp>
        <p:nvSpPr>
          <p:cNvPr id="50" name="Arrow: Right 49">
            <a:extLst>
              <a:ext uri="{FF2B5EF4-FFF2-40B4-BE49-F238E27FC236}">
                <a16:creationId xmlns:a16="http://schemas.microsoft.com/office/drawing/2014/main" id="{515FB47B-2251-4B89-8F02-1D28C3D2E93C}"/>
              </a:ext>
            </a:extLst>
          </p:cNvPr>
          <p:cNvSpPr/>
          <p:nvPr/>
        </p:nvSpPr>
        <p:spPr>
          <a:xfrm rot="1763183">
            <a:off x="7820435" y="2798034"/>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2" name="Rounded Rectangle 4">
            <a:extLst>
              <a:ext uri="{FF2B5EF4-FFF2-40B4-BE49-F238E27FC236}">
                <a16:creationId xmlns:a16="http://schemas.microsoft.com/office/drawing/2014/main" id="{59F2965D-8CFB-4BAA-A148-8D1706B5C083}"/>
              </a:ext>
            </a:extLst>
          </p:cNvPr>
          <p:cNvSpPr/>
          <p:nvPr/>
        </p:nvSpPr>
        <p:spPr>
          <a:xfrm>
            <a:off x="8904790" y="3902362"/>
            <a:ext cx="1184217" cy="460882"/>
          </a:xfrm>
          <a:prstGeom prst="roundRect">
            <a:avLst/>
          </a:prstGeom>
          <a:solidFill>
            <a:schemeClr val="accent1">
              <a:lumMod val="60000"/>
              <a:lumOff val="40000"/>
            </a:schemeClr>
          </a:solidFill>
          <a:ln w="12700" cap="flat" cmpd="sng">
            <a:solidFill>
              <a:schemeClr val="accent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4" name="TextBox 53">
            <a:extLst>
              <a:ext uri="{FF2B5EF4-FFF2-40B4-BE49-F238E27FC236}">
                <a16:creationId xmlns:a16="http://schemas.microsoft.com/office/drawing/2014/main" id="{56A4FE72-4E72-4ED2-B182-FFAF4DD7D3CE}"/>
              </a:ext>
            </a:extLst>
          </p:cNvPr>
          <p:cNvSpPr txBox="1"/>
          <p:nvPr/>
        </p:nvSpPr>
        <p:spPr>
          <a:xfrm>
            <a:off x="9069891" y="3915412"/>
            <a:ext cx="1676400" cy="400110"/>
          </a:xfrm>
          <a:prstGeom prst="rect">
            <a:avLst/>
          </a:prstGeom>
          <a:noFill/>
        </p:spPr>
        <p:txBody>
          <a:bodyPr wrap="square" rtlCol="0">
            <a:spAutoFit/>
          </a:bodyPr>
          <a:lstStyle/>
          <a:p>
            <a:r>
              <a:rPr lang="en-US" sz="2000" b="1" dirty="0">
                <a:solidFill>
                  <a:schemeClr val="bg1"/>
                </a:solidFill>
                <a:latin typeface="+mj-lt"/>
              </a:rPr>
              <a:t>Access</a:t>
            </a:r>
          </a:p>
        </p:txBody>
      </p:sp>
      <p:sp>
        <p:nvSpPr>
          <p:cNvPr id="56" name="Rounded Rectangle 4">
            <a:extLst>
              <a:ext uri="{FF2B5EF4-FFF2-40B4-BE49-F238E27FC236}">
                <a16:creationId xmlns:a16="http://schemas.microsoft.com/office/drawing/2014/main" id="{65645E1B-D2B3-499F-83C4-CF8D31E6DDF1}"/>
              </a:ext>
            </a:extLst>
          </p:cNvPr>
          <p:cNvSpPr/>
          <p:nvPr/>
        </p:nvSpPr>
        <p:spPr>
          <a:xfrm>
            <a:off x="8904790" y="4484539"/>
            <a:ext cx="1184217" cy="460882"/>
          </a:xfrm>
          <a:prstGeom prst="roundRect">
            <a:avLst/>
          </a:prstGeom>
          <a:solidFill>
            <a:srgbClr val="0070C0"/>
          </a:solidFill>
          <a:ln w="12700" cap="flat" cmpd="sng">
            <a:solidFill>
              <a:srgbClr val="0070C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8" name="TextBox 57">
            <a:extLst>
              <a:ext uri="{FF2B5EF4-FFF2-40B4-BE49-F238E27FC236}">
                <a16:creationId xmlns:a16="http://schemas.microsoft.com/office/drawing/2014/main" id="{C00A3DCB-C646-445F-A68A-E79F5C79F802}"/>
              </a:ext>
            </a:extLst>
          </p:cNvPr>
          <p:cNvSpPr txBox="1"/>
          <p:nvPr/>
        </p:nvSpPr>
        <p:spPr>
          <a:xfrm>
            <a:off x="8971290" y="4525429"/>
            <a:ext cx="1676400" cy="400110"/>
          </a:xfrm>
          <a:prstGeom prst="rect">
            <a:avLst/>
          </a:prstGeom>
          <a:noFill/>
        </p:spPr>
        <p:txBody>
          <a:bodyPr wrap="square" rtlCol="0">
            <a:spAutoFit/>
          </a:bodyPr>
          <a:lstStyle/>
          <a:p>
            <a:r>
              <a:rPr lang="en-US" sz="2000" b="1" dirty="0">
                <a:solidFill>
                  <a:schemeClr val="bg1"/>
                </a:solidFill>
                <a:latin typeface="+mj-lt"/>
              </a:rPr>
              <a:t>Mobility</a:t>
            </a:r>
          </a:p>
        </p:txBody>
      </p:sp>
      <p:pic>
        <p:nvPicPr>
          <p:cNvPr id="4" name="Graphic 3">
            <a:extLst>
              <a:ext uri="{FF2B5EF4-FFF2-40B4-BE49-F238E27FC236}">
                <a16:creationId xmlns:a16="http://schemas.microsoft.com/office/drawing/2014/main" id="{83E3DDFB-CAD4-4EA8-9712-C9E456CF482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01750" y="1711874"/>
            <a:ext cx="1371600" cy="1371600"/>
          </a:xfrm>
          <a:prstGeom prst="rect">
            <a:avLst/>
          </a:prstGeom>
        </p:spPr>
      </p:pic>
      <p:pic>
        <p:nvPicPr>
          <p:cNvPr id="14" name="Graphic 13">
            <a:extLst>
              <a:ext uri="{FF2B5EF4-FFF2-40B4-BE49-F238E27FC236}">
                <a16:creationId xmlns:a16="http://schemas.microsoft.com/office/drawing/2014/main" id="{C4686E7B-741A-49DF-AD0D-63AD95A20B5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319920" y="3776335"/>
            <a:ext cx="914400" cy="914400"/>
          </a:xfrm>
          <a:prstGeom prst="rect">
            <a:avLst/>
          </a:prstGeom>
        </p:spPr>
      </p:pic>
      <p:sp>
        <p:nvSpPr>
          <p:cNvPr id="15" name="Rounded Rectangle 4">
            <a:extLst>
              <a:ext uri="{FF2B5EF4-FFF2-40B4-BE49-F238E27FC236}">
                <a16:creationId xmlns:a16="http://schemas.microsoft.com/office/drawing/2014/main" id="{273A1E7B-36BD-4763-98DB-A106E0090A64}"/>
              </a:ext>
            </a:extLst>
          </p:cNvPr>
          <p:cNvSpPr/>
          <p:nvPr/>
        </p:nvSpPr>
        <p:spPr>
          <a:xfrm>
            <a:off x="5250945" y="3835703"/>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8E2B46C4-95E8-4691-AEE3-FCE1FD652E58}"/>
              </a:ext>
            </a:extLst>
          </p:cNvPr>
          <p:cNvSpPr txBox="1"/>
          <p:nvPr/>
        </p:nvSpPr>
        <p:spPr>
          <a:xfrm>
            <a:off x="5416045" y="3848753"/>
            <a:ext cx="1676400" cy="707886"/>
          </a:xfrm>
          <a:prstGeom prst="rect">
            <a:avLst/>
          </a:prstGeom>
          <a:noFill/>
        </p:spPr>
        <p:txBody>
          <a:bodyPr wrap="square" rtlCol="0">
            <a:spAutoFit/>
          </a:bodyPr>
          <a:lstStyle/>
          <a:p>
            <a:r>
              <a:rPr lang="en-US" sz="2000" b="1" dirty="0">
                <a:solidFill>
                  <a:schemeClr val="bg1"/>
                </a:solidFill>
                <a:latin typeface="+mj-lt"/>
              </a:rPr>
              <a:t>Signal modification</a:t>
            </a:r>
          </a:p>
        </p:txBody>
      </p:sp>
      <p:sp>
        <p:nvSpPr>
          <p:cNvPr id="17" name="Rounded Rectangle 4">
            <a:extLst>
              <a:ext uri="{FF2B5EF4-FFF2-40B4-BE49-F238E27FC236}">
                <a16:creationId xmlns:a16="http://schemas.microsoft.com/office/drawing/2014/main" id="{31E9B88B-4FFD-4989-B1C9-F4895F411A0E}"/>
              </a:ext>
            </a:extLst>
          </p:cNvPr>
          <p:cNvSpPr/>
          <p:nvPr/>
        </p:nvSpPr>
        <p:spPr>
          <a:xfrm>
            <a:off x="5234320" y="500385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8" name="TextBox 17">
            <a:extLst>
              <a:ext uri="{FF2B5EF4-FFF2-40B4-BE49-F238E27FC236}">
                <a16:creationId xmlns:a16="http://schemas.microsoft.com/office/drawing/2014/main" id="{432F5690-8571-4553-8DF5-D35EA71E2694}"/>
              </a:ext>
            </a:extLst>
          </p:cNvPr>
          <p:cNvSpPr txBox="1"/>
          <p:nvPr/>
        </p:nvSpPr>
        <p:spPr>
          <a:xfrm>
            <a:off x="5395467" y="5150892"/>
            <a:ext cx="1676400" cy="400110"/>
          </a:xfrm>
          <a:prstGeom prst="rect">
            <a:avLst/>
          </a:prstGeom>
          <a:noFill/>
        </p:spPr>
        <p:txBody>
          <a:bodyPr wrap="square" rtlCol="0">
            <a:spAutoFit/>
          </a:bodyPr>
          <a:lstStyle/>
          <a:p>
            <a:r>
              <a:rPr lang="en-US" sz="2000" b="1" dirty="0">
                <a:solidFill>
                  <a:schemeClr val="bg1"/>
                </a:solidFill>
                <a:latin typeface="+mj-lt"/>
              </a:rPr>
              <a:t>ADA  requests</a:t>
            </a:r>
          </a:p>
        </p:txBody>
      </p:sp>
      <p:sp>
        <p:nvSpPr>
          <p:cNvPr id="19" name="Arrow: Right 18">
            <a:extLst>
              <a:ext uri="{FF2B5EF4-FFF2-40B4-BE49-F238E27FC236}">
                <a16:creationId xmlns:a16="http://schemas.microsoft.com/office/drawing/2014/main" id="{F7745D20-5127-4ADC-8050-FEF7831B56AF}"/>
              </a:ext>
            </a:extLst>
          </p:cNvPr>
          <p:cNvSpPr/>
          <p:nvPr/>
        </p:nvSpPr>
        <p:spPr>
          <a:xfrm>
            <a:off x="7809882" y="4003094"/>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1" name="Arrow: Right 20">
            <a:extLst>
              <a:ext uri="{FF2B5EF4-FFF2-40B4-BE49-F238E27FC236}">
                <a16:creationId xmlns:a16="http://schemas.microsoft.com/office/drawing/2014/main" id="{EA875727-9473-4440-A861-0611D10CA613}"/>
              </a:ext>
            </a:extLst>
          </p:cNvPr>
          <p:cNvSpPr/>
          <p:nvPr/>
        </p:nvSpPr>
        <p:spPr>
          <a:xfrm rot="20192784">
            <a:off x="7793256" y="5095319"/>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7" name="Graphic 6">
            <a:extLst>
              <a:ext uri="{FF2B5EF4-FFF2-40B4-BE49-F238E27FC236}">
                <a16:creationId xmlns:a16="http://schemas.microsoft.com/office/drawing/2014/main" id="{EE31ECB8-C516-4E00-8F7D-746A27198B0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24510" y="4820910"/>
            <a:ext cx="914400" cy="914400"/>
          </a:xfrm>
          <a:prstGeom prst="rect">
            <a:avLst/>
          </a:prstGeom>
        </p:spPr>
      </p:pic>
      <p:sp>
        <p:nvSpPr>
          <p:cNvPr id="8" name="Title 1">
            <a:extLst>
              <a:ext uri="{FF2B5EF4-FFF2-40B4-BE49-F238E27FC236}">
                <a16:creationId xmlns:a16="http://schemas.microsoft.com/office/drawing/2014/main" id="{A60CEEAE-AC8A-406C-9CDE-72D8332BEA9F}"/>
              </a:ext>
            </a:extLst>
          </p:cNvPr>
          <p:cNvSpPr txBox="1">
            <a:spLocks/>
          </p:cNvSpPr>
          <p:nvPr/>
        </p:nvSpPr>
        <p:spPr>
          <a:xfrm>
            <a:off x="10254108" y="3314184"/>
            <a:ext cx="1724505" cy="1486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000" dirty="0">
                <a:ea typeface="Ebrima"/>
                <a:cs typeface="Ebrima"/>
              </a:rPr>
              <a:t>Provides enough time for everyone to cross the street</a:t>
            </a:r>
          </a:p>
        </p:txBody>
      </p:sp>
    </p:spTree>
    <p:extLst>
      <p:ext uri="{BB962C8B-B14F-4D97-AF65-F5344CB8AC3E}">
        <p14:creationId xmlns:p14="http://schemas.microsoft.com/office/powerpoint/2010/main" val="179904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A321-B302-724D-9AE8-5D49CD128CA1}"/>
              </a:ext>
            </a:extLst>
          </p:cNvPr>
          <p:cNvSpPr>
            <a:spLocks noGrp="1"/>
          </p:cNvSpPr>
          <p:nvPr>
            <p:ph type="title"/>
          </p:nvPr>
        </p:nvSpPr>
        <p:spPr/>
        <p:txBody>
          <a:bodyPr/>
          <a:lstStyle/>
          <a:p>
            <a:r>
              <a:rPr lang="en-US"/>
              <a:t>Meeting format</a:t>
            </a:r>
          </a:p>
        </p:txBody>
      </p:sp>
      <p:sp>
        <p:nvSpPr>
          <p:cNvPr id="3" name="Content Placeholder 2">
            <a:extLst>
              <a:ext uri="{FF2B5EF4-FFF2-40B4-BE49-F238E27FC236}">
                <a16:creationId xmlns:a16="http://schemas.microsoft.com/office/drawing/2014/main" id="{99629BB7-D1A0-864C-89D0-1E21D702D586}"/>
              </a:ext>
            </a:extLst>
          </p:cNvPr>
          <p:cNvSpPr>
            <a:spLocks noGrp="1"/>
          </p:cNvSpPr>
          <p:nvPr>
            <p:ph idx="1"/>
          </p:nvPr>
        </p:nvSpPr>
        <p:spPr>
          <a:xfrm>
            <a:off x="929640" y="1561465"/>
            <a:ext cx="9281160" cy="4087324"/>
          </a:xfrm>
        </p:spPr>
        <p:txBody>
          <a:bodyPr vert="horz" lIns="91440" tIns="45720" rIns="91440" bIns="45720" rtlCol="0" anchor="t">
            <a:normAutofit lnSpcReduction="10000"/>
          </a:bodyPr>
          <a:lstStyle/>
          <a:p>
            <a:pPr>
              <a:spcAft>
                <a:spcPts val="600"/>
              </a:spcAft>
              <a:buFont typeface="Wingdings" panose="05000000000000000000" pitchFamily="2" charset="2"/>
              <a:buChar char="§"/>
            </a:pPr>
            <a:r>
              <a:rPr lang="en-US" dirty="0">
                <a:ea typeface="+mn-lt"/>
                <a:cs typeface="+mn-lt"/>
              </a:rPr>
              <a:t>We want to hear from you; </a:t>
            </a:r>
            <a:r>
              <a:rPr lang="en-US" u="sng" dirty="0">
                <a:ea typeface="+mn-lt"/>
                <a:cs typeface="+mn-lt"/>
              </a:rPr>
              <a:t>we encourage you to chime in and participate</a:t>
            </a:r>
            <a:r>
              <a:rPr lang="en-US" dirty="0">
                <a:ea typeface="+mn-lt"/>
                <a:cs typeface="+mn-lt"/>
              </a:rPr>
              <a:t>; some meetings will have more time for open discussion</a:t>
            </a:r>
          </a:p>
          <a:p>
            <a:pPr>
              <a:buFont typeface="Wingdings" panose="05000000000000000000" pitchFamily="2" charset="2"/>
              <a:buChar char="§"/>
            </a:pPr>
            <a:r>
              <a:rPr lang="en-US" dirty="0">
                <a:ea typeface="+mn-lt"/>
                <a:cs typeface="+mn-lt"/>
              </a:rPr>
              <a:t>During presentations:</a:t>
            </a:r>
          </a:p>
          <a:p>
            <a:pPr lvl="1">
              <a:buFont typeface="Wingdings" panose="05000000000000000000" pitchFamily="2" charset="2"/>
              <a:buChar char="§"/>
            </a:pPr>
            <a:r>
              <a:rPr lang="en-US" dirty="0">
                <a:ea typeface="+mn-lt"/>
                <a:cs typeface="+mn-lt"/>
              </a:rPr>
              <a:t>We will screenshare slides</a:t>
            </a:r>
          </a:p>
          <a:p>
            <a:pPr lvl="1">
              <a:buFont typeface="Wingdings" panose="05000000000000000000" pitchFamily="2" charset="2"/>
              <a:buChar char="§"/>
            </a:pPr>
            <a:r>
              <a:rPr lang="en-US" dirty="0"/>
              <a:t>Please stay on mute</a:t>
            </a:r>
          </a:p>
          <a:p>
            <a:pPr lvl="1">
              <a:buFont typeface="Wingdings" panose="05000000000000000000" pitchFamily="2" charset="2"/>
              <a:buChar char="§"/>
            </a:pPr>
            <a:r>
              <a:rPr lang="en-US" dirty="0"/>
              <a:t>If you want to chime in or have quick questions answered as we go, please use the </a:t>
            </a:r>
            <a:r>
              <a:rPr lang="en-US" b="1" u="sng" dirty="0"/>
              <a:t>chat function (send to "all participants" or "all panelists")</a:t>
            </a:r>
            <a:r>
              <a:rPr lang="en-US" dirty="0"/>
              <a:t> or </a:t>
            </a:r>
            <a:r>
              <a:rPr lang="en-US" b="1" u="sng" dirty="0"/>
              <a:t>raise hand function</a:t>
            </a:r>
            <a:endParaRPr lang="en-US" b="1" u="sng" dirty="0">
              <a:cs typeface="Calibri"/>
            </a:endParaRPr>
          </a:p>
          <a:p>
            <a:pPr>
              <a:spcAft>
                <a:spcPts val="600"/>
              </a:spcAft>
              <a:buFont typeface="Wingdings" panose="05000000000000000000" pitchFamily="2" charset="2"/>
              <a:buChar char="§"/>
            </a:pPr>
            <a:r>
              <a:rPr lang="en-US" sz="2500" dirty="0">
                <a:ea typeface="+mn-lt"/>
                <a:cs typeface="+mn-lt"/>
              </a:rPr>
              <a:t>Please say your name before you speak</a:t>
            </a:r>
          </a:p>
          <a:p>
            <a:pPr>
              <a:buFont typeface="Wingdings" panose="05000000000000000000" pitchFamily="2" charset="2"/>
              <a:buChar char="§"/>
            </a:pPr>
            <a:r>
              <a:rPr lang="en-US" dirty="0">
                <a:ea typeface="+mn-lt"/>
                <a:cs typeface="+mn-lt"/>
              </a:rPr>
              <a:t>If you are having technical difficulties, please use the chat or email ellie.smith@seattle.gov</a:t>
            </a:r>
          </a:p>
          <a:p>
            <a:pPr marL="0" indent="0">
              <a:buNone/>
            </a:pPr>
            <a:endParaRPr lang="en-US" dirty="0">
              <a:cs typeface="Calibri"/>
            </a:endParaRPr>
          </a:p>
          <a:p>
            <a:endParaRPr lang="en-US" dirty="0">
              <a:cs typeface="Calibri"/>
            </a:endParaRPr>
          </a:p>
          <a:p>
            <a:endParaRPr lang="en-US" dirty="0">
              <a:highlight>
                <a:srgbClr val="FFFF00"/>
              </a:highlight>
              <a:cs typeface="Calibri"/>
            </a:endParaRPr>
          </a:p>
        </p:txBody>
      </p:sp>
    </p:spTree>
    <p:extLst>
      <p:ext uri="{BB962C8B-B14F-4D97-AF65-F5344CB8AC3E}">
        <p14:creationId xmlns:p14="http://schemas.microsoft.com/office/powerpoint/2010/main" val="3633539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2EE8B-8840-4805-A9A4-5F494CD22E79}"/>
              </a:ext>
            </a:extLst>
          </p:cNvPr>
          <p:cNvSpPr>
            <a:spLocks noGrp="1"/>
          </p:cNvSpPr>
          <p:nvPr>
            <p:ph type="title"/>
          </p:nvPr>
        </p:nvSpPr>
        <p:spPr>
          <a:xfrm>
            <a:off x="676297" y="908566"/>
            <a:ext cx="4743450" cy="873580"/>
          </a:xfrm>
        </p:spPr>
        <p:txBody>
          <a:bodyPr vert="horz" lIns="91440" tIns="45720" rIns="91440" bIns="45720" rtlCol="0" anchor="b">
            <a:normAutofit/>
          </a:bodyPr>
          <a:lstStyle/>
          <a:p>
            <a:r>
              <a:rPr lang="en-US" sz="2400" b="1" dirty="0">
                <a:ea typeface="Ebrima"/>
                <a:cs typeface="Ebrima"/>
              </a:rPr>
              <a:t>Policy component</a:t>
            </a:r>
          </a:p>
        </p:txBody>
      </p:sp>
      <p:sp>
        <p:nvSpPr>
          <p:cNvPr id="5" name="Rounded Rectangle 4">
            <a:extLst>
              <a:ext uri="{FF2B5EF4-FFF2-40B4-BE49-F238E27FC236}">
                <a16:creationId xmlns:a16="http://schemas.microsoft.com/office/drawing/2014/main" id="{12F9A813-2778-E44F-9C2A-E3679EBD24FB}"/>
              </a:ext>
            </a:extLst>
          </p:cNvPr>
          <p:cNvSpPr/>
          <p:nvPr/>
        </p:nvSpPr>
        <p:spPr>
          <a:xfrm>
            <a:off x="838200" y="3188960"/>
            <a:ext cx="2298700" cy="2089150"/>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96D74D3-1D0E-AF42-9DCE-4938ABEA445D}"/>
              </a:ext>
            </a:extLst>
          </p:cNvPr>
          <p:cNvSpPr txBox="1"/>
          <p:nvPr/>
        </p:nvSpPr>
        <p:spPr>
          <a:xfrm>
            <a:off x="1003300" y="3335010"/>
            <a:ext cx="2200100" cy="1815882"/>
          </a:xfrm>
          <a:prstGeom prst="rect">
            <a:avLst/>
          </a:prstGeom>
          <a:noFill/>
        </p:spPr>
        <p:txBody>
          <a:bodyPr wrap="square" rtlCol="0">
            <a:spAutoFit/>
          </a:bodyPr>
          <a:lstStyle/>
          <a:p>
            <a:r>
              <a:rPr lang="en-US" sz="2800" b="1" dirty="0">
                <a:solidFill>
                  <a:schemeClr val="bg1"/>
                </a:solidFill>
                <a:latin typeface="+mj-lt"/>
              </a:rPr>
              <a:t>3. Pedestrian actuation (push buttons)</a:t>
            </a:r>
          </a:p>
        </p:txBody>
      </p:sp>
      <p:sp>
        <p:nvSpPr>
          <p:cNvPr id="3" name="Arrow: Right 2">
            <a:extLst>
              <a:ext uri="{FF2B5EF4-FFF2-40B4-BE49-F238E27FC236}">
                <a16:creationId xmlns:a16="http://schemas.microsoft.com/office/drawing/2014/main" id="{F6DBBDFB-B762-476E-9E06-38852555B471}"/>
              </a:ext>
            </a:extLst>
          </p:cNvPr>
          <p:cNvSpPr/>
          <p:nvPr/>
        </p:nvSpPr>
        <p:spPr>
          <a:xfrm>
            <a:off x="3318625" y="3590638"/>
            <a:ext cx="498763" cy="1304626"/>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Title 1">
            <a:extLst>
              <a:ext uri="{FF2B5EF4-FFF2-40B4-BE49-F238E27FC236}">
                <a16:creationId xmlns:a16="http://schemas.microsoft.com/office/drawing/2014/main" id="{F9023C38-3210-40E9-B8B7-A48E42C5E0A6}"/>
              </a:ext>
            </a:extLst>
          </p:cNvPr>
          <p:cNvSpPr txBox="1">
            <a:spLocks/>
          </p:cNvSpPr>
          <p:nvPr/>
        </p:nvSpPr>
        <p:spPr>
          <a:xfrm>
            <a:off x="4728361" y="1028012"/>
            <a:ext cx="2484758" cy="8735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Implementation strategy </a:t>
            </a:r>
          </a:p>
        </p:txBody>
      </p:sp>
      <p:pic>
        <p:nvPicPr>
          <p:cNvPr id="8" name="Graphic 7">
            <a:extLst>
              <a:ext uri="{FF2B5EF4-FFF2-40B4-BE49-F238E27FC236}">
                <a16:creationId xmlns:a16="http://schemas.microsoft.com/office/drawing/2014/main" id="{B5471DA2-C1DF-4C9A-A190-3C9A9F6C7D3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44972" y="3776335"/>
            <a:ext cx="914400" cy="914400"/>
          </a:xfrm>
          <a:prstGeom prst="rect">
            <a:avLst/>
          </a:prstGeom>
        </p:spPr>
      </p:pic>
      <p:pic>
        <p:nvPicPr>
          <p:cNvPr id="10" name="Graphic 9">
            <a:extLst>
              <a:ext uri="{FF2B5EF4-FFF2-40B4-BE49-F238E27FC236}">
                <a16:creationId xmlns:a16="http://schemas.microsoft.com/office/drawing/2014/main" id="{CD0DE7FE-A3A7-4336-BD9A-28D374748A8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61597" y="2497563"/>
            <a:ext cx="914400" cy="914400"/>
          </a:xfrm>
          <a:prstGeom prst="rect">
            <a:avLst/>
          </a:prstGeom>
        </p:spPr>
      </p:pic>
      <p:sp>
        <p:nvSpPr>
          <p:cNvPr id="11" name="Rounded Rectangle 4">
            <a:extLst>
              <a:ext uri="{FF2B5EF4-FFF2-40B4-BE49-F238E27FC236}">
                <a16:creationId xmlns:a16="http://schemas.microsoft.com/office/drawing/2014/main" id="{6BC64265-4DF0-4EC4-9F2B-F03EE6325C35}"/>
              </a:ext>
            </a:extLst>
          </p:cNvPr>
          <p:cNvSpPr/>
          <p:nvPr/>
        </p:nvSpPr>
        <p:spPr>
          <a:xfrm>
            <a:off x="5275997" y="258068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2" name="TextBox 11">
            <a:extLst>
              <a:ext uri="{FF2B5EF4-FFF2-40B4-BE49-F238E27FC236}">
                <a16:creationId xmlns:a16="http://schemas.microsoft.com/office/drawing/2014/main" id="{F029770C-9F90-4151-9C9C-0DCAB9152FC5}"/>
              </a:ext>
            </a:extLst>
          </p:cNvPr>
          <p:cNvSpPr txBox="1"/>
          <p:nvPr/>
        </p:nvSpPr>
        <p:spPr>
          <a:xfrm>
            <a:off x="5441097" y="2593738"/>
            <a:ext cx="1676400" cy="707886"/>
          </a:xfrm>
          <a:prstGeom prst="rect">
            <a:avLst/>
          </a:prstGeom>
          <a:noFill/>
        </p:spPr>
        <p:txBody>
          <a:bodyPr wrap="square" rtlCol="0">
            <a:spAutoFit/>
          </a:bodyPr>
          <a:lstStyle/>
          <a:p>
            <a:r>
              <a:rPr lang="en-US" sz="2000" b="1" dirty="0">
                <a:solidFill>
                  <a:schemeClr val="bg1"/>
                </a:solidFill>
                <a:latin typeface="+mj-lt"/>
              </a:rPr>
              <a:t>Signal optimizations</a:t>
            </a:r>
          </a:p>
        </p:txBody>
      </p:sp>
      <p:sp>
        <p:nvSpPr>
          <p:cNvPr id="13" name="Rounded Rectangle 4">
            <a:extLst>
              <a:ext uri="{FF2B5EF4-FFF2-40B4-BE49-F238E27FC236}">
                <a16:creationId xmlns:a16="http://schemas.microsoft.com/office/drawing/2014/main" id="{B86CA3E2-57D4-4F65-8ED9-023DB175D99C}"/>
              </a:ext>
            </a:extLst>
          </p:cNvPr>
          <p:cNvSpPr/>
          <p:nvPr/>
        </p:nvSpPr>
        <p:spPr>
          <a:xfrm>
            <a:off x="5275997" y="3835703"/>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3295195A-AFA6-4C6E-B415-53A6DC30A1A4}"/>
              </a:ext>
            </a:extLst>
          </p:cNvPr>
          <p:cNvSpPr txBox="1"/>
          <p:nvPr/>
        </p:nvSpPr>
        <p:spPr>
          <a:xfrm>
            <a:off x="5441097" y="3848753"/>
            <a:ext cx="1676400" cy="707886"/>
          </a:xfrm>
          <a:prstGeom prst="rect">
            <a:avLst/>
          </a:prstGeom>
          <a:noFill/>
        </p:spPr>
        <p:txBody>
          <a:bodyPr wrap="square" rtlCol="0">
            <a:spAutoFit/>
          </a:bodyPr>
          <a:lstStyle/>
          <a:p>
            <a:r>
              <a:rPr lang="en-US" sz="2000" b="1" dirty="0">
                <a:solidFill>
                  <a:schemeClr val="bg1"/>
                </a:solidFill>
                <a:latin typeface="+mj-lt"/>
              </a:rPr>
              <a:t>Signal modification</a:t>
            </a:r>
          </a:p>
        </p:txBody>
      </p:sp>
      <p:sp>
        <p:nvSpPr>
          <p:cNvPr id="40" name="Title 1">
            <a:extLst>
              <a:ext uri="{FF2B5EF4-FFF2-40B4-BE49-F238E27FC236}">
                <a16:creationId xmlns:a16="http://schemas.microsoft.com/office/drawing/2014/main" id="{22419FD2-4130-46EE-BCEF-86C119D2320A}"/>
              </a:ext>
            </a:extLst>
          </p:cNvPr>
          <p:cNvSpPr txBox="1">
            <a:spLocks/>
          </p:cNvSpPr>
          <p:nvPr/>
        </p:nvSpPr>
        <p:spPr>
          <a:xfrm>
            <a:off x="8641543" y="1021274"/>
            <a:ext cx="2484758" cy="873580"/>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400" dirty="0">
                <a:ea typeface="Ebrima"/>
                <a:cs typeface="Ebrima"/>
              </a:rPr>
              <a:t>Desired outcome</a:t>
            </a:r>
          </a:p>
        </p:txBody>
      </p:sp>
      <p:sp>
        <p:nvSpPr>
          <p:cNvPr id="44" name="Rounded Rectangle 4">
            <a:extLst>
              <a:ext uri="{FF2B5EF4-FFF2-40B4-BE49-F238E27FC236}">
                <a16:creationId xmlns:a16="http://schemas.microsoft.com/office/drawing/2014/main" id="{4B9060BA-6E44-4A8F-AB63-33D0E9C26613}"/>
              </a:ext>
            </a:extLst>
          </p:cNvPr>
          <p:cNvSpPr/>
          <p:nvPr/>
        </p:nvSpPr>
        <p:spPr>
          <a:xfrm>
            <a:off x="8929842" y="3181809"/>
            <a:ext cx="1184217" cy="460882"/>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6" name="TextBox 45">
            <a:extLst>
              <a:ext uri="{FF2B5EF4-FFF2-40B4-BE49-F238E27FC236}">
                <a16:creationId xmlns:a16="http://schemas.microsoft.com/office/drawing/2014/main" id="{7EFE3767-2BA3-4B38-98AD-BF9DFC7D4153}"/>
              </a:ext>
            </a:extLst>
          </p:cNvPr>
          <p:cNvSpPr txBox="1"/>
          <p:nvPr/>
        </p:nvSpPr>
        <p:spPr>
          <a:xfrm>
            <a:off x="9094943" y="3194859"/>
            <a:ext cx="1676400" cy="400110"/>
          </a:xfrm>
          <a:prstGeom prst="rect">
            <a:avLst/>
          </a:prstGeom>
          <a:noFill/>
        </p:spPr>
        <p:txBody>
          <a:bodyPr wrap="square" rtlCol="0">
            <a:spAutoFit/>
          </a:bodyPr>
          <a:lstStyle/>
          <a:p>
            <a:r>
              <a:rPr lang="en-US" sz="2000" b="1" dirty="0">
                <a:solidFill>
                  <a:schemeClr val="bg1"/>
                </a:solidFill>
                <a:latin typeface="+mj-lt"/>
              </a:rPr>
              <a:t>Safety</a:t>
            </a:r>
          </a:p>
        </p:txBody>
      </p:sp>
      <p:sp>
        <p:nvSpPr>
          <p:cNvPr id="50" name="Arrow: Right 49">
            <a:extLst>
              <a:ext uri="{FF2B5EF4-FFF2-40B4-BE49-F238E27FC236}">
                <a16:creationId xmlns:a16="http://schemas.microsoft.com/office/drawing/2014/main" id="{515FB47B-2251-4B89-8F02-1D28C3D2E93C}"/>
              </a:ext>
            </a:extLst>
          </p:cNvPr>
          <p:cNvSpPr/>
          <p:nvPr/>
        </p:nvSpPr>
        <p:spPr>
          <a:xfrm rot="930166">
            <a:off x="7771112" y="2728245"/>
            <a:ext cx="501446"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2" name="Rounded Rectangle 4">
            <a:extLst>
              <a:ext uri="{FF2B5EF4-FFF2-40B4-BE49-F238E27FC236}">
                <a16:creationId xmlns:a16="http://schemas.microsoft.com/office/drawing/2014/main" id="{59F2965D-8CFB-4BAA-A148-8D1706B5C083}"/>
              </a:ext>
            </a:extLst>
          </p:cNvPr>
          <p:cNvSpPr/>
          <p:nvPr/>
        </p:nvSpPr>
        <p:spPr>
          <a:xfrm>
            <a:off x="8929842" y="3751418"/>
            <a:ext cx="1184217" cy="460882"/>
          </a:xfrm>
          <a:prstGeom prst="roundRect">
            <a:avLst/>
          </a:prstGeom>
          <a:solidFill>
            <a:schemeClr val="accent1">
              <a:lumMod val="60000"/>
              <a:lumOff val="40000"/>
            </a:schemeClr>
          </a:solidFill>
          <a:ln w="12700" cap="flat" cmpd="sng">
            <a:solidFill>
              <a:schemeClr val="accent1">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4" name="TextBox 53">
            <a:extLst>
              <a:ext uri="{FF2B5EF4-FFF2-40B4-BE49-F238E27FC236}">
                <a16:creationId xmlns:a16="http://schemas.microsoft.com/office/drawing/2014/main" id="{56A4FE72-4E72-4ED2-B182-FFAF4DD7D3CE}"/>
              </a:ext>
            </a:extLst>
          </p:cNvPr>
          <p:cNvSpPr txBox="1"/>
          <p:nvPr/>
        </p:nvSpPr>
        <p:spPr>
          <a:xfrm>
            <a:off x="9094943" y="3764468"/>
            <a:ext cx="1676400" cy="400110"/>
          </a:xfrm>
          <a:prstGeom prst="rect">
            <a:avLst/>
          </a:prstGeom>
          <a:noFill/>
        </p:spPr>
        <p:txBody>
          <a:bodyPr wrap="square" rtlCol="0">
            <a:spAutoFit/>
          </a:bodyPr>
          <a:lstStyle/>
          <a:p>
            <a:r>
              <a:rPr lang="en-US" sz="2000" b="1" dirty="0">
                <a:solidFill>
                  <a:schemeClr val="bg1"/>
                </a:solidFill>
                <a:latin typeface="+mj-lt"/>
              </a:rPr>
              <a:t>Access</a:t>
            </a:r>
          </a:p>
        </p:txBody>
      </p:sp>
      <p:sp>
        <p:nvSpPr>
          <p:cNvPr id="56" name="Rounded Rectangle 4">
            <a:extLst>
              <a:ext uri="{FF2B5EF4-FFF2-40B4-BE49-F238E27FC236}">
                <a16:creationId xmlns:a16="http://schemas.microsoft.com/office/drawing/2014/main" id="{65645E1B-D2B3-499F-83C4-CF8D31E6DDF1}"/>
              </a:ext>
            </a:extLst>
          </p:cNvPr>
          <p:cNvSpPr/>
          <p:nvPr/>
        </p:nvSpPr>
        <p:spPr>
          <a:xfrm>
            <a:off x="8929842" y="4333595"/>
            <a:ext cx="1184217" cy="460882"/>
          </a:xfrm>
          <a:prstGeom prst="roundRect">
            <a:avLst/>
          </a:prstGeom>
          <a:solidFill>
            <a:srgbClr val="0070C0"/>
          </a:solidFill>
          <a:ln w="12700" cap="flat" cmpd="sng">
            <a:solidFill>
              <a:srgbClr val="0070C0"/>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8" name="TextBox 57">
            <a:extLst>
              <a:ext uri="{FF2B5EF4-FFF2-40B4-BE49-F238E27FC236}">
                <a16:creationId xmlns:a16="http://schemas.microsoft.com/office/drawing/2014/main" id="{C00A3DCB-C646-445F-A68A-E79F5C79F802}"/>
              </a:ext>
            </a:extLst>
          </p:cNvPr>
          <p:cNvSpPr txBox="1"/>
          <p:nvPr/>
        </p:nvSpPr>
        <p:spPr>
          <a:xfrm>
            <a:off x="8996342" y="4374485"/>
            <a:ext cx="1676400" cy="400110"/>
          </a:xfrm>
          <a:prstGeom prst="rect">
            <a:avLst/>
          </a:prstGeom>
          <a:noFill/>
        </p:spPr>
        <p:txBody>
          <a:bodyPr wrap="square" rtlCol="0">
            <a:spAutoFit/>
          </a:bodyPr>
          <a:lstStyle/>
          <a:p>
            <a:r>
              <a:rPr lang="en-US" sz="2000" b="1" dirty="0">
                <a:solidFill>
                  <a:schemeClr val="bg1"/>
                </a:solidFill>
                <a:latin typeface="+mj-lt"/>
              </a:rPr>
              <a:t>Mobility</a:t>
            </a:r>
          </a:p>
        </p:txBody>
      </p:sp>
      <p:pic>
        <p:nvPicPr>
          <p:cNvPr id="7" name="Graphic 6">
            <a:extLst>
              <a:ext uri="{FF2B5EF4-FFF2-40B4-BE49-F238E27FC236}">
                <a16:creationId xmlns:a16="http://schemas.microsoft.com/office/drawing/2014/main" id="{AE786B8D-F4EA-4A49-AEAA-BB16DCD563B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3715172">
            <a:off x="1150909" y="1667163"/>
            <a:ext cx="1371600" cy="1371600"/>
          </a:xfrm>
          <a:prstGeom prst="rect">
            <a:avLst/>
          </a:prstGeom>
        </p:spPr>
      </p:pic>
      <p:sp>
        <p:nvSpPr>
          <p:cNvPr id="9" name="Rounded Rectangle 4">
            <a:extLst>
              <a:ext uri="{FF2B5EF4-FFF2-40B4-BE49-F238E27FC236}">
                <a16:creationId xmlns:a16="http://schemas.microsoft.com/office/drawing/2014/main" id="{F2D7B9BE-C17F-478C-8A0F-9B1EF39CF048}"/>
              </a:ext>
            </a:extLst>
          </p:cNvPr>
          <p:cNvSpPr/>
          <p:nvPr/>
        </p:nvSpPr>
        <p:spPr>
          <a:xfrm>
            <a:off x="5259372" y="5003858"/>
            <a:ext cx="2298700" cy="707886"/>
          </a:xfrm>
          <a:prstGeom prst="round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4" name="TextBox 13">
            <a:extLst>
              <a:ext uri="{FF2B5EF4-FFF2-40B4-BE49-F238E27FC236}">
                <a16:creationId xmlns:a16="http://schemas.microsoft.com/office/drawing/2014/main" id="{A9745574-AADC-4413-9398-941042B7CBD6}"/>
              </a:ext>
            </a:extLst>
          </p:cNvPr>
          <p:cNvSpPr txBox="1"/>
          <p:nvPr/>
        </p:nvSpPr>
        <p:spPr>
          <a:xfrm>
            <a:off x="5420519" y="5150892"/>
            <a:ext cx="1676400" cy="400110"/>
          </a:xfrm>
          <a:prstGeom prst="rect">
            <a:avLst/>
          </a:prstGeom>
          <a:noFill/>
        </p:spPr>
        <p:txBody>
          <a:bodyPr wrap="square" rtlCol="0">
            <a:spAutoFit/>
          </a:bodyPr>
          <a:lstStyle/>
          <a:p>
            <a:r>
              <a:rPr lang="en-US" sz="2000" b="1" dirty="0">
                <a:solidFill>
                  <a:schemeClr val="bg1"/>
                </a:solidFill>
                <a:latin typeface="+mj-lt"/>
              </a:rPr>
              <a:t>ADA  requests</a:t>
            </a:r>
          </a:p>
        </p:txBody>
      </p:sp>
      <p:sp>
        <p:nvSpPr>
          <p:cNvPr id="15" name="Arrow: Right 14">
            <a:extLst>
              <a:ext uri="{FF2B5EF4-FFF2-40B4-BE49-F238E27FC236}">
                <a16:creationId xmlns:a16="http://schemas.microsoft.com/office/drawing/2014/main" id="{8C053AC2-A4A4-4714-8759-5DDA41845579}"/>
              </a:ext>
            </a:extLst>
          </p:cNvPr>
          <p:cNvSpPr/>
          <p:nvPr/>
        </p:nvSpPr>
        <p:spPr>
          <a:xfrm rot="20192784">
            <a:off x="7818308" y="5095319"/>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19" name="Graphic 18">
            <a:extLst>
              <a:ext uri="{FF2B5EF4-FFF2-40B4-BE49-F238E27FC236}">
                <a16:creationId xmlns:a16="http://schemas.microsoft.com/office/drawing/2014/main" id="{D10A2552-E676-4E68-9539-8E9FD00B801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250411" y="4820910"/>
            <a:ext cx="914400" cy="914400"/>
          </a:xfrm>
          <a:prstGeom prst="rect">
            <a:avLst/>
          </a:prstGeom>
        </p:spPr>
      </p:pic>
      <p:sp>
        <p:nvSpPr>
          <p:cNvPr id="4" name="Arrow: Right 3">
            <a:extLst>
              <a:ext uri="{FF2B5EF4-FFF2-40B4-BE49-F238E27FC236}">
                <a16:creationId xmlns:a16="http://schemas.microsoft.com/office/drawing/2014/main" id="{87088B5E-A9FA-4C56-949A-0F606D46C52A}"/>
              </a:ext>
            </a:extLst>
          </p:cNvPr>
          <p:cNvSpPr/>
          <p:nvPr/>
        </p:nvSpPr>
        <p:spPr>
          <a:xfrm>
            <a:off x="7772454" y="3900989"/>
            <a:ext cx="498763" cy="460882"/>
          </a:xfrm>
          <a:prstGeom prst="right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Title 1">
            <a:extLst>
              <a:ext uri="{FF2B5EF4-FFF2-40B4-BE49-F238E27FC236}">
                <a16:creationId xmlns:a16="http://schemas.microsoft.com/office/drawing/2014/main" id="{B7E9D543-6C9E-406E-80EB-B421B666DF68}"/>
              </a:ext>
            </a:extLst>
          </p:cNvPr>
          <p:cNvSpPr txBox="1">
            <a:spLocks/>
          </p:cNvSpPr>
          <p:nvPr/>
        </p:nvSpPr>
        <p:spPr>
          <a:xfrm>
            <a:off x="10237985" y="3159727"/>
            <a:ext cx="1901429" cy="148613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2000" dirty="0">
                <a:ea typeface="Ebrima"/>
                <a:cs typeface="Ebrima"/>
              </a:rPr>
              <a:t>Prioritizes people walking and provides consistent operations</a:t>
            </a:r>
          </a:p>
        </p:txBody>
      </p:sp>
    </p:spTree>
    <p:extLst>
      <p:ext uri="{BB962C8B-B14F-4D97-AF65-F5344CB8AC3E}">
        <p14:creationId xmlns:p14="http://schemas.microsoft.com/office/powerpoint/2010/main" val="2389589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2C75-5D5D-452C-A52D-CFB68325BD67}"/>
              </a:ext>
            </a:extLst>
          </p:cNvPr>
          <p:cNvSpPr>
            <a:spLocks noGrp="1"/>
          </p:cNvSpPr>
          <p:nvPr>
            <p:ph type="title"/>
          </p:nvPr>
        </p:nvSpPr>
        <p:spPr>
          <a:xfrm>
            <a:off x="765348" y="376881"/>
            <a:ext cx="10515600" cy="784078"/>
          </a:xfrm>
        </p:spPr>
        <p:txBody>
          <a:bodyPr/>
          <a:lstStyle/>
          <a:p>
            <a:r>
              <a:rPr lang="en-US" dirty="0"/>
              <a:t>Policy updates based on feedback</a:t>
            </a:r>
          </a:p>
        </p:txBody>
      </p:sp>
      <p:graphicFrame>
        <p:nvGraphicFramePr>
          <p:cNvPr id="5" name="Diagram 4">
            <a:extLst>
              <a:ext uri="{FF2B5EF4-FFF2-40B4-BE49-F238E27FC236}">
                <a16:creationId xmlns:a16="http://schemas.microsoft.com/office/drawing/2014/main" id="{6F6AAC3B-E9D8-4C01-AB4C-E6D4CB1339F2}"/>
              </a:ext>
            </a:extLst>
          </p:cNvPr>
          <p:cNvGraphicFramePr/>
          <p:nvPr>
            <p:extLst>
              <p:ext uri="{D42A27DB-BD31-4B8C-83A1-F6EECF244321}">
                <p14:modId xmlns:p14="http://schemas.microsoft.com/office/powerpoint/2010/main" val="1787880531"/>
              </p:ext>
            </p:extLst>
          </p:nvPr>
        </p:nvGraphicFramePr>
        <p:xfrm>
          <a:off x="831851" y="1562793"/>
          <a:ext cx="10515600" cy="4359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893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0A96F-144A-487A-A113-A6EE953312A2}"/>
              </a:ext>
            </a:extLst>
          </p:cNvPr>
          <p:cNvSpPr>
            <a:spLocks noGrp="1"/>
          </p:cNvSpPr>
          <p:nvPr>
            <p:ph type="title"/>
          </p:nvPr>
        </p:nvSpPr>
        <p:spPr>
          <a:xfrm>
            <a:off x="838200" y="365127"/>
            <a:ext cx="10515600" cy="609431"/>
          </a:xfrm>
        </p:spPr>
        <p:txBody>
          <a:bodyPr anchor="t">
            <a:normAutofit fontScale="90000"/>
          </a:bodyPr>
          <a:lstStyle/>
          <a:p>
            <a:r>
              <a:rPr lang="en-US"/>
              <a:t>Next steps</a:t>
            </a:r>
          </a:p>
        </p:txBody>
      </p:sp>
      <p:sp>
        <p:nvSpPr>
          <p:cNvPr id="10" name="Rectangle: Rounded Corners 9">
            <a:extLst>
              <a:ext uri="{FF2B5EF4-FFF2-40B4-BE49-F238E27FC236}">
                <a16:creationId xmlns:a16="http://schemas.microsoft.com/office/drawing/2014/main" id="{0179F429-117A-4B6B-9ACB-9BF902A8587A}"/>
              </a:ext>
            </a:extLst>
          </p:cNvPr>
          <p:cNvSpPr/>
          <p:nvPr/>
        </p:nvSpPr>
        <p:spPr>
          <a:xfrm>
            <a:off x="959795" y="1327179"/>
            <a:ext cx="1900137" cy="564205"/>
          </a:xfrm>
          <a:prstGeom prst="roundRect">
            <a:avLst/>
          </a:prstGeom>
          <a:solidFill>
            <a:schemeClr val="bg1">
              <a:lumMod val="75000"/>
            </a:schemeClr>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rtl="0">
              <a:spcBef>
                <a:spcPts val="0"/>
              </a:spcBef>
              <a:buNone/>
            </a:pPr>
            <a:r>
              <a:rPr lang="en-US" sz="1800" b="1">
                <a:solidFill>
                  <a:schemeClr val="lt1"/>
                </a:solidFill>
                <a:latin typeface="Calibri"/>
                <a:ea typeface="Calibri"/>
                <a:cs typeface="Calibri"/>
                <a:sym typeface="Calibri"/>
              </a:rPr>
              <a:t>   #1 – June 25</a:t>
            </a:r>
          </a:p>
        </p:txBody>
      </p:sp>
      <p:sp>
        <p:nvSpPr>
          <p:cNvPr id="11" name="Rectangle: Rounded Corners 10">
            <a:extLst>
              <a:ext uri="{FF2B5EF4-FFF2-40B4-BE49-F238E27FC236}">
                <a16:creationId xmlns:a16="http://schemas.microsoft.com/office/drawing/2014/main" id="{6E64C186-BAE1-4381-A514-D306CC938D24}"/>
              </a:ext>
            </a:extLst>
          </p:cNvPr>
          <p:cNvSpPr/>
          <p:nvPr/>
        </p:nvSpPr>
        <p:spPr>
          <a:xfrm>
            <a:off x="976006" y="2066640"/>
            <a:ext cx="1900137" cy="564205"/>
          </a:xfrm>
          <a:prstGeom prst="roundRect">
            <a:avLst/>
          </a:prstGeom>
          <a:solidFill>
            <a:schemeClr val="bg1">
              <a:lumMod val="75000"/>
            </a:schemeClr>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rtl="0">
              <a:spcBef>
                <a:spcPts val="0"/>
              </a:spcBef>
              <a:buNone/>
            </a:pPr>
            <a:r>
              <a:rPr lang="en-US" sz="1800" b="1">
                <a:solidFill>
                  <a:schemeClr val="lt1"/>
                </a:solidFill>
                <a:latin typeface="Calibri"/>
                <a:ea typeface="Calibri"/>
                <a:cs typeface="Calibri"/>
                <a:sym typeface="Calibri"/>
              </a:rPr>
              <a:t>   #2 – July 23</a:t>
            </a:r>
          </a:p>
        </p:txBody>
      </p:sp>
      <p:sp>
        <p:nvSpPr>
          <p:cNvPr id="12" name="Rectangle: Rounded Corners 11">
            <a:extLst>
              <a:ext uri="{FF2B5EF4-FFF2-40B4-BE49-F238E27FC236}">
                <a16:creationId xmlns:a16="http://schemas.microsoft.com/office/drawing/2014/main" id="{1E9C4E59-750F-41FE-9D46-324921665F8B}"/>
              </a:ext>
            </a:extLst>
          </p:cNvPr>
          <p:cNvSpPr/>
          <p:nvPr/>
        </p:nvSpPr>
        <p:spPr>
          <a:xfrm>
            <a:off x="959795" y="2812427"/>
            <a:ext cx="1900137" cy="564205"/>
          </a:xfrm>
          <a:prstGeom prst="roundRect">
            <a:avLst/>
          </a:prstGeom>
          <a:solidFill>
            <a:schemeClr val="bg1">
              <a:lumMod val="75000"/>
            </a:schemeClr>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rtl="0">
              <a:spcBef>
                <a:spcPts val="0"/>
              </a:spcBef>
              <a:buNone/>
            </a:pPr>
            <a:r>
              <a:rPr lang="en-US" sz="1800" b="1">
                <a:solidFill>
                  <a:schemeClr val="lt1"/>
                </a:solidFill>
                <a:latin typeface="Calibri"/>
                <a:ea typeface="Calibri"/>
                <a:cs typeface="Calibri"/>
                <a:sym typeface="Calibri"/>
              </a:rPr>
              <a:t>   #3 – August 27</a:t>
            </a:r>
          </a:p>
        </p:txBody>
      </p:sp>
      <p:sp>
        <p:nvSpPr>
          <p:cNvPr id="13" name="Rectangle: Rounded Corners 12">
            <a:extLst>
              <a:ext uri="{FF2B5EF4-FFF2-40B4-BE49-F238E27FC236}">
                <a16:creationId xmlns:a16="http://schemas.microsoft.com/office/drawing/2014/main" id="{AB1201AC-8CFA-4F25-B790-5D16F112CDE9}"/>
              </a:ext>
            </a:extLst>
          </p:cNvPr>
          <p:cNvSpPr/>
          <p:nvPr/>
        </p:nvSpPr>
        <p:spPr>
          <a:xfrm>
            <a:off x="976006" y="3567942"/>
            <a:ext cx="1900137" cy="564205"/>
          </a:xfrm>
          <a:prstGeom prst="roundRect">
            <a:avLst/>
          </a:prstGeom>
          <a:solidFill>
            <a:srgbClr val="1C91D0"/>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pPr marL="0" marR="0" indent="0" rtl="0">
              <a:spcBef>
                <a:spcPts val="0"/>
              </a:spcBef>
              <a:buNone/>
            </a:pPr>
            <a:r>
              <a:rPr lang="en-US" sz="1800" b="1" dirty="0">
                <a:solidFill>
                  <a:schemeClr val="lt1"/>
                </a:solidFill>
                <a:latin typeface="Calibri"/>
                <a:ea typeface="Calibri"/>
                <a:cs typeface="Calibri"/>
                <a:sym typeface="Calibri"/>
              </a:rPr>
              <a:t>   #4 – Sept 24</a:t>
            </a:r>
          </a:p>
        </p:txBody>
      </p:sp>
      <p:sp>
        <p:nvSpPr>
          <p:cNvPr id="14" name="Rectangle: Rounded Corners 13">
            <a:extLst>
              <a:ext uri="{FF2B5EF4-FFF2-40B4-BE49-F238E27FC236}">
                <a16:creationId xmlns:a16="http://schemas.microsoft.com/office/drawing/2014/main" id="{514A9684-DD99-4107-82DA-A2BF7F5927E7}"/>
              </a:ext>
            </a:extLst>
          </p:cNvPr>
          <p:cNvSpPr/>
          <p:nvPr/>
        </p:nvSpPr>
        <p:spPr>
          <a:xfrm>
            <a:off x="959795" y="4338535"/>
            <a:ext cx="1900137" cy="564205"/>
          </a:xfrm>
          <a:prstGeom prst="roundRect">
            <a:avLst/>
          </a:prstGeom>
          <a:solidFill>
            <a:srgbClr val="1C91D0"/>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pPr marL="0" marR="0" indent="0" rtl="0">
              <a:spcBef>
                <a:spcPts val="0"/>
              </a:spcBef>
              <a:buNone/>
            </a:pPr>
            <a:r>
              <a:rPr lang="en-US" sz="1800" b="1">
                <a:solidFill>
                  <a:schemeClr val="lt1"/>
                </a:solidFill>
                <a:latin typeface="Calibri"/>
                <a:ea typeface="Calibri"/>
                <a:cs typeface="Calibri"/>
                <a:sym typeface="Calibri"/>
              </a:rPr>
              <a:t>   #5 – Oct 22</a:t>
            </a:r>
          </a:p>
        </p:txBody>
      </p:sp>
      <p:sp>
        <p:nvSpPr>
          <p:cNvPr id="15" name="Rectangle: Rounded Corners 14">
            <a:extLst>
              <a:ext uri="{FF2B5EF4-FFF2-40B4-BE49-F238E27FC236}">
                <a16:creationId xmlns:a16="http://schemas.microsoft.com/office/drawing/2014/main" id="{394A0284-A6EE-48FF-B9F2-A4435C33921E}"/>
              </a:ext>
            </a:extLst>
          </p:cNvPr>
          <p:cNvSpPr/>
          <p:nvPr/>
        </p:nvSpPr>
        <p:spPr>
          <a:xfrm>
            <a:off x="976007" y="5084322"/>
            <a:ext cx="1900137" cy="564205"/>
          </a:xfrm>
          <a:prstGeom prst="roundRect">
            <a:avLst/>
          </a:prstGeom>
          <a:solidFill>
            <a:srgbClr val="1C91D0"/>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r>
              <a:rPr lang="en-US" b="1">
                <a:solidFill>
                  <a:schemeClr val="lt1"/>
                </a:solidFill>
                <a:latin typeface="Calibri"/>
                <a:ea typeface="Calibri"/>
                <a:cs typeface="Calibri"/>
                <a:sym typeface="Calibri"/>
              </a:rPr>
              <a:t>  </a:t>
            </a:r>
            <a:r>
              <a:rPr lang="en-US" sz="1800" b="1">
                <a:solidFill>
                  <a:schemeClr val="lt1"/>
                </a:solidFill>
                <a:latin typeface="Calibri"/>
                <a:ea typeface="Calibri"/>
                <a:cs typeface="Calibri"/>
                <a:sym typeface="Calibri"/>
              </a:rPr>
              <a:t> #6 – </a:t>
            </a:r>
            <a:r>
              <a:rPr lang="en-US" b="1">
                <a:solidFill>
                  <a:schemeClr val="lt1"/>
                </a:solidFill>
                <a:latin typeface="Calibri"/>
                <a:ea typeface="Calibri"/>
                <a:cs typeface="Calibri"/>
                <a:sym typeface="Calibri"/>
              </a:rPr>
              <a:t>date TBD</a:t>
            </a:r>
            <a:endParaRPr lang="en-US" sz="1800" b="1">
              <a:solidFill>
                <a:schemeClr val="lt1"/>
              </a:solidFill>
              <a:latin typeface="Calibri"/>
              <a:ea typeface="Calibri"/>
              <a:cs typeface="Calibri"/>
              <a:sym typeface="Calibri"/>
            </a:endParaRPr>
          </a:p>
        </p:txBody>
      </p:sp>
      <p:sp>
        <p:nvSpPr>
          <p:cNvPr id="18" name="Rectangle: Rounded Corners 17">
            <a:extLst>
              <a:ext uri="{FF2B5EF4-FFF2-40B4-BE49-F238E27FC236}">
                <a16:creationId xmlns:a16="http://schemas.microsoft.com/office/drawing/2014/main" id="{243922F7-3B3F-4F2B-ABFE-CF1E3C7FD920}"/>
              </a:ext>
            </a:extLst>
          </p:cNvPr>
          <p:cNvSpPr/>
          <p:nvPr/>
        </p:nvSpPr>
        <p:spPr>
          <a:xfrm>
            <a:off x="2843719" y="1327179"/>
            <a:ext cx="8417667" cy="564205"/>
          </a:xfrm>
          <a:prstGeom prst="roundRect">
            <a:avLst/>
          </a:prstGeom>
          <a:solidFill>
            <a:schemeClr val="bg1"/>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a:buFont typeface="Wingdings" panose="05000000000000000000" pitchFamily="2" charset="2"/>
              <a:buChar char="§"/>
            </a:pPr>
            <a:r>
              <a:rPr lang="en-US">
                <a:solidFill>
                  <a:srgbClr val="000000"/>
                </a:solidFill>
              </a:rPr>
              <a:t> Kick-off</a:t>
            </a:r>
          </a:p>
          <a:p>
            <a:pPr>
              <a:buFont typeface="Wingdings" panose="05000000000000000000" pitchFamily="2" charset="2"/>
              <a:buChar char="§"/>
            </a:pPr>
            <a:r>
              <a:rPr lang="en-US">
                <a:solidFill>
                  <a:srgbClr val="000000"/>
                </a:solidFill>
              </a:rPr>
              <a:t> Introduction to signal operations</a:t>
            </a:r>
          </a:p>
        </p:txBody>
      </p:sp>
      <p:sp>
        <p:nvSpPr>
          <p:cNvPr id="19" name="Rectangle: Rounded Corners 18">
            <a:extLst>
              <a:ext uri="{FF2B5EF4-FFF2-40B4-BE49-F238E27FC236}">
                <a16:creationId xmlns:a16="http://schemas.microsoft.com/office/drawing/2014/main" id="{98365DA8-866E-461A-82B9-C36566111CC2}"/>
              </a:ext>
            </a:extLst>
          </p:cNvPr>
          <p:cNvSpPr/>
          <p:nvPr/>
        </p:nvSpPr>
        <p:spPr>
          <a:xfrm>
            <a:off x="2876143" y="2066640"/>
            <a:ext cx="8417667" cy="564205"/>
          </a:xfrm>
          <a:prstGeom prst="roundRect">
            <a:avLst/>
          </a:prstGeom>
          <a:solidFill>
            <a:schemeClr val="bg1"/>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marL="174625" indent="-174625">
              <a:buFont typeface="Wingdings" panose="05000000000000000000" pitchFamily="2" charset="2"/>
              <a:buChar char="§"/>
            </a:pPr>
            <a:r>
              <a:rPr lang="en-US">
                <a:solidFill>
                  <a:srgbClr val="000000"/>
                </a:solidFill>
              </a:rPr>
              <a:t>Draft Comprehensive Traffic Signal Operations Policy: presentation and discussion</a:t>
            </a:r>
          </a:p>
          <a:p>
            <a:pPr marL="174625" lvl="0" indent="-174625">
              <a:buFont typeface="Wingdings" panose="05000000000000000000" pitchFamily="2" charset="2"/>
              <a:buChar char="§"/>
            </a:pPr>
            <a:r>
              <a:rPr lang="en-US">
                <a:solidFill>
                  <a:srgbClr val="000000"/>
                </a:solidFill>
              </a:rPr>
              <a:t>Modal Integration: introduction</a:t>
            </a:r>
            <a:endParaRPr lang="en-US">
              <a:solidFill>
                <a:srgbClr val="000000"/>
              </a:solidFill>
              <a:cs typeface="Calibri"/>
            </a:endParaRPr>
          </a:p>
        </p:txBody>
      </p:sp>
      <p:sp>
        <p:nvSpPr>
          <p:cNvPr id="20" name="Rectangle: Rounded Corners 19">
            <a:extLst>
              <a:ext uri="{FF2B5EF4-FFF2-40B4-BE49-F238E27FC236}">
                <a16:creationId xmlns:a16="http://schemas.microsoft.com/office/drawing/2014/main" id="{E8D3D2E2-75C6-4A7F-A11B-B3F290BFF24A}"/>
              </a:ext>
            </a:extLst>
          </p:cNvPr>
          <p:cNvSpPr/>
          <p:nvPr/>
        </p:nvSpPr>
        <p:spPr>
          <a:xfrm>
            <a:off x="2853446" y="2810319"/>
            <a:ext cx="8417667" cy="564205"/>
          </a:xfrm>
          <a:prstGeom prst="roundRect">
            <a:avLst/>
          </a:prstGeom>
          <a:solidFill>
            <a:schemeClr val="bg1"/>
          </a:solidFill>
          <a:ln w="22225" cap="flat" cmpd="sng">
            <a:solidFill>
              <a:schemeClr val="bg1">
                <a:lumMod val="75000"/>
              </a:schemeClr>
            </a:solidFill>
            <a:prstDash val="solid"/>
            <a:miter lim="800000"/>
            <a:headEnd type="none" w="med" len="med"/>
            <a:tailEnd type="none" w="med" len="med"/>
          </a:ln>
        </p:spPr>
        <p:txBody>
          <a:bodyPr wrap="square" lIns="91425" tIns="45700" rIns="91425" bIns="45700" rtlCol="0" anchor="ctr" anchorCtr="0">
            <a:noAutofit/>
          </a:bodyPr>
          <a:lstStyle/>
          <a:p>
            <a:pPr marL="174625" indent="-174625">
              <a:buFont typeface="Wingdings" panose="05000000000000000000" pitchFamily="2" charset="2"/>
              <a:buChar char="§"/>
            </a:pPr>
            <a:r>
              <a:rPr lang="en-US" dirty="0">
                <a:solidFill>
                  <a:srgbClr val="000000"/>
                </a:solidFill>
              </a:rPr>
              <a:t>Draft Comprehensive Traffic Signal Operations Policy: continued discussion</a:t>
            </a:r>
          </a:p>
          <a:p>
            <a:pPr marL="174625" lvl="0" indent="-174625">
              <a:buFont typeface="Wingdings" panose="05000000000000000000" pitchFamily="2" charset="2"/>
              <a:buChar char="§"/>
            </a:pPr>
            <a:r>
              <a:rPr lang="en-US" dirty="0">
                <a:solidFill>
                  <a:srgbClr val="000000"/>
                </a:solidFill>
              </a:rPr>
              <a:t>Modal Integration: analysis</a:t>
            </a:r>
            <a:endParaRPr lang="en-US" dirty="0">
              <a:solidFill>
                <a:srgbClr val="000000"/>
              </a:solidFill>
              <a:cs typeface="Calibri"/>
            </a:endParaRPr>
          </a:p>
        </p:txBody>
      </p:sp>
      <p:sp>
        <p:nvSpPr>
          <p:cNvPr id="21" name="Rectangle: Rounded Corners 20">
            <a:extLst>
              <a:ext uri="{FF2B5EF4-FFF2-40B4-BE49-F238E27FC236}">
                <a16:creationId xmlns:a16="http://schemas.microsoft.com/office/drawing/2014/main" id="{AD021169-40A3-4BD4-901F-54134ED0DE42}"/>
              </a:ext>
            </a:extLst>
          </p:cNvPr>
          <p:cNvSpPr/>
          <p:nvPr/>
        </p:nvSpPr>
        <p:spPr>
          <a:xfrm>
            <a:off x="2892356" y="3559186"/>
            <a:ext cx="8417667" cy="564205"/>
          </a:xfrm>
          <a:prstGeom prst="roundRect">
            <a:avLst/>
          </a:prstGeom>
          <a:solidFill>
            <a:schemeClr val="bg1"/>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pPr marL="174625" lvl="0" indent="-174625">
              <a:buFont typeface="Wingdings" panose="05000000000000000000" pitchFamily="2" charset="2"/>
              <a:buChar char="§"/>
            </a:pPr>
            <a:r>
              <a:rPr lang="en-US">
                <a:solidFill>
                  <a:srgbClr val="000000"/>
                </a:solidFill>
              </a:rPr>
              <a:t>Modal Integration: draft policy options</a:t>
            </a:r>
          </a:p>
        </p:txBody>
      </p:sp>
      <p:sp>
        <p:nvSpPr>
          <p:cNvPr id="22" name="Rectangle: Rounded Corners 21">
            <a:extLst>
              <a:ext uri="{FF2B5EF4-FFF2-40B4-BE49-F238E27FC236}">
                <a16:creationId xmlns:a16="http://schemas.microsoft.com/office/drawing/2014/main" id="{F38C9E95-36D2-49AD-8014-2E194241B3B4}"/>
              </a:ext>
            </a:extLst>
          </p:cNvPr>
          <p:cNvSpPr/>
          <p:nvPr/>
        </p:nvSpPr>
        <p:spPr>
          <a:xfrm>
            <a:off x="2837234" y="4328807"/>
            <a:ext cx="8417667" cy="564205"/>
          </a:xfrm>
          <a:prstGeom prst="roundRect">
            <a:avLst/>
          </a:prstGeom>
          <a:solidFill>
            <a:schemeClr val="bg1"/>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pPr marL="174625" lvl="0" indent="-174625">
              <a:buFont typeface="Wingdings" panose="05000000000000000000" pitchFamily="2" charset="2"/>
              <a:buChar char="§"/>
            </a:pPr>
            <a:r>
              <a:rPr lang="en-US">
                <a:solidFill>
                  <a:srgbClr val="000000"/>
                </a:solidFill>
              </a:rPr>
              <a:t>Modal Integration: draft policy options and operational priority</a:t>
            </a:r>
          </a:p>
        </p:txBody>
      </p:sp>
      <p:sp>
        <p:nvSpPr>
          <p:cNvPr id="23" name="Rectangle: Rounded Corners 22">
            <a:extLst>
              <a:ext uri="{FF2B5EF4-FFF2-40B4-BE49-F238E27FC236}">
                <a16:creationId xmlns:a16="http://schemas.microsoft.com/office/drawing/2014/main" id="{A8605817-EC33-412F-975E-E3EBD65AA67F}"/>
              </a:ext>
            </a:extLst>
          </p:cNvPr>
          <p:cNvSpPr/>
          <p:nvPr/>
        </p:nvSpPr>
        <p:spPr>
          <a:xfrm>
            <a:off x="2833991" y="5074594"/>
            <a:ext cx="8417667" cy="564205"/>
          </a:xfrm>
          <a:prstGeom prst="roundRect">
            <a:avLst/>
          </a:prstGeom>
          <a:solidFill>
            <a:schemeClr val="bg1"/>
          </a:solidFill>
          <a:ln w="22225" cap="flat" cmpd="sng">
            <a:solidFill>
              <a:srgbClr val="1C91D0"/>
            </a:solidFill>
            <a:prstDash val="solid"/>
            <a:miter lim="800000"/>
            <a:headEnd type="none" w="med" len="med"/>
            <a:tailEnd type="none" w="med" len="med"/>
          </a:ln>
        </p:spPr>
        <p:txBody>
          <a:bodyPr wrap="square" lIns="91425" tIns="45700" rIns="91425" bIns="45700" rtlCol="0" anchor="ctr" anchorCtr="0">
            <a:noAutofit/>
          </a:bodyPr>
          <a:lstStyle/>
          <a:p>
            <a:pPr marL="174625" lvl="0" indent="-174625">
              <a:buFont typeface="Wingdings" panose="05000000000000000000" pitchFamily="2" charset="2"/>
              <a:buChar char="§"/>
            </a:pPr>
            <a:r>
              <a:rPr lang="en-US">
                <a:solidFill>
                  <a:srgbClr val="000000"/>
                </a:solidFill>
              </a:rPr>
              <a:t>Modal Integration: policy recommendations and discussion </a:t>
            </a:r>
          </a:p>
          <a:p>
            <a:pPr marL="174625" lvl="0" indent="-174625">
              <a:buFont typeface="Wingdings" panose="05000000000000000000" pitchFamily="2" charset="2"/>
              <a:buChar char="§"/>
            </a:pPr>
            <a:r>
              <a:rPr lang="en-US">
                <a:solidFill>
                  <a:srgbClr val="000000"/>
                </a:solidFill>
              </a:rPr>
              <a:t>Wrap-up and reflections</a:t>
            </a:r>
          </a:p>
        </p:txBody>
      </p:sp>
    </p:spTree>
    <p:extLst>
      <p:ext uri="{BB962C8B-B14F-4D97-AF65-F5344CB8AC3E}">
        <p14:creationId xmlns:p14="http://schemas.microsoft.com/office/powerpoint/2010/main" val="2172721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vert="horz" lIns="91440" tIns="45720" rIns="91440" bIns="45720" rtlCol="0" anchor="t">
            <a:normAutofit/>
          </a:bodyPr>
          <a:lstStyle/>
          <a:p>
            <a:pPr marL="0" indent="0">
              <a:buNone/>
            </a:pPr>
            <a:endParaRPr lang="en-US"/>
          </a:p>
          <a:p>
            <a:pPr marL="0" indent="0" algn="ctr">
              <a:buNone/>
            </a:pPr>
            <a:r>
              <a:rPr lang="en-US" sz="2800" err="1"/>
              <a:t>ellie.smith@seattle.gov</a:t>
            </a:r>
            <a:r>
              <a:rPr lang="en-US" sz="2800"/>
              <a:t> | (206) 300-1690</a:t>
            </a:r>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err="1">
                <a:solidFill>
                  <a:schemeClr val="bg1"/>
                </a:solidFill>
              </a:rPr>
              <a:t>www.seattle.gov</a:t>
            </a:r>
            <a:r>
              <a:rPr lang="en-US" sz="2700">
                <a:solidFill>
                  <a:schemeClr val="bg1"/>
                </a:solidFill>
              </a:rPr>
              <a:t>/transportation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309437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177F-13AD-46E6-8491-E24F8549D5D6}"/>
              </a:ext>
            </a:extLst>
          </p:cNvPr>
          <p:cNvSpPr>
            <a:spLocks noGrp="1"/>
          </p:cNvSpPr>
          <p:nvPr>
            <p:ph type="title"/>
          </p:nvPr>
        </p:nvSpPr>
        <p:spPr/>
        <p:txBody>
          <a:bodyPr/>
          <a:lstStyle/>
          <a:p>
            <a:r>
              <a:rPr lang="en-US" dirty="0">
                <a:cs typeface="Seattle Text"/>
              </a:rPr>
              <a:t>Re-Introductions</a:t>
            </a:r>
            <a:endParaRPr lang="en-US" dirty="0">
              <a:highlight>
                <a:srgbClr val="FFFF00"/>
              </a:highlight>
              <a:cs typeface="Seattle Text"/>
            </a:endParaRPr>
          </a:p>
        </p:txBody>
      </p:sp>
      <p:sp>
        <p:nvSpPr>
          <p:cNvPr id="3" name="Content Placeholder 2">
            <a:extLst>
              <a:ext uri="{FF2B5EF4-FFF2-40B4-BE49-F238E27FC236}">
                <a16:creationId xmlns:a16="http://schemas.microsoft.com/office/drawing/2014/main" id="{4067606D-2EE2-48DA-8AC7-4D9E933D1549}"/>
              </a:ext>
            </a:extLst>
          </p:cNvPr>
          <p:cNvSpPr>
            <a:spLocks noGrp="1"/>
          </p:cNvSpPr>
          <p:nvPr>
            <p:ph idx="1"/>
          </p:nvPr>
        </p:nvSpPr>
        <p:spPr>
          <a:xfrm>
            <a:off x="939800" y="1613189"/>
            <a:ext cx="10515600" cy="4087324"/>
          </a:xfrm>
        </p:spPr>
        <p:txBody>
          <a:bodyPr vert="horz" lIns="91440" tIns="45720" rIns="91440" bIns="45720" rtlCol="0" anchor="t">
            <a:normAutofit/>
          </a:bodyPr>
          <a:lstStyle/>
          <a:p>
            <a:pPr>
              <a:spcAft>
                <a:spcPts val="600"/>
              </a:spcAft>
              <a:buFont typeface="Wingdings" panose="05000000000000000000" pitchFamily="2" charset="2"/>
              <a:buChar char="§"/>
            </a:pPr>
            <a:r>
              <a:rPr lang="en-US" sz="2700" dirty="0">
                <a:ea typeface="+mn-lt"/>
                <a:cs typeface="+mn-lt"/>
              </a:rPr>
              <a:t>Name</a:t>
            </a:r>
          </a:p>
          <a:p>
            <a:pPr>
              <a:spcAft>
                <a:spcPts val="600"/>
              </a:spcAft>
              <a:buFont typeface="Wingdings" panose="05000000000000000000" pitchFamily="2" charset="2"/>
              <a:buChar char="§"/>
            </a:pPr>
            <a:r>
              <a:rPr lang="en-US" sz="2700" dirty="0">
                <a:ea typeface="+mn-lt"/>
                <a:cs typeface="+mn-lt"/>
              </a:rPr>
              <a:t>Organization you represent</a:t>
            </a:r>
          </a:p>
          <a:p>
            <a:pPr marL="0" indent="0">
              <a:spcAft>
                <a:spcPts val="600"/>
              </a:spcAft>
              <a:buNone/>
            </a:pPr>
            <a:endParaRPr lang="en-US" sz="2700" dirty="0">
              <a:ea typeface="+mn-lt"/>
              <a:cs typeface="+mn-lt"/>
            </a:endParaRPr>
          </a:p>
        </p:txBody>
      </p:sp>
    </p:spTree>
    <p:extLst>
      <p:ext uri="{BB962C8B-B14F-4D97-AF65-F5344CB8AC3E}">
        <p14:creationId xmlns:p14="http://schemas.microsoft.com/office/powerpoint/2010/main" val="3080560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1FD-46D4-499A-A813-571FB062B970}"/>
              </a:ext>
            </a:extLst>
          </p:cNvPr>
          <p:cNvSpPr>
            <a:spLocks noGrp="1"/>
          </p:cNvSpPr>
          <p:nvPr>
            <p:ph type="title"/>
          </p:nvPr>
        </p:nvSpPr>
        <p:spPr/>
        <p:txBody>
          <a:bodyPr/>
          <a:lstStyle/>
          <a:p>
            <a:r>
              <a:rPr lang="en-US">
                <a:cs typeface="Seattle Text"/>
              </a:rPr>
              <a:t>POAG roster</a:t>
            </a:r>
            <a:endParaRPr lang="en-US"/>
          </a:p>
        </p:txBody>
      </p:sp>
      <p:graphicFrame>
        <p:nvGraphicFramePr>
          <p:cNvPr id="4" name="Table 4">
            <a:extLst>
              <a:ext uri="{FF2B5EF4-FFF2-40B4-BE49-F238E27FC236}">
                <a16:creationId xmlns:a16="http://schemas.microsoft.com/office/drawing/2014/main" id="{0E45EB94-0F38-4396-B536-198F931A5F91}"/>
              </a:ext>
            </a:extLst>
          </p:cNvPr>
          <p:cNvGraphicFramePr>
            <a:graphicFrameLocks noGrp="1"/>
          </p:cNvGraphicFramePr>
          <p:nvPr>
            <p:extLst>
              <p:ext uri="{D42A27DB-BD31-4B8C-83A1-F6EECF244321}">
                <p14:modId xmlns:p14="http://schemas.microsoft.com/office/powerpoint/2010/main" val="2862346175"/>
              </p:ext>
            </p:extLst>
          </p:nvPr>
        </p:nvGraphicFramePr>
        <p:xfrm>
          <a:off x="924560" y="1591733"/>
          <a:ext cx="9591040" cy="4040296"/>
        </p:xfrm>
        <a:graphic>
          <a:graphicData uri="http://schemas.openxmlformats.org/drawingml/2006/table">
            <a:tbl>
              <a:tblPr firstRow="1" bandRow="1">
                <a:tableStyleId>{5C22544A-7EE6-4342-B048-85BDC9FD1C3A}</a:tableStyleId>
              </a:tblPr>
              <a:tblGrid>
                <a:gridCol w="4785360">
                  <a:extLst>
                    <a:ext uri="{9D8B030D-6E8A-4147-A177-3AD203B41FA5}">
                      <a16:colId xmlns:a16="http://schemas.microsoft.com/office/drawing/2014/main" val="937185522"/>
                    </a:ext>
                  </a:extLst>
                </a:gridCol>
                <a:gridCol w="4805680">
                  <a:extLst>
                    <a:ext uri="{9D8B030D-6E8A-4147-A177-3AD203B41FA5}">
                      <a16:colId xmlns:a16="http://schemas.microsoft.com/office/drawing/2014/main" val="3151547780"/>
                    </a:ext>
                  </a:extLst>
                </a:gridCol>
              </a:tblGrid>
              <a:tr h="370840">
                <a:tc>
                  <a:txBody>
                    <a:bodyPr/>
                    <a:lstStyle/>
                    <a:p>
                      <a:r>
                        <a:rPr lang="en-US" sz="2400"/>
                        <a:t>Board, Committee, or Commission</a:t>
                      </a:r>
                    </a:p>
                  </a:txBody>
                  <a:tcPr/>
                </a:tc>
                <a:tc>
                  <a:txBody>
                    <a:bodyPr/>
                    <a:lstStyle/>
                    <a:p>
                      <a:r>
                        <a:rPr lang="en-US" sz="2400"/>
                        <a:t>Members</a:t>
                      </a:r>
                    </a:p>
                  </a:txBody>
                  <a:tcPr/>
                </a:tc>
                <a:extLst>
                  <a:ext uri="{0D108BD9-81ED-4DB2-BD59-A6C34878D82A}">
                    <a16:rowId xmlns:a16="http://schemas.microsoft.com/office/drawing/2014/main" val="2344416187"/>
                  </a:ext>
                </a:extLst>
              </a:tr>
              <a:tr h="465667">
                <a:tc>
                  <a:txBody>
                    <a:bodyPr/>
                    <a:lstStyle/>
                    <a:p>
                      <a:pPr>
                        <a:spcBef>
                          <a:spcPts val="200"/>
                        </a:spcBef>
                        <a:spcAft>
                          <a:spcPts val="200"/>
                        </a:spcAft>
                      </a:pPr>
                      <a:r>
                        <a:rPr lang="en-US" sz="2000" b="0">
                          <a:solidFill>
                            <a:schemeClr val="tx1">
                              <a:lumMod val="50000"/>
                            </a:schemeClr>
                          </a:solidFill>
                          <a:cs typeface="Calibri"/>
                        </a:rPr>
                        <a:t>Bike Advisory Board</a:t>
                      </a:r>
                      <a:endParaRPr lang="en-US" sz="2000" b="0">
                        <a:solidFill>
                          <a:schemeClr val="tx1">
                            <a:lumMod val="50000"/>
                          </a:schemeClr>
                        </a:solidFill>
                      </a:endParaRPr>
                    </a:p>
                  </a:txBody>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lumMod val="50000"/>
                            </a:schemeClr>
                          </a:solidFill>
                          <a:cs typeface="Calibri"/>
                        </a:rPr>
                        <a:t>Alexander Lew &amp; Pierre Brunelle</a:t>
                      </a:r>
                      <a:endParaRPr lang="en-US" sz="2000" dirty="0">
                        <a:solidFill>
                          <a:schemeClr val="tx1">
                            <a:lumMod val="50000"/>
                          </a:schemeClr>
                        </a:solidFill>
                      </a:endParaRPr>
                    </a:p>
                  </a:txBody>
                  <a:tcPr/>
                </a:tc>
                <a:extLst>
                  <a:ext uri="{0D108BD9-81ED-4DB2-BD59-A6C34878D82A}">
                    <a16:rowId xmlns:a16="http://schemas.microsoft.com/office/drawing/2014/main" val="4064196410"/>
                  </a:ext>
                </a:extLst>
              </a:tr>
              <a:tr h="475827">
                <a:tc>
                  <a:txBody>
                    <a:bodyPr/>
                    <a:lstStyle/>
                    <a:p>
                      <a:pPr>
                        <a:spcBef>
                          <a:spcPts val="200"/>
                        </a:spcBef>
                        <a:spcAft>
                          <a:spcPts val="200"/>
                        </a:spcAft>
                      </a:pPr>
                      <a:r>
                        <a:rPr lang="en-US" sz="2000" b="0">
                          <a:solidFill>
                            <a:schemeClr val="tx1">
                              <a:lumMod val="50000"/>
                            </a:schemeClr>
                          </a:solidFill>
                          <a:ea typeface="+mn-lt"/>
                          <a:cs typeface="+mn-lt"/>
                        </a:rPr>
                        <a:t>Business Improvement Association</a:t>
                      </a:r>
                      <a:endParaRPr lang="en-US" sz="2000" b="0">
                        <a:solidFill>
                          <a:schemeClr val="tx1">
                            <a:lumMod val="50000"/>
                          </a:schemeClr>
                        </a:solidFill>
                      </a:endParaRPr>
                    </a:p>
                  </a:txBody>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lumMod val="50000"/>
                            </a:schemeClr>
                          </a:solidFill>
                          <a:ea typeface="+mn-lt"/>
                          <a:cs typeface="+mn-lt"/>
                        </a:rPr>
                        <a:t>Mike Stewart</a:t>
                      </a:r>
                    </a:p>
                  </a:txBody>
                  <a:tcPr/>
                </a:tc>
                <a:extLst>
                  <a:ext uri="{0D108BD9-81ED-4DB2-BD59-A6C34878D82A}">
                    <a16:rowId xmlns:a16="http://schemas.microsoft.com/office/drawing/2014/main" val="4099936136"/>
                  </a:ext>
                </a:extLst>
              </a:tr>
              <a:tr h="445347">
                <a:tc>
                  <a:txBody>
                    <a:bodyPr/>
                    <a:lstStyle/>
                    <a:p>
                      <a:pPr>
                        <a:spcBef>
                          <a:spcPts val="200"/>
                        </a:spcBef>
                        <a:spcAft>
                          <a:spcPts val="200"/>
                        </a:spcAft>
                      </a:pPr>
                      <a:r>
                        <a:rPr lang="en-US" sz="2000" b="0">
                          <a:solidFill>
                            <a:schemeClr val="tx1">
                              <a:lumMod val="50000"/>
                            </a:schemeClr>
                          </a:solidFill>
                          <a:ea typeface="+mn-lt"/>
                          <a:cs typeface="+mn-lt"/>
                        </a:rPr>
                        <a:t>Freight Advisory Board</a:t>
                      </a:r>
                      <a:endParaRPr lang="en-US" sz="2000" b="0">
                        <a:solidFill>
                          <a:schemeClr val="tx1">
                            <a:lumMod val="50000"/>
                          </a:schemeClr>
                        </a:solidFill>
                      </a:endParaRPr>
                    </a:p>
                  </a:txBody>
                  <a:tcPr/>
                </a:tc>
                <a:tc>
                  <a:txBody>
                    <a:bodyPr/>
                    <a:lstStyle/>
                    <a:p>
                      <a:pPr>
                        <a:spcBef>
                          <a:spcPts val="200"/>
                        </a:spcBef>
                        <a:spcAft>
                          <a:spcPts val="200"/>
                        </a:spcAft>
                      </a:pPr>
                      <a:r>
                        <a:rPr lang="en-US" sz="2000" dirty="0">
                          <a:solidFill>
                            <a:schemeClr val="tx1">
                              <a:lumMod val="50000"/>
                            </a:schemeClr>
                          </a:solidFill>
                          <a:ea typeface="+mn-lt"/>
                          <a:cs typeface="+mn-lt"/>
                        </a:rPr>
                        <a:t>Warren </a:t>
                      </a:r>
                      <a:r>
                        <a:rPr lang="en-US" sz="2000" dirty="0" err="1">
                          <a:solidFill>
                            <a:schemeClr val="tx1">
                              <a:lumMod val="50000"/>
                            </a:schemeClr>
                          </a:solidFill>
                          <a:ea typeface="+mn-lt"/>
                          <a:cs typeface="+mn-lt"/>
                        </a:rPr>
                        <a:t>Aakervik</a:t>
                      </a:r>
                      <a:r>
                        <a:rPr lang="en-US" sz="2000" dirty="0">
                          <a:solidFill>
                            <a:schemeClr val="tx1">
                              <a:lumMod val="50000"/>
                            </a:schemeClr>
                          </a:solidFill>
                          <a:ea typeface="+mn-lt"/>
                          <a:cs typeface="+mn-lt"/>
                        </a:rPr>
                        <a:t> &amp; Geri Poor</a:t>
                      </a:r>
                      <a:endParaRPr lang="en-US" sz="2000" dirty="0">
                        <a:solidFill>
                          <a:schemeClr val="tx1">
                            <a:lumMod val="50000"/>
                          </a:schemeClr>
                        </a:solidFill>
                      </a:endParaRPr>
                    </a:p>
                  </a:txBody>
                  <a:tcPr/>
                </a:tc>
                <a:extLst>
                  <a:ext uri="{0D108BD9-81ED-4DB2-BD59-A6C34878D82A}">
                    <a16:rowId xmlns:a16="http://schemas.microsoft.com/office/drawing/2014/main" val="2575934671"/>
                  </a:ext>
                </a:extLst>
              </a:tr>
              <a:tr h="455507">
                <a:tc>
                  <a:txBody>
                    <a:bodyPr/>
                    <a:lstStyle/>
                    <a:p>
                      <a:pPr>
                        <a:spcBef>
                          <a:spcPts val="200"/>
                        </a:spcBef>
                        <a:spcAft>
                          <a:spcPts val="200"/>
                        </a:spcAft>
                      </a:pPr>
                      <a:r>
                        <a:rPr lang="en-US" sz="2000" b="0">
                          <a:solidFill>
                            <a:schemeClr val="tx1">
                              <a:lumMod val="50000"/>
                            </a:schemeClr>
                          </a:solidFill>
                          <a:cs typeface="Calibri"/>
                        </a:rPr>
                        <a:t>Pedestrian Access Advisory Committee</a:t>
                      </a:r>
                      <a:endParaRPr lang="en-US" sz="2000" b="0">
                        <a:solidFill>
                          <a:schemeClr val="tx1">
                            <a:lumMod val="50000"/>
                          </a:schemeClr>
                        </a:solidFill>
                      </a:endParaRPr>
                    </a:p>
                  </a:txBody>
                  <a:tcPr/>
                </a:tc>
                <a:tc>
                  <a:txBody>
                    <a:bodyPr/>
                    <a:lstStyle/>
                    <a:p>
                      <a:pPr>
                        <a:spcBef>
                          <a:spcPts val="200"/>
                        </a:spcBef>
                        <a:spcAft>
                          <a:spcPts val="200"/>
                        </a:spcAft>
                      </a:pPr>
                      <a:r>
                        <a:rPr lang="en-US" sz="2000" dirty="0" err="1">
                          <a:solidFill>
                            <a:schemeClr val="tx1">
                              <a:lumMod val="50000"/>
                            </a:schemeClr>
                          </a:solidFill>
                          <a:cs typeface="Calibri"/>
                        </a:rPr>
                        <a:t>Dorene</a:t>
                      </a:r>
                      <a:r>
                        <a:rPr lang="en-US" sz="2000" dirty="0">
                          <a:solidFill>
                            <a:schemeClr val="tx1">
                              <a:lumMod val="50000"/>
                            </a:schemeClr>
                          </a:solidFill>
                          <a:cs typeface="Calibri"/>
                        </a:rPr>
                        <a:t> Cornwell &amp; Steven Feher</a:t>
                      </a:r>
                      <a:endParaRPr lang="en-US" sz="2000" dirty="0">
                        <a:solidFill>
                          <a:schemeClr val="tx1">
                            <a:lumMod val="50000"/>
                          </a:schemeClr>
                        </a:solidFill>
                      </a:endParaRPr>
                    </a:p>
                  </a:txBody>
                  <a:tcPr/>
                </a:tc>
                <a:extLst>
                  <a:ext uri="{0D108BD9-81ED-4DB2-BD59-A6C34878D82A}">
                    <a16:rowId xmlns:a16="http://schemas.microsoft.com/office/drawing/2014/main" val="3902546695"/>
                  </a:ext>
                </a:extLst>
              </a:tr>
              <a:tr h="465667">
                <a:tc>
                  <a:txBody>
                    <a:bodyPr/>
                    <a:lstStyle/>
                    <a:p>
                      <a:pPr>
                        <a:spcBef>
                          <a:spcPts val="200"/>
                        </a:spcBef>
                        <a:spcAft>
                          <a:spcPts val="200"/>
                        </a:spcAft>
                      </a:pPr>
                      <a:r>
                        <a:rPr lang="en-US" sz="2000" b="0">
                          <a:solidFill>
                            <a:schemeClr val="tx1">
                              <a:lumMod val="50000"/>
                            </a:schemeClr>
                          </a:solidFill>
                          <a:cs typeface="Calibri"/>
                        </a:rPr>
                        <a:t>Pedestrian Advisory Board</a:t>
                      </a:r>
                      <a:endParaRPr lang="en-US" sz="2000" b="0">
                        <a:solidFill>
                          <a:schemeClr val="tx1">
                            <a:lumMod val="50000"/>
                          </a:schemeClr>
                        </a:solidFill>
                      </a:endParaRPr>
                    </a:p>
                  </a:txBody>
                  <a:tcPr/>
                </a:tc>
                <a:tc>
                  <a:txBody>
                    <a:bodyPr/>
                    <a:lstStyle/>
                    <a:p>
                      <a:pPr>
                        <a:spcBef>
                          <a:spcPts val="200"/>
                        </a:spcBef>
                        <a:spcAft>
                          <a:spcPts val="200"/>
                        </a:spcAft>
                      </a:pPr>
                      <a:r>
                        <a:rPr lang="en-US" sz="2000" dirty="0">
                          <a:solidFill>
                            <a:schemeClr val="tx1">
                              <a:lumMod val="50000"/>
                            </a:schemeClr>
                          </a:solidFill>
                          <a:cs typeface="Calibri"/>
                        </a:rPr>
                        <a:t>Emily </a:t>
                      </a:r>
                      <a:r>
                        <a:rPr lang="en-US" sz="2000" dirty="0" err="1">
                          <a:solidFill>
                            <a:schemeClr val="tx1">
                              <a:lumMod val="50000"/>
                            </a:schemeClr>
                          </a:solidFill>
                          <a:cs typeface="Calibri"/>
                        </a:rPr>
                        <a:t>Mannetti</a:t>
                      </a:r>
                      <a:r>
                        <a:rPr lang="en-US" sz="2000" dirty="0">
                          <a:solidFill>
                            <a:schemeClr val="tx1">
                              <a:lumMod val="50000"/>
                            </a:schemeClr>
                          </a:solidFill>
                          <a:cs typeface="Calibri"/>
                        </a:rPr>
                        <a:t> &amp; </a:t>
                      </a:r>
                      <a:r>
                        <a:rPr lang="en-US" sz="2000" dirty="0">
                          <a:solidFill>
                            <a:schemeClr val="tx1">
                              <a:lumMod val="50000"/>
                            </a:schemeClr>
                          </a:solidFill>
                          <a:ea typeface="+mn-lt"/>
                          <a:cs typeface="+mn-lt"/>
                        </a:rPr>
                        <a:t>Anna </a:t>
                      </a:r>
                      <a:r>
                        <a:rPr lang="en-US" sz="2000" dirty="0" err="1">
                          <a:solidFill>
                            <a:schemeClr val="tx1">
                              <a:lumMod val="50000"/>
                            </a:schemeClr>
                          </a:solidFill>
                          <a:ea typeface="+mn-lt"/>
                          <a:cs typeface="+mn-lt"/>
                        </a:rPr>
                        <a:t>Zivarts</a:t>
                      </a:r>
                      <a:r>
                        <a:rPr lang="en-US" sz="2000" dirty="0">
                          <a:solidFill>
                            <a:schemeClr val="tx1">
                              <a:lumMod val="50000"/>
                            </a:schemeClr>
                          </a:solidFill>
                          <a:ea typeface="+mn-lt"/>
                          <a:cs typeface="+mn-lt"/>
                        </a:rPr>
                        <a:t> </a:t>
                      </a:r>
                      <a:endParaRPr lang="en-US" sz="2000" dirty="0">
                        <a:solidFill>
                          <a:schemeClr val="tx1">
                            <a:lumMod val="50000"/>
                          </a:schemeClr>
                        </a:solidFill>
                      </a:endParaRPr>
                    </a:p>
                  </a:txBody>
                  <a:tcPr/>
                </a:tc>
                <a:extLst>
                  <a:ext uri="{0D108BD9-81ED-4DB2-BD59-A6C34878D82A}">
                    <a16:rowId xmlns:a16="http://schemas.microsoft.com/office/drawing/2014/main" val="309380913"/>
                  </a:ext>
                </a:extLst>
              </a:tr>
              <a:tr h="435187">
                <a:tc>
                  <a:txBody>
                    <a:bodyPr/>
                    <a:lstStyle/>
                    <a:p>
                      <a:pPr>
                        <a:spcBef>
                          <a:spcPts val="200"/>
                        </a:spcBef>
                        <a:spcAft>
                          <a:spcPts val="200"/>
                        </a:spcAft>
                      </a:pPr>
                      <a:r>
                        <a:rPr lang="en-US" sz="2000" b="0">
                          <a:solidFill>
                            <a:schemeClr val="tx1">
                              <a:lumMod val="50000"/>
                            </a:schemeClr>
                          </a:solidFill>
                          <a:cs typeface="Calibri"/>
                        </a:rPr>
                        <a:t>Planning Commission</a:t>
                      </a:r>
                      <a:endParaRPr lang="en-US" sz="2000" b="0">
                        <a:solidFill>
                          <a:schemeClr val="tx1">
                            <a:lumMod val="50000"/>
                          </a:schemeClr>
                        </a:solidFill>
                      </a:endParaRPr>
                    </a:p>
                  </a:txBody>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US" sz="2000" dirty="0">
                          <a:solidFill>
                            <a:schemeClr val="tx1">
                              <a:lumMod val="50000"/>
                            </a:schemeClr>
                          </a:solidFill>
                          <a:ea typeface="+mn-lt"/>
                          <a:cs typeface="+mn-lt"/>
                        </a:rPr>
                        <a:t>David Goldberg &amp; </a:t>
                      </a:r>
                      <a:r>
                        <a:rPr lang="en-US" sz="2000" dirty="0">
                          <a:solidFill>
                            <a:schemeClr val="tx1">
                              <a:lumMod val="50000"/>
                            </a:schemeClr>
                          </a:solidFill>
                          <a:cs typeface="Calibri"/>
                        </a:rPr>
                        <a:t>Grace Kim</a:t>
                      </a:r>
                    </a:p>
                  </a:txBody>
                  <a:tcPr/>
                </a:tc>
                <a:extLst>
                  <a:ext uri="{0D108BD9-81ED-4DB2-BD59-A6C34878D82A}">
                    <a16:rowId xmlns:a16="http://schemas.microsoft.com/office/drawing/2014/main" val="277366977"/>
                  </a:ext>
                </a:extLst>
              </a:tr>
              <a:tr h="443654">
                <a:tc>
                  <a:txBody>
                    <a:bodyPr/>
                    <a:lstStyle/>
                    <a:p>
                      <a:pPr>
                        <a:spcBef>
                          <a:spcPts val="200"/>
                        </a:spcBef>
                        <a:spcAft>
                          <a:spcPts val="200"/>
                        </a:spcAft>
                      </a:pPr>
                      <a:r>
                        <a:rPr lang="en-US" sz="2000" b="0">
                          <a:solidFill>
                            <a:schemeClr val="tx1">
                              <a:lumMod val="50000"/>
                            </a:schemeClr>
                          </a:solidFill>
                          <a:cs typeface="Calibri"/>
                        </a:rPr>
                        <a:t>Transit Advisory Board</a:t>
                      </a:r>
                      <a:endParaRPr lang="en-US" sz="2000" b="0">
                        <a:solidFill>
                          <a:schemeClr val="tx1">
                            <a:lumMod val="50000"/>
                          </a:schemeClr>
                        </a:solidFill>
                      </a:endParaRPr>
                    </a:p>
                  </a:txBody>
                  <a:tcPr/>
                </a:tc>
                <a:tc>
                  <a:txBody>
                    <a:bodyPr/>
                    <a:lstStyle/>
                    <a:p>
                      <a:pPr>
                        <a:spcBef>
                          <a:spcPts val="200"/>
                        </a:spcBef>
                        <a:spcAft>
                          <a:spcPts val="200"/>
                        </a:spcAft>
                      </a:pPr>
                      <a:r>
                        <a:rPr lang="en-US" sz="2000" dirty="0">
                          <a:solidFill>
                            <a:schemeClr val="tx1">
                              <a:lumMod val="50000"/>
                            </a:schemeClr>
                          </a:solidFill>
                          <a:cs typeface="Calibri"/>
                        </a:rPr>
                        <a:t>Erin Tighe &amp; Bryce Kolton</a:t>
                      </a:r>
                      <a:endParaRPr lang="en-US" sz="2000" dirty="0">
                        <a:solidFill>
                          <a:schemeClr val="tx1">
                            <a:lumMod val="50000"/>
                          </a:schemeClr>
                        </a:solidFill>
                      </a:endParaRPr>
                    </a:p>
                  </a:txBody>
                  <a:tcPr/>
                </a:tc>
                <a:extLst>
                  <a:ext uri="{0D108BD9-81ED-4DB2-BD59-A6C34878D82A}">
                    <a16:rowId xmlns:a16="http://schemas.microsoft.com/office/drawing/2014/main" val="4271026072"/>
                  </a:ext>
                </a:extLst>
              </a:tr>
              <a:tr h="370840">
                <a:tc>
                  <a:txBody>
                    <a:bodyPr/>
                    <a:lstStyle/>
                    <a:p>
                      <a:pPr>
                        <a:spcBef>
                          <a:spcPts val="200"/>
                        </a:spcBef>
                        <a:spcAft>
                          <a:spcPts val="200"/>
                        </a:spcAft>
                      </a:pPr>
                      <a:r>
                        <a:rPr lang="en-US" sz="2000" b="0">
                          <a:solidFill>
                            <a:schemeClr val="tx1">
                              <a:lumMod val="50000"/>
                            </a:schemeClr>
                          </a:solidFill>
                          <a:cs typeface="Calibri"/>
                        </a:rPr>
                        <a:t>Transportation Equity Workgroup</a:t>
                      </a:r>
                      <a:endParaRPr lang="en-US" sz="2000" b="0">
                        <a:solidFill>
                          <a:schemeClr val="tx1">
                            <a:lumMod val="50000"/>
                          </a:schemeClr>
                        </a:solidFill>
                      </a:endParaRPr>
                    </a:p>
                  </a:txBody>
                  <a:tcPr/>
                </a:tc>
                <a:tc>
                  <a:txBody>
                    <a:bodyPr/>
                    <a:lstStyle/>
                    <a:p>
                      <a:pPr>
                        <a:spcBef>
                          <a:spcPts val="200"/>
                        </a:spcBef>
                        <a:spcAft>
                          <a:spcPts val="200"/>
                        </a:spcAft>
                      </a:pPr>
                      <a:r>
                        <a:rPr lang="en-US" sz="2000" dirty="0">
                          <a:solidFill>
                            <a:schemeClr val="tx1">
                              <a:lumMod val="50000"/>
                            </a:schemeClr>
                          </a:solidFill>
                          <a:cs typeface="Calibri"/>
                        </a:rPr>
                        <a:t>Kiana Parker &amp; </a:t>
                      </a:r>
                      <a:r>
                        <a:rPr lang="en-US" sz="2000" dirty="0" err="1">
                          <a:solidFill>
                            <a:schemeClr val="tx1">
                              <a:lumMod val="50000"/>
                            </a:schemeClr>
                          </a:solidFill>
                          <a:cs typeface="Calibri"/>
                        </a:rPr>
                        <a:t>Yordanos</a:t>
                      </a:r>
                      <a:r>
                        <a:rPr lang="en-US" sz="2000" dirty="0">
                          <a:solidFill>
                            <a:schemeClr val="tx1">
                              <a:lumMod val="50000"/>
                            </a:schemeClr>
                          </a:solidFill>
                          <a:cs typeface="Calibri"/>
                        </a:rPr>
                        <a:t> </a:t>
                      </a:r>
                      <a:r>
                        <a:rPr lang="en-US" sz="2000" dirty="0" err="1">
                          <a:solidFill>
                            <a:schemeClr val="tx1">
                              <a:lumMod val="50000"/>
                            </a:schemeClr>
                          </a:solidFill>
                          <a:cs typeface="Calibri"/>
                        </a:rPr>
                        <a:t>Teferi</a:t>
                      </a:r>
                      <a:endParaRPr lang="en-US" sz="2000" dirty="0">
                        <a:solidFill>
                          <a:schemeClr val="tx1">
                            <a:lumMod val="50000"/>
                          </a:schemeClr>
                        </a:solidFill>
                      </a:endParaRPr>
                    </a:p>
                  </a:txBody>
                  <a:tcPr/>
                </a:tc>
                <a:extLst>
                  <a:ext uri="{0D108BD9-81ED-4DB2-BD59-A6C34878D82A}">
                    <a16:rowId xmlns:a16="http://schemas.microsoft.com/office/drawing/2014/main" val="401032976"/>
                  </a:ext>
                </a:extLst>
              </a:tr>
            </a:tbl>
          </a:graphicData>
        </a:graphic>
      </p:graphicFrame>
    </p:spTree>
    <p:extLst>
      <p:ext uri="{BB962C8B-B14F-4D97-AF65-F5344CB8AC3E}">
        <p14:creationId xmlns:p14="http://schemas.microsoft.com/office/powerpoint/2010/main" val="2438908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74939E-C5DA-4DFF-A979-4FA0C02300A1}"/>
              </a:ext>
              <a:ext uri="{C183D7F6-B498-43B3-948B-1728B52AA6E4}">
                <adec:decorative xmlns:adec="http://schemas.microsoft.com/office/drawing/2017/decorative" val="1"/>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12192001" cy="6054291"/>
          </a:xfrm>
          <a:prstGeom prst="rect">
            <a:avLst/>
          </a:prstGeom>
        </p:spPr>
      </p:pic>
      <p:sp>
        <p:nvSpPr>
          <p:cNvPr id="4" name="Title 3">
            <a:extLst>
              <a:ext uri="{FF2B5EF4-FFF2-40B4-BE49-F238E27FC236}">
                <a16:creationId xmlns:a16="http://schemas.microsoft.com/office/drawing/2014/main" id="{EFD570CA-FED2-4CF8-929F-5284E850CB51}"/>
              </a:ext>
            </a:extLst>
          </p:cNvPr>
          <p:cNvSpPr>
            <a:spLocks noGrp="1"/>
          </p:cNvSpPr>
          <p:nvPr>
            <p:ph type="title"/>
          </p:nvPr>
        </p:nvSpPr>
        <p:spPr/>
        <p:txBody>
          <a:bodyPr/>
          <a:lstStyle/>
          <a:p>
            <a:r>
              <a:rPr lang="en-US" dirty="0"/>
              <a:t>Modal Integration</a:t>
            </a:r>
          </a:p>
        </p:txBody>
      </p:sp>
    </p:spTree>
    <p:extLst>
      <p:ext uri="{BB962C8B-B14F-4D97-AF65-F5344CB8AC3E}">
        <p14:creationId xmlns:p14="http://schemas.microsoft.com/office/powerpoint/2010/main" val="175577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9ECF-8B8D-458B-B13F-B60FEE47890A}"/>
              </a:ext>
            </a:extLst>
          </p:cNvPr>
          <p:cNvSpPr>
            <a:spLocks noGrp="1"/>
          </p:cNvSpPr>
          <p:nvPr>
            <p:ph type="title"/>
          </p:nvPr>
        </p:nvSpPr>
        <p:spPr/>
        <p:txBody>
          <a:bodyPr/>
          <a:lstStyle/>
          <a:p>
            <a:r>
              <a:rPr lang="en-US" dirty="0">
                <a:ea typeface="+mn-lt"/>
                <a:cs typeface="+mn-lt"/>
              </a:rPr>
              <a:t>Tonight’s</a:t>
            </a:r>
            <a:r>
              <a:rPr lang="en-US" dirty="0"/>
              <a:t> objectives</a:t>
            </a:r>
          </a:p>
        </p:txBody>
      </p:sp>
      <p:sp>
        <p:nvSpPr>
          <p:cNvPr id="3" name="Content Placeholder 2">
            <a:extLst>
              <a:ext uri="{FF2B5EF4-FFF2-40B4-BE49-F238E27FC236}">
                <a16:creationId xmlns:a16="http://schemas.microsoft.com/office/drawing/2014/main" id="{8F8DD2D7-A761-427D-9517-00FC063971E2}"/>
              </a:ext>
            </a:extLst>
          </p:cNvPr>
          <p:cNvSpPr>
            <a:spLocks noGrp="1"/>
          </p:cNvSpPr>
          <p:nvPr>
            <p:ph sz="half" idx="1"/>
          </p:nvPr>
        </p:nvSpPr>
        <p:spPr>
          <a:xfrm>
            <a:off x="884499" y="1756177"/>
            <a:ext cx="9999091" cy="4096698"/>
          </a:xfrm>
        </p:spPr>
        <p:txBody>
          <a:bodyPr vert="horz" lIns="91440" tIns="45720" rIns="91440" bIns="45720" rtlCol="0" anchor="t">
            <a:normAutofit/>
          </a:bodyPr>
          <a:lstStyle/>
          <a:p>
            <a:pPr>
              <a:spcBef>
                <a:spcPts val="0"/>
              </a:spcBef>
              <a:spcAft>
                <a:spcPts val="1800"/>
              </a:spcAft>
            </a:pPr>
            <a:r>
              <a:rPr lang="en-US" sz="2800" dirty="0">
                <a:ea typeface="+mn-lt"/>
                <a:cs typeface="+mn-lt"/>
              </a:rPr>
              <a:t>Describe our process for identifying common right-of-way constraints/conflicts </a:t>
            </a:r>
            <a:endParaRPr lang="en-US" sz="2800">
              <a:ea typeface="+mn-lt"/>
              <a:cs typeface="+mn-lt"/>
            </a:endParaRPr>
          </a:p>
          <a:p>
            <a:pPr>
              <a:spcBef>
                <a:spcPts val="0"/>
              </a:spcBef>
              <a:spcAft>
                <a:spcPts val="1800"/>
              </a:spcAft>
            </a:pPr>
            <a:r>
              <a:rPr lang="en-US" sz="2800" dirty="0">
                <a:ea typeface="+mn-lt"/>
                <a:cs typeface="+mn-lt"/>
              </a:rPr>
              <a:t>Explore common conflicts and how decision are currently made</a:t>
            </a:r>
            <a:endParaRPr lang="en-US" sz="2800">
              <a:ea typeface="+mn-lt"/>
              <a:cs typeface="+mn-lt"/>
            </a:endParaRPr>
          </a:p>
          <a:p>
            <a:pPr>
              <a:spcBef>
                <a:spcPts val="0"/>
              </a:spcBef>
              <a:spcAft>
                <a:spcPts val="1800"/>
              </a:spcAft>
            </a:pPr>
            <a:r>
              <a:rPr lang="en-US" sz="2800" dirty="0">
                <a:ea typeface="+mn-lt"/>
                <a:cs typeface="+mn-lt"/>
              </a:rPr>
              <a:t>Discuss key factors in right-of-way allocation</a:t>
            </a:r>
            <a:endParaRPr lang="en-US" sz="2800">
              <a:ea typeface="+mn-lt"/>
              <a:cs typeface="+mn-lt"/>
            </a:endParaRPr>
          </a:p>
          <a:p>
            <a:pPr>
              <a:spcBef>
                <a:spcPts val="0"/>
              </a:spcBef>
              <a:spcAft>
                <a:spcPts val="1200"/>
              </a:spcAft>
            </a:pPr>
            <a:endParaRPr lang="en-US" sz="2800" dirty="0">
              <a:ea typeface="+mn-lt"/>
              <a:cs typeface="+mn-lt"/>
            </a:endParaRPr>
          </a:p>
          <a:p>
            <a:pPr>
              <a:spcBef>
                <a:spcPts val="0"/>
              </a:spcBef>
              <a:spcAft>
                <a:spcPts val="1200"/>
              </a:spcAft>
            </a:pPr>
            <a:endParaRPr lang="en-US" sz="2800" dirty="0">
              <a:ea typeface="+mn-lt"/>
              <a:cs typeface="+mn-lt"/>
            </a:endParaRPr>
          </a:p>
          <a:p>
            <a:pPr>
              <a:spcBef>
                <a:spcPts val="0"/>
              </a:spcBef>
              <a:spcAft>
                <a:spcPts val="1200"/>
              </a:spcAft>
            </a:pPr>
            <a:endParaRPr lang="en-US" sz="2800" b="1" dirty="0">
              <a:ea typeface="+mn-lt"/>
              <a:cs typeface="+mn-lt"/>
            </a:endParaRPr>
          </a:p>
          <a:p>
            <a:pPr marL="0" indent="0">
              <a:spcBef>
                <a:spcPts val="0"/>
              </a:spcBef>
              <a:spcAft>
                <a:spcPts val="1200"/>
              </a:spcAft>
              <a:buNone/>
            </a:pPr>
            <a:endParaRPr lang="en-US" sz="2800" dirty="0">
              <a:cs typeface="Calibri"/>
            </a:endParaRPr>
          </a:p>
        </p:txBody>
      </p:sp>
    </p:spTree>
    <p:extLst>
      <p:ext uri="{BB962C8B-B14F-4D97-AF65-F5344CB8AC3E}">
        <p14:creationId xmlns:p14="http://schemas.microsoft.com/office/powerpoint/2010/main" val="127824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FF5E-50FD-094C-889F-A6B4B6B6757D}"/>
              </a:ext>
            </a:extLst>
          </p:cNvPr>
          <p:cNvSpPr>
            <a:spLocks noGrp="1"/>
          </p:cNvSpPr>
          <p:nvPr>
            <p:ph type="title"/>
          </p:nvPr>
        </p:nvSpPr>
        <p:spPr/>
        <p:txBody>
          <a:bodyPr/>
          <a:lstStyle/>
          <a:p>
            <a:r>
              <a:rPr lang="en-US" dirty="0">
                <a:ea typeface="+mj-lt"/>
                <a:cs typeface="+mj-lt"/>
              </a:rPr>
              <a:t>Overview of analysis approach</a:t>
            </a:r>
            <a:endParaRPr lang="en-US" b="0" dirty="0">
              <a:ea typeface="+mj-lt"/>
              <a:cs typeface="+mj-lt"/>
            </a:endParaRPr>
          </a:p>
        </p:txBody>
      </p:sp>
      <p:pic>
        <p:nvPicPr>
          <p:cNvPr id="14" name="Picture 13" descr="Image of the frequent transit network map from the Transit Master Plan.">
            <a:extLst>
              <a:ext uri="{FF2B5EF4-FFF2-40B4-BE49-F238E27FC236}">
                <a16:creationId xmlns:a16="http://schemas.microsoft.com/office/drawing/2014/main" id="{CDA1552C-3288-E740-B3F5-D56BF4A663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8200" y="2764951"/>
            <a:ext cx="1453954" cy="2288555"/>
          </a:xfrm>
          <a:prstGeom prst="rect">
            <a:avLst/>
          </a:prstGeom>
          <a:effectLst>
            <a:outerShdw blurRad="50800" dist="38100" dir="8100000" algn="tr" rotWithShape="0">
              <a:prstClr val="black">
                <a:alpha val="40000"/>
              </a:prstClr>
            </a:outerShdw>
          </a:effectLst>
        </p:spPr>
      </p:pic>
      <p:sp>
        <p:nvSpPr>
          <p:cNvPr id="15" name="TextBox 14">
            <a:extLst>
              <a:ext uri="{FF2B5EF4-FFF2-40B4-BE49-F238E27FC236}">
                <a16:creationId xmlns:a16="http://schemas.microsoft.com/office/drawing/2014/main" id="{3B15BC26-EC11-E749-A8F5-DDDB56BD7044}"/>
              </a:ext>
            </a:extLst>
          </p:cNvPr>
          <p:cNvSpPr txBox="1"/>
          <p:nvPr/>
        </p:nvSpPr>
        <p:spPr>
          <a:xfrm>
            <a:off x="796338" y="1490659"/>
            <a:ext cx="3025530" cy="1015663"/>
          </a:xfrm>
          <a:prstGeom prst="rect">
            <a:avLst/>
          </a:prstGeom>
          <a:noFill/>
        </p:spPr>
        <p:txBody>
          <a:bodyPr wrap="square" rtlCol="0">
            <a:spAutoFit/>
          </a:bodyPr>
          <a:lstStyle/>
          <a:p>
            <a:r>
              <a:rPr lang="en-US" sz="2000" b="1" dirty="0">
                <a:solidFill>
                  <a:schemeClr val="tx2">
                    <a:lumMod val="50000"/>
                  </a:schemeClr>
                </a:solidFill>
              </a:rPr>
              <a:t>1. Overlay Modal Plan Network Maps </a:t>
            </a:r>
          </a:p>
          <a:p>
            <a:r>
              <a:rPr lang="en-US" sz="2000" b="1" dirty="0">
                <a:solidFill>
                  <a:schemeClr val="tx2">
                    <a:lumMod val="50000"/>
                  </a:schemeClr>
                </a:solidFill>
              </a:rPr>
              <a:t>(transit, freight, bike)</a:t>
            </a:r>
          </a:p>
        </p:txBody>
      </p:sp>
      <p:pic>
        <p:nvPicPr>
          <p:cNvPr id="13" name="Picture 2" descr="Diagram from Streets Illustrated, our street design manual. It shows a cross-section of a hypothetical street, including widths for various elements of the pedestrian realm (sidewalk), flex zone, and travelway (bus zone, general purpose traffic, bike lane).">
            <a:extLst>
              <a:ext uri="{FF2B5EF4-FFF2-40B4-BE49-F238E27FC236}">
                <a16:creationId xmlns:a16="http://schemas.microsoft.com/office/drawing/2014/main" id="{98B58F1E-A887-974D-ADBE-6BCFB485962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60459" y="2657655"/>
            <a:ext cx="3471082" cy="30341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72BF120-2497-164E-B916-D33031C1916E}"/>
              </a:ext>
            </a:extLst>
          </p:cNvPr>
          <p:cNvSpPr txBox="1"/>
          <p:nvPr/>
        </p:nvSpPr>
        <p:spPr>
          <a:xfrm>
            <a:off x="4411785" y="1515809"/>
            <a:ext cx="3123210" cy="1015663"/>
          </a:xfrm>
          <a:prstGeom prst="rect">
            <a:avLst/>
          </a:prstGeom>
          <a:noFill/>
        </p:spPr>
        <p:txBody>
          <a:bodyPr wrap="square" rtlCol="0">
            <a:spAutoFit/>
          </a:bodyPr>
          <a:lstStyle/>
          <a:p>
            <a:r>
              <a:rPr lang="en-US" sz="2000" b="1" dirty="0">
                <a:solidFill>
                  <a:schemeClr val="tx2">
                    <a:lumMod val="50000"/>
                  </a:schemeClr>
                </a:solidFill>
              </a:rPr>
              <a:t>2. Apply Streets Illustrated dimensional standards to existing street geometry</a:t>
            </a:r>
          </a:p>
        </p:txBody>
      </p:sp>
      <p:pic>
        <p:nvPicPr>
          <p:cNvPr id="10" name="Picture 9" descr="Image of the freight network map from the Freight Master Plan.">
            <a:extLst>
              <a:ext uri="{FF2B5EF4-FFF2-40B4-BE49-F238E27FC236}">
                <a16:creationId xmlns:a16="http://schemas.microsoft.com/office/drawing/2014/main" id="{E9D4E977-8D30-434A-BD1C-7A8AC427B8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0048" y="3075254"/>
            <a:ext cx="1453955" cy="2198994"/>
          </a:xfrm>
          <a:prstGeom prst="rect">
            <a:avLst/>
          </a:prstGeom>
          <a:effectLst>
            <a:outerShdw blurRad="50800" dist="38100" dir="8100000" algn="tr" rotWithShape="0">
              <a:prstClr val="black">
                <a:alpha val="40000"/>
              </a:prstClr>
            </a:outerShdw>
          </a:effectLst>
        </p:spPr>
      </p:pic>
      <p:pic>
        <p:nvPicPr>
          <p:cNvPr id="8" name="Picture 7" descr="Image of the bicycle network map from the Bicycle Master Plan.">
            <a:extLst>
              <a:ext uri="{FF2B5EF4-FFF2-40B4-BE49-F238E27FC236}">
                <a16:creationId xmlns:a16="http://schemas.microsoft.com/office/drawing/2014/main" id="{411DE706-AECA-3441-8C02-92C17264FA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9965" y="3567295"/>
            <a:ext cx="1254759" cy="2219330"/>
          </a:xfrm>
          <a:prstGeom prst="rect">
            <a:avLst/>
          </a:prstGeom>
          <a:effectLst>
            <a:outerShdw blurRad="50800" dist="38100" dir="8100000" algn="tr" rotWithShape="0">
              <a:prstClr val="black">
                <a:alpha val="40000"/>
              </a:prstClr>
            </a:outerShdw>
          </a:effectLst>
        </p:spPr>
      </p:pic>
      <p:sp>
        <p:nvSpPr>
          <p:cNvPr id="20" name="TextBox 19">
            <a:extLst>
              <a:ext uri="{FF2B5EF4-FFF2-40B4-BE49-F238E27FC236}">
                <a16:creationId xmlns:a16="http://schemas.microsoft.com/office/drawing/2014/main" id="{9D5DD3FA-BED4-3A46-8F79-764835FDACB9}"/>
              </a:ext>
            </a:extLst>
          </p:cNvPr>
          <p:cNvSpPr txBox="1"/>
          <p:nvPr/>
        </p:nvSpPr>
        <p:spPr>
          <a:xfrm>
            <a:off x="8539220" y="1525156"/>
            <a:ext cx="3315532" cy="1015663"/>
          </a:xfrm>
          <a:prstGeom prst="rect">
            <a:avLst/>
          </a:prstGeom>
          <a:noFill/>
        </p:spPr>
        <p:txBody>
          <a:bodyPr wrap="square" rtlCol="0">
            <a:spAutoFit/>
          </a:bodyPr>
          <a:lstStyle/>
          <a:p>
            <a:r>
              <a:rPr lang="en-US" sz="2000" b="1" dirty="0">
                <a:solidFill>
                  <a:schemeClr val="tx2">
                    <a:lumMod val="50000"/>
                  </a:schemeClr>
                </a:solidFill>
              </a:rPr>
              <a:t>3. Identify curb-to-curb deficiencies where modal plan priorities do not fit</a:t>
            </a:r>
          </a:p>
        </p:txBody>
      </p:sp>
      <p:pic>
        <p:nvPicPr>
          <p:cNvPr id="5" name="Picture 4" descr="A photo of an example street from Google Streetview.">
            <a:extLst>
              <a:ext uri="{FF2B5EF4-FFF2-40B4-BE49-F238E27FC236}">
                <a16:creationId xmlns:a16="http://schemas.microsoft.com/office/drawing/2014/main" id="{0C88BF5B-0A2A-AC47-B294-86C0EBC2B9B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39220" y="2764951"/>
            <a:ext cx="2946927" cy="1358121"/>
          </a:xfrm>
          <a:prstGeom prst="rect">
            <a:avLst/>
          </a:prstGeom>
        </p:spPr>
      </p:pic>
      <p:pic>
        <p:nvPicPr>
          <p:cNvPr id="7" name="Picture 6" descr="A photo of an example street from Google Streetview.">
            <a:extLst>
              <a:ext uri="{FF2B5EF4-FFF2-40B4-BE49-F238E27FC236}">
                <a16:creationId xmlns:a16="http://schemas.microsoft.com/office/drawing/2014/main" id="{52BD9108-CE03-464A-A8D5-889355CF23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39220" y="4339227"/>
            <a:ext cx="2946927" cy="1389401"/>
          </a:xfrm>
          <a:prstGeom prst="rect">
            <a:avLst/>
          </a:prstGeom>
        </p:spPr>
      </p:pic>
    </p:spTree>
    <p:extLst>
      <p:ext uri="{BB962C8B-B14F-4D97-AF65-F5344CB8AC3E}">
        <p14:creationId xmlns:p14="http://schemas.microsoft.com/office/powerpoint/2010/main" val="246750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8DD2D7-A761-427D-9517-00FC063971E2}"/>
              </a:ext>
            </a:extLst>
          </p:cNvPr>
          <p:cNvSpPr>
            <a:spLocks noGrp="1"/>
          </p:cNvSpPr>
          <p:nvPr>
            <p:ph sz="half" idx="1"/>
          </p:nvPr>
        </p:nvSpPr>
        <p:spPr>
          <a:xfrm>
            <a:off x="990599" y="1889464"/>
            <a:ext cx="3709737" cy="4096698"/>
          </a:xfrm>
        </p:spPr>
        <p:txBody>
          <a:bodyPr vert="horz" lIns="91440" tIns="45720" rIns="91440" bIns="45720" rtlCol="0" anchor="t">
            <a:normAutofit/>
          </a:bodyPr>
          <a:lstStyle/>
          <a:p>
            <a:pPr>
              <a:spcBef>
                <a:spcPts val="0"/>
              </a:spcBef>
              <a:spcAft>
                <a:spcPts val="1200"/>
              </a:spcAft>
            </a:pPr>
            <a:r>
              <a:rPr lang="en-US" b="1" dirty="0">
                <a:ea typeface="+mn-lt"/>
                <a:cs typeface="+mn-lt"/>
              </a:rPr>
              <a:t>6,500 </a:t>
            </a:r>
            <a:r>
              <a:rPr lang="en-US" dirty="0">
                <a:ea typeface="+mn-lt"/>
                <a:cs typeface="+mn-lt"/>
              </a:rPr>
              <a:t>total arterial and collector block segments</a:t>
            </a:r>
          </a:p>
          <a:p>
            <a:pPr>
              <a:spcBef>
                <a:spcPts val="0"/>
              </a:spcBef>
              <a:spcAft>
                <a:spcPts val="1200"/>
              </a:spcAft>
            </a:pPr>
            <a:r>
              <a:rPr lang="en-US" b="1" dirty="0">
                <a:ea typeface="+mn-lt"/>
                <a:cs typeface="+mn-lt"/>
              </a:rPr>
              <a:t>2,900 s</a:t>
            </a:r>
            <a:r>
              <a:rPr lang="en-US" dirty="0">
                <a:ea typeface="+mn-lt"/>
                <a:cs typeface="+mn-lt"/>
              </a:rPr>
              <a:t>egments in a center, urban village, or neighborhood commercial area</a:t>
            </a:r>
          </a:p>
          <a:p>
            <a:pPr>
              <a:spcBef>
                <a:spcPts val="0"/>
              </a:spcBef>
              <a:spcAft>
                <a:spcPts val="1200"/>
              </a:spcAft>
            </a:pPr>
            <a:r>
              <a:rPr lang="en-US" b="1" dirty="0">
                <a:ea typeface="+mn-lt"/>
                <a:cs typeface="+mn-lt"/>
              </a:rPr>
              <a:t>432 </a:t>
            </a:r>
            <a:r>
              <a:rPr lang="en-US" dirty="0">
                <a:ea typeface="+mn-lt"/>
                <a:cs typeface="+mn-lt"/>
              </a:rPr>
              <a:t>deficient segments</a:t>
            </a:r>
          </a:p>
          <a:p>
            <a:pPr>
              <a:spcBef>
                <a:spcPts val="0"/>
              </a:spcBef>
              <a:spcAft>
                <a:spcPts val="1200"/>
              </a:spcAft>
            </a:pPr>
            <a:endParaRPr lang="en-US" dirty="0">
              <a:ea typeface="+mn-lt"/>
              <a:cs typeface="+mn-lt"/>
            </a:endParaRPr>
          </a:p>
          <a:p>
            <a:pPr>
              <a:spcBef>
                <a:spcPts val="0"/>
              </a:spcBef>
              <a:spcAft>
                <a:spcPts val="1200"/>
              </a:spcAft>
            </a:pPr>
            <a:endParaRPr lang="en-US" dirty="0">
              <a:cs typeface="Calibri"/>
            </a:endParaRPr>
          </a:p>
          <a:p>
            <a:pPr>
              <a:spcBef>
                <a:spcPts val="0"/>
              </a:spcBef>
              <a:spcAft>
                <a:spcPts val="1200"/>
              </a:spcAft>
            </a:pPr>
            <a:endParaRPr lang="en-US" b="1" dirty="0">
              <a:cs typeface="Calibri"/>
            </a:endParaRPr>
          </a:p>
          <a:p>
            <a:pPr marL="0" indent="0">
              <a:spcBef>
                <a:spcPts val="0"/>
              </a:spcBef>
              <a:spcAft>
                <a:spcPts val="1200"/>
              </a:spcAft>
              <a:buNone/>
            </a:pPr>
            <a:endParaRPr lang="en-US" dirty="0">
              <a:cs typeface="Calibri"/>
            </a:endParaRPr>
          </a:p>
        </p:txBody>
      </p:sp>
      <p:pic>
        <p:nvPicPr>
          <p:cNvPr id="5" name="Picture 4" descr="This infographic identifies how often different modal priority networks overlap on street segments. It also provides how many of these segment widths are deficient to meet these priorities, and how many of them would require the removal of the flex lane in order to implement.&#10;&#10;1. Bike + Transit: 1,098 total segments (44 are deficient, 122 would require removal of flex lane)&#10;&#10;2. Bike + Freight: 313 total segments (45 are deficient, 37 would require removal of flex lane)&#10;&#10;3. Freight + Transit: 724 total segments (0 are deficient, 0 would require removal of flex lane)&#10;&#10;4. Bike + Transit + Freight: 782 total segments (115 are deficient, 170 would require removal of flex lane)">
            <a:extLst>
              <a:ext uri="{FF2B5EF4-FFF2-40B4-BE49-F238E27FC236}">
                <a16:creationId xmlns:a16="http://schemas.microsoft.com/office/drawing/2014/main" id="{890A6A21-E284-844D-AF87-42BAF58396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7347" t="25028" r="5353" b="23978"/>
          <a:stretch/>
        </p:blipFill>
        <p:spPr>
          <a:xfrm>
            <a:off x="5484655" y="1338998"/>
            <a:ext cx="6707345" cy="4612624"/>
          </a:xfrm>
          <a:prstGeom prst="rect">
            <a:avLst/>
          </a:prstGeom>
        </p:spPr>
      </p:pic>
      <p:sp>
        <p:nvSpPr>
          <p:cNvPr id="94" name="Title 1">
            <a:extLst>
              <a:ext uri="{FF2B5EF4-FFF2-40B4-BE49-F238E27FC236}">
                <a16:creationId xmlns:a16="http://schemas.microsoft.com/office/drawing/2014/main" id="{D46C928B-6655-9F46-9C80-2F2F8FB0FF3E}"/>
              </a:ext>
            </a:extLst>
          </p:cNvPr>
          <p:cNvSpPr txBox="1">
            <a:spLocks/>
          </p:cNvSpPr>
          <p:nvPr/>
        </p:nvSpPr>
        <p:spPr>
          <a:xfrm>
            <a:off x="990600" y="517527"/>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ea typeface="+mj-lt"/>
                <a:cs typeface="+mj-lt"/>
              </a:rPr>
              <a:t>Overview of results</a:t>
            </a:r>
            <a:endParaRPr lang="en-US" b="0" dirty="0">
              <a:ea typeface="+mj-lt"/>
              <a:cs typeface="+mj-lt"/>
            </a:endParaRPr>
          </a:p>
        </p:txBody>
      </p:sp>
    </p:spTree>
    <p:extLst>
      <p:ext uri="{BB962C8B-B14F-4D97-AF65-F5344CB8AC3E}">
        <p14:creationId xmlns:p14="http://schemas.microsoft.com/office/powerpoint/2010/main" val="1944483808"/>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22BFA0A434DD42A4E3FBCFFF03747D" ma:contentTypeVersion="10" ma:contentTypeDescription="Create a new document." ma:contentTypeScope="" ma:versionID="be2ddc73ad1e9408239f418d82083df4">
  <xsd:schema xmlns:xsd="http://www.w3.org/2001/XMLSchema" xmlns:xs="http://www.w3.org/2001/XMLSchema" xmlns:p="http://schemas.microsoft.com/office/2006/metadata/properties" xmlns:ns2="97372696-fea6-4f20-8e56-281e63a947f1" xmlns:ns3="e45fc1ec-3d2a-4122-9ca3-2a943623b3da" targetNamespace="http://schemas.microsoft.com/office/2006/metadata/properties" ma:root="true" ma:fieldsID="42d131ad6196318f7240be175f32a98b" ns2:_="" ns3:_="">
    <xsd:import namespace="97372696-fea6-4f20-8e56-281e63a947f1"/>
    <xsd:import namespace="e45fc1ec-3d2a-4122-9ca3-2a943623b3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72696-fea6-4f20-8e56-281e63a947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5fc1ec-3d2a-4122-9ca3-2a943623b3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7372696-fea6-4f20-8e56-281e63a947f1">
      <UserInfo>
        <DisplayName>Lewis, Jonathan</DisplayName>
        <AccountId>1885</AccountId>
        <AccountType/>
      </UserInfo>
      <UserInfo>
        <DisplayName>Van Thiel, Laurie</DisplayName>
        <AccountId>4950</AccountId>
        <AccountType/>
      </UserInfo>
    </SharedWithUsers>
  </documentManagement>
</p:properties>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751E578E-4182-4091-A281-1F0B6AA954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72696-fea6-4f20-8e56-281e63a947f1"/>
    <ds:schemaRef ds:uri="e45fc1ec-3d2a-4122-9ca3-2a943623b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0CD351-0561-4B41-9079-EB7703943CEB}">
  <ds:schemaRefs>
    <ds:schemaRef ds:uri="97372696-fea6-4f20-8e56-281e63a947f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e45fc1ec-3d2a-4122-9ca3-2a943623b3da"/>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1800</TotalTime>
  <Words>1025</Words>
  <Application>Microsoft Macintosh PowerPoint</Application>
  <PresentationFormat>Widescreen</PresentationFormat>
  <Paragraphs>207</Paragraphs>
  <Slides>33</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Seattle Text</vt:lpstr>
      <vt:lpstr>Wingdings</vt:lpstr>
      <vt:lpstr>Arial</vt:lpstr>
      <vt:lpstr>Times New Roman</vt:lpstr>
      <vt:lpstr>Office Theme</vt:lpstr>
      <vt:lpstr>Policy &amp; Operations Advisory Group</vt:lpstr>
      <vt:lpstr>Meeting overview</vt:lpstr>
      <vt:lpstr>Meeting format</vt:lpstr>
      <vt:lpstr>Re-Introductions</vt:lpstr>
      <vt:lpstr>POAG roster</vt:lpstr>
      <vt:lpstr>Modal Integration</vt:lpstr>
      <vt:lpstr>Tonight’s objectives</vt:lpstr>
      <vt:lpstr>Overview of analysis approach</vt:lpstr>
      <vt:lpstr>PowerPoint Presentation</vt:lpstr>
      <vt:lpstr>Example: transit and freight priority</vt:lpstr>
      <vt:lpstr>Existing condition</vt:lpstr>
      <vt:lpstr>Option: install transit-only lanes</vt:lpstr>
      <vt:lpstr>Option: install shared freight &amp; transit lanes</vt:lpstr>
      <vt:lpstr>Discussion</vt:lpstr>
      <vt:lpstr>Example: bicycle priority and the flex zone</vt:lpstr>
      <vt:lpstr>Existing condition</vt:lpstr>
      <vt:lpstr>Option: install protected bicycle lanes</vt:lpstr>
      <vt:lpstr>Discussion</vt:lpstr>
      <vt:lpstr>Example 3: transit and bicycle priority</vt:lpstr>
      <vt:lpstr>Existing condition</vt:lpstr>
      <vt:lpstr>Option: install transit-only lanes</vt:lpstr>
      <vt:lpstr>Option: install protected bike lanes</vt:lpstr>
      <vt:lpstr>Option: install transit-only lane &amp; turn lane</vt:lpstr>
      <vt:lpstr>Discussion</vt:lpstr>
      <vt:lpstr>Signal Operations Policy</vt:lpstr>
      <vt:lpstr>SDOT values and desired outcomes</vt:lpstr>
      <vt:lpstr>Policy components</vt:lpstr>
      <vt:lpstr>Policy component</vt:lpstr>
      <vt:lpstr>Policy component</vt:lpstr>
      <vt:lpstr>Policy component</vt:lpstr>
      <vt:lpstr>Policy updates based on feedback</vt:lpstr>
      <vt:lpstr>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&amp; Operations Advisory Group</dc:title>
  <dc:creator>Brennan, Thomas</dc:creator>
  <cp:lastModifiedBy>Smith, Ellie</cp:lastModifiedBy>
  <cp:revision>29</cp:revision>
  <dcterms:created xsi:type="dcterms:W3CDTF">2020-08-13T03:26:20Z</dcterms:created>
  <dcterms:modified xsi:type="dcterms:W3CDTF">2020-08-21T00:59:34Z</dcterms:modified>
</cp:coreProperties>
</file>