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48" r:id="rId2"/>
  </p:sldMasterIdLst>
  <p:notesMasterIdLst>
    <p:notesMasterId r:id="rId19"/>
  </p:notesMasterIdLst>
  <p:handoutMasterIdLst>
    <p:handoutMasterId r:id="rId20"/>
  </p:handoutMasterIdLst>
  <p:sldIdLst>
    <p:sldId id="276" r:id="rId3"/>
    <p:sldId id="269" r:id="rId4"/>
    <p:sldId id="290" r:id="rId5"/>
    <p:sldId id="289" r:id="rId6"/>
    <p:sldId id="277" r:id="rId7"/>
    <p:sldId id="286" r:id="rId8"/>
    <p:sldId id="278" r:id="rId9"/>
    <p:sldId id="284" r:id="rId10"/>
    <p:sldId id="280" r:id="rId11"/>
    <p:sldId id="281" r:id="rId12"/>
    <p:sldId id="282" r:id="rId13"/>
    <p:sldId id="283" r:id="rId14"/>
    <p:sldId id="288" r:id="rId15"/>
    <p:sldId id="285" r:id="rId16"/>
    <p:sldId id="291" r:id="rId17"/>
    <p:sldId id="292" r:id="rId18"/>
  </p:sldIdLst>
  <p:sldSz cx="10058400" cy="77724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, Jesseca" initials="BJ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895"/>
    <a:srgbClr val="D20D52"/>
    <a:srgbClr val="FBB03B"/>
    <a:srgbClr val="AE804C"/>
    <a:srgbClr val="D4145A"/>
    <a:srgbClr val="A67C52"/>
    <a:srgbClr val="05AF9A"/>
    <a:srgbClr val="F9B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2" autoAdjust="0"/>
    <p:restoredTop sz="85592" autoAdjust="0"/>
  </p:normalViewPr>
  <p:slideViewPr>
    <p:cSldViewPr snapToGrid="0">
      <p:cViewPr varScale="1">
        <p:scale>
          <a:sx n="89" d="100"/>
          <a:sy n="89" d="100"/>
        </p:scale>
        <p:origin x="672" y="84"/>
      </p:cViewPr>
      <p:guideLst>
        <p:guide orient="horz" pos="2472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SFS01\DPD\Data\Cdcr\PUBINFO\Comp%20Plan%20-%20Seattle%202035\Outreach\powerpoint%20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Population</c:v>
          </c:tx>
          <c:spPr>
            <a:ln w="34925" cap="rnd">
              <a:solidFill>
                <a:srgbClr val="FBB0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cat>
            <c:numRef>
              <c:f>Sheet1!$A$40:$A$45</c:f>
              <c:numCache>
                <c:formatCode>General</c:formatCode>
                <c:ptCount val="6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</c:numCache>
            </c:numRef>
          </c:cat>
          <c:val>
            <c:numRef>
              <c:f>Sheet1!$B$40:$B$45</c:f>
              <c:numCache>
                <c:formatCode>General</c:formatCode>
                <c:ptCount val="6"/>
                <c:pt idx="0">
                  <c:v>557</c:v>
                </c:pt>
                <c:pt idx="1">
                  <c:v>530</c:v>
                </c:pt>
                <c:pt idx="2">
                  <c:v>490</c:v>
                </c:pt>
                <c:pt idx="3">
                  <c:v>516</c:v>
                </c:pt>
                <c:pt idx="4">
                  <c:v>563</c:v>
                </c:pt>
                <c:pt idx="5">
                  <c:v>609</c:v>
                </c:pt>
              </c:numCache>
            </c:numRef>
          </c:val>
          <c:smooth val="0"/>
        </c:ser>
        <c:ser>
          <c:idx val="1"/>
          <c:order val="1"/>
          <c:tx>
            <c:v>Employment</c:v>
          </c:tx>
          <c:spPr>
            <a:ln w="349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Sheet1!$A$40:$A$45</c:f>
              <c:numCache>
                <c:formatCode>General</c:formatCode>
                <c:ptCount val="6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</c:numCache>
            </c:numRef>
          </c:cat>
          <c:val>
            <c:numRef>
              <c:f>Sheet1!$C$40:$C$45</c:f>
              <c:numCache>
                <c:formatCode>General</c:formatCode>
                <c:ptCount val="6"/>
                <c:pt idx="0">
                  <c:v>243</c:v>
                </c:pt>
                <c:pt idx="1">
                  <c:v>317</c:v>
                </c:pt>
                <c:pt idx="2">
                  <c:v>415</c:v>
                </c:pt>
                <c:pt idx="3">
                  <c:v>459</c:v>
                </c:pt>
                <c:pt idx="4">
                  <c:v>510</c:v>
                </c:pt>
                <c:pt idx="5">
                  <c:v>473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Sheet1!$D$39</c:f>
              <c:strCache>
                <c:ptCount val="1"/>
                <c:pt idx="0">
                  <c:v>Housing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Sheet1!$A$40:$A$45</c:f>
              <c:numCache>
                <c:formatCode>General</c:formatCode>
                <c:ptCount val="6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</c:numCache>
            </c:numRef>
          </c:cat>
          <c:val>
            <c:numRef>
              <c:f>Sheet1!$D$40:$D$45</c:f>
              <c:numCache>
                <c:formatCode>#,##0</c:formatCode>
                <c:ptCount val="6"/>
                <c:pt idx="0">
                  <c:v>201</c:v>
                </c:pt>
                <c:pt idx="1">
                  <c:v>222</c:v>
                </c:pt>
                <c:pt idx="2">
                  <c:v>230</c:v>
                </c:pt>
                <c:pt idx="3">
                  <c:v>249</c:v>
                </c:pt>
                <c:pt idx="4">
                  <c:v>271</c:v>
                </c:pt>
                <c:pt idx="5">
                  <c:v>309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464448"/>
        <c:axId val="165606032"/>
      </c:lineChart>
      <c:catAx>
        <c:axId val="1644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606032"/>
        <c:crosses val="autoZero"/>
        <c:auto val="1"/>
        <c:lblAlgn val="ctr"/>
        <c:lblOffset val="100"/>
        <c:noMultiLvlLbl val="0"/>
      </c:catAx>
      <c:valAx>
        <c:axId val="16560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46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image" Target="../media/image20.jpeg"/><Relationship Id="rId6" Type="http://schemas.openxmlformats.org/officeDocument/2006/relationships/image" Target="../media/image25.jpe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eg"/><Relationship Id="rId4" Type="http://schemas.openxmlformats.org/officeDocument/2006/relationships/image" Target="../media/image23.jpg"/><Relationship Id="rId9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image" Target="../media/image20.jpeg"/><Relationship Id="rId6" Type="http://schemas.openxmlformats.org/officeDocument/2006/relationships/image" Target="../media/image25.jpe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eg"/><Relationship Id="rId4" Type="http://schemas.openxmlformats.org/officeDocument/2006/relationships/image" Target="../media/image23.jpg"/><Relationship Id="rId9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E7DF7-094A-4700-BD74-9826D7C4592F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F170EDA-5EC4-4F2A-95EE-8D22A28EEAB6}">
      <dgm:prSet phldrT="[Text]"/>
      <dgm:spPr/>
      <dgm:t>
        <a:bodyPr/>
        <a:lstStyle/>
        <a:p>
          <a:r>
            <a:rPr lang="en-US" dirty="0" smtClean="0"/>
            <a:t>Race and Social Equity</a:t>
          </a:r>
        </a:p>
      </dgm:t>
    </dgm:pt>
    <dgm:pt modelId="{4BDDA909-F145-4A53-A45A-2DCA198E24D0}" type="parTrans" cxnId="{1B59DC0A-D264-4DDA-B114-86F4E1606447}">
      <dgm:prSet/>
      <dgm:spPr/>
      <dgm:t>
        <a:bodyPr/>
        <a:lstStyle/>
        <a:p>
          <a:endParaRPr lang="en-US"/>
        </a:p>
      </dgm:t>
    </dgm:pt>
    <dgm:pt modelId="{9DACC056-E79B-466A-8414-B68276437265}" type="sibTrans" cxnId="{1B59DC0A-D264-4DDA-B114-86F4E1606447}">
      <dgm:prSet/>
      <dgm:spPr/>
      <dgm:t>
        <a:bodyPr/>
        <a:lstStyle/>
        <a:p>
          <a:endParaRPr lang="en-US"/>
        </a:p>
      </dgm:t>
    </dgm:pt>
    <dgm:pt modelId="{E0AC6709-3A8A-4D14-ACDE-24F53F0DD6CE}">
      <dgm:prSet phldrT="[Text]"/>
      <dgm:spPr/>
      <dgm:t>
        <a:bodyPr/>
        <a:lstStyle/>
        <a:p>
          <a:r>
            <a:rPr lang="en-US" dirty="0" smtClean="0"/>
            <a:t>Environmental Stewardship</a:t>
          </a:r>
          <a:endParaRPr lang="en-US" dirty="0"/>
        </a:p>
      </dgm:t>
    </dgm:pt>
    <dgm:pt modelId="{AC59A4D8-2B36-4D62-8FFC-45641AD004E9}" type="parTrans" cxnId="{DDDA16FA-E64F-4CC7-A755-06074DF0A78A}">
      <dgm:prSet/>
      <dgm:spPr/>
      <dgm:t>
        <a:bodyPr/>
        <a:lstStyle/>
        <a:p>
          <a:endParaRPr lang="en-US"/>
        </a:p>
      </dgm:t>
    </dgm:pt>
    <dgm:pt modelId="{B45C9CF7-B582-43CA-BF45-6841309D5948}" type="sibTrans" cxnId="{DDDA16FA-E64F-4CC7-A755-06074DF0A78A}">
      <dgm:prSet/>
      <dgm:spPr/>
      <dgm:t>
        <a:bodyPr/>
        <a:lstStyle/>
        <a:p>
          <a:endParaRPr lang="en-US"/>
        </a:p>
      </dgm:t>
    </dgm:pt>
    <dgm:pt modelId="{324B3291-9F6A-47F1-8943-DE909A88B08A}">
      <dgm:prSet phldrT="[Text]"/>
      <dgm:spPr/>
      <dgm:t>
        <a:bodyPr/>
        <a:lstStyle/>
        <a:p>
          <a:r>
            <a:rPr lang="en-US" dirty="0" smtClean="0"/>
            <a:t>Economic Opportunity and Security</a:t>
          </a:r>
          <a:endParaRPr lang="en-US" dirty="0"/>
        </a:p>
      </dgm:t>
    </dgm:pt>
    <dgm:pt modelId="{94992858-A257-4F7F-A6A4-20D2A9C1C2BF}" type="parTrans" cxnId="{D7809B5E-1DEC-4590-B0D0-C6B68A7D137F}">
      <dgm:prSet/>
      <dgm:spPr/>
      <dgm:t>
        <a:bodyPr/>
        <a:lstStyle/>
        <a:p>
          <a:endParaRPr lang="en-US"/>
        </a:p>
      </dgm:t>
    </dgm:pt>
    <dgm:pt modelId="{7CBCC356-4381-4F35-A801-5CDECFDDA2A4}" type="sibTrans" cxnId="{D7809B5E-1DEC-4590-B0D0-C6B68A7D137F}">
      <dgm:prSet/>
      <dgm:spPr/>
      <dgm:t>
        <a:bodyPr/>
        <a:lstStyle/>
        <a:p>
          <a:endParaRPr lang="en-US"/>
        </a:p>
      </dgm:t>
    </dgm:pt>
    <dgm:pt modelId="{188A8323-F556-4F7E-8354-D29B5BBDF6FF}">
      <dgm:prSet phldrT="[Text]"/>
      <dgm:spPr/>
      <dgm:t>
        <a:bodyPr/>
        <a:lstStyle/>
        <a:p>
          <a:r>
            <a:rPr lang="en-US" dirty="0" smtClean="0"/>
            <a:t>Community</a:t>
          </a:r>
          <a:endParaRPr lang="en-US" dirty="0"/>
        </a:p>
      </dgm:t>
    </dgm:pt>
    <dgm:pt modelId="{A3879B06-A41E-4775-A93B-8580C5442244}" type="parTrans" cxnId="{02CB450B-A71E-4835-9768-539694F480D4}">
      <dgm:prSet/>
      <dgm:spPr/>
      <dgm:t>
        <a:bodyPr/>
        <a:lstStyle/>
        <a:p>
          <a:endParaRPr lang="en-US"/>
        </a:p>
      </dgm:t>
    </dgm:pt>
    <dgm:pt modelId="{FA7EE64F-92CE-49AC-B8C1-6D010E02E22E}" type="sibTrans" cxnId="{02CB450B-A71E-4835-9768-539694F480D4}">
      <dgm:prSet/>
      <dgm:spPr/>
      <dgm:t>
        <a:bodyPr/>
        <a:lstStyle/>
        <a:p>
          <a:endParaRPr lang="en-US"/>
        </a:p>
      </dgm:t>
    </dgm:pt>
    <dgm:pt modelId="{C2B51ABA-A3A3-4D5D-877F-FF3A320B53B8}" type="pres">
      <dgm:prSet presAssocID="{370E7DF7-094A-4700-BD74-9826D7C459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3FE335-AC36-4944-A2FD-21F769929A78}" type="pres">
      <dgm:prSet presAssocID="{FF170EDA-5EC4-4F2A-95EE-8D22A28EEAB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D5843-6ECE-4199-8A89-BBC226B7F4AA}" type="pres">
      <dgm:prSet presAssocID="{9DACC056-E79B-466A-8414-B68276437265}" presName="sibTrans" presStyleCnt="0"/>
      <dgm:spPr/>
    </dgm:pt>
    <dgm:pt modelId="{199F3BEF-D470-4C82-8180-D262D312DAC7}" type="pres">
      <dgm:prSet presAssocID="{E0AC6709-3A8A-4D14-ACDE-24F53F0DD6C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60D18F-773B-4C11-986C-E1D7D8BF9027}" type="pres">
      <dgm:prSet presAssocID="{B45C9CF7-B582-43CA-BF45-6841309D5948}" presName="sibTrans" presStyleCnt="0"/>
      <dgm:spPr/>
    </dgm:pt>
    <dgm:pt modelId="{2B79816D-EE05-4239-B06A-1D0535C616B0}" type="pres">
      <dgm:prSet presAssocID="{324B3291-9F6A-47F1-8943-DE909A88B08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0ECEF0-F815-4B94-8EFD-B5FFFE4C1BAC}" type="pres">
      <dgm:prSet presAssocID="{7CBCC356-4381-4F35-A801-5CDECFDDA2A4}" presName="sibTrans" presStyleCnt="0"/>
      <dgm:spPr/>
    </dgm:pt>
    <dgm:pt modelId="{4FA4B44B-5B88-43C5-A40F-26387B8ADAC7}" type="pres">
      <dgm:prSet presAssocID="{188A8323-F556-4F7E-8354-D29B5BBDF6F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116EEA-44FD-426F-AC89-C563FE785543}" type="presOf" srcId="{E0AC6709-3A8A-4D14-ACDE-24F53F0DD6CE}" destId="{199F3BEF-D470-4C82-8180-D262D312DAC7}" srcOrd="0" destOrd="0" presId="urn:microsoft.com/office/officeart/2005/8/layout/default"/>
    <dgm:cxn modelId="{61BAB79A-A7C4-403F-ADB4-61C398DD47F3}" type="presOf" srcId="{FF170EDA-5EC4-4F2A-95EE-8D22A28EEAB6}" destId="{BC3FE335-AC36-4944-A2FD-21F769929A78}" srcOrd="0" destOrd="0" presId="urn:microsoft.com/office/officeart/2005/8/layout/default"/>
    <dgm:cxn modelId="{FBBAA1B7-0CA5-41B2-8AF9-E1444B248F04}" type="presOf" srcId="{188A8323-F556-4F7E-8354-D29B5BBDF6FF}" destId="{4FA4B44B-5B88-43C5-A40F-26387B8ADAC7}" srcOrd="0" destOrd="0" presId="urn:microsoft.com/office/officeart/2005/8/layout/default"/>
    <dgm:cxn modelId="{D7809B5E-1DEC-4590-B0D0-C6B68A7D137F}" srcId="{370E7DF7-094A-4700-BD74-9826D7C4592F}" destId="{324B3291-9F6A-47F1-8943-DE909A88B08A}" srcOrd="2" destOrd="0" parTransId="{94992858-A257-4F7F-A6A4-20D2A9C1C2BF}" sibTransId="{7CBCC356-4381-4F35-A801-5CDECFDDA2A4}"/>
    <dgm:cxn modelId="{DDDA16FA-E64F-4CC7-A755-06074DF0A78A}" srcId="{370E7DF7-094A-4700-BD74-9826D7C4592F}" destId="{E0AC6709-3A8A-4D14-ACDE-24F53F0DD6CE}" srcOrd="1" destOrd="0" parTransId="{AC59A4D8-2B36-4D62-8FFC-45641AD004E9}" sibTransId="{B45C9CF7-B582-43CA-BF45-6841309D5948}"/>
    <dgm:cxn modelId="{5CE0B163-36BE-4B03-B231-E36DE62427E9}" type="presOf" srcId="{324B3291-9F6A-47F1-8943-DE909A88B08A}" destId="{2B79816D-EE05-4239-B06A-1D0535C616B0}" srcOrd="0" destOrd="0" presId="urn:microsoft.com/office/officeart/2005/8/layout/default"/>
    <dgm:cxn modelId="{1B59DC0A-D264-4DDA-B114-86F4E1606447}" srcId="{370E7DF7-094A-4700-BD74-9826D7C4592F}" destId="{FF170EDA-5EC4-4F2A-95EE-8D22A28EEAB6}" srcOrd="0" destOrd="0" parTransId="{4BDDA909-F145-4A53-A45A-2DCA198E24D0}" sibTransId="{9DACC056-E79B-466A-8414-B68276437265}"/>
    <dgm:cxn modelId="{A574E1FF-22BA-4A6A-886A-ADC36F50F112}" type="presOf" srcId="{370E7DF7-094A-4700-BD74-9826D7C4592F}" destId="{C2B51ABA-A3A3-4D5D-877F-FF3A320B53B8}" srcOrd="0" destOrd="0" presId="urn:microsoft.com/office/officeart/2005/8/layout/default"/>
    <dgm:cxn modelId="{02CB450B-A71E-4835-9768-539694F480D4}" srcId="{370E7DF7-094A-4700-BD74-9826D7C4592F}" destId="{188A8323-F556-4F7E-8354-D29B5BBDF6FF}" srcOrd="3" destOrd="0" parTransId="{A3879B06-A41E-4775-A93B-8580C5442244}" sibTransId="{FA7EE64F-92CE-49AC-B8C1-6D010E02E22E}"/>
    <dgm:cxn modelId="{FA034994-8F3F-4199-A1F9-886922C30DDC}" type="presParOf" srcId="{C2B51ABA-A3A3-4D5D-877F-FF3A320B53B8}" destId="{BC3FE335-AC36-4944-A2FD-21F769929A78}" srcOrd="0" destOrd="0" presId="urn:microsoft.com/office/officeart/2005/8/layout/default"/>
    <dgm:cxn modelId="{18995386-B061-4237-A027-111A03B18FC0}" type="presParOf" srcId="{C2B51ABA-A3A3-4D5D-877F-FF3A320B53B8}" destId="{9C2D5843-6ECE-4199-8A89-BBC226B7F4AA}" srcOrd="1" destOrd="0" presId="urn:microsoft.com/office/officeart/2005/8/layout/default"/>
    <dgm:cxn modelId="{705EE288-654D-4C8A-96D1-379463609FBE}" type="presParOf" srcId="{C2B51ABA-A3A3-4D5D-877F-FF3A320B53B8}" destId="{199F3BEF-D470-4C82-8180-D262D312DAC7}" srcOrd="2" destOrd="0" presId="urn:microsoft.com/office/officeart/2005/8/layout/default"/>
    <dgm:cxn modelId="{67C9FE2F-07F6-4919-B8EA-F0CE441ACAAC}" type="presParOf" srcId="{C2B51ABA-A3A3-4D5D-877F-FF3A320B53B8}" destId="{8260D18F-773B-4C11-986C-E1D7D8BF9027}" srcOrd="3" destOrd="0" presId="urn:microsoft.com/office/officeart/2005/8/layout/default"/>
    <dgm:cxn modelId="{F5AD4A4E-C10B-4829-BF03-4578DD607504}" type="presParOf" srcId="{C2B51ABA-A3A3-4D5D-877F-FF3A320B53B8}" destId="{2B79816D-EE05-4239-B06A-1D0535C616B0}" srcOrd="4" destOrd="0" presId="urn:microsoft.com/office/officeart/2005/8/layout/default"/>
    <dgm:cxn modelId="{E207A81D-FE23-4B46-92EE-40DB4B42CAE9}" type="presParOf" srcId="{C2B51ABA-A3A3-4D5D-877F-FF3A320B53B8}" destId="{2B0ECEF0-F815-4B94-8EFD-B5FFFE4C1BAC}" srcOrd="5" destOrd="0" presId="urn:microsoft.com/office/officeart/2005/8/layout/default"/>
    <dgm:cxn modelId="{9F68D48B-E1FF-4417-97DA-435354F1A4D3}" type="presParOf" srcId="{C2B51ABA-A3A3-4D5D-877F-FF3A320B53B8}" destId="{4FA4B44B-5B88-43C5-A40F-26387B8ADAC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BE2B3F-8887-4582-A1B3-A7AD20E54A09}" type="doc">
      <dgm:prSet loTypeId="urn:microsoft.com/office/officeart/2005/8/layout/p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6F48B86-8D3A-4C76-88B4-E6C73306C9F4}">
      <dgm:prSet phldrT="[Text]" custT="1"/>
      <dgm:spPr/>
      <dgm:t>
        <a:bodyPr/>
        <a:lstStyle/>
        <a:p>
          <a:r>
            <a:rPr lang="en-US" sz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Land Use</a:t>
          </a:r>
        </a:p>
      </dgm:t>
    </dgm:pt>
    <dgm:pt modelId="{6078E364-9D19-4D64-8A64-FDC47FA70A5C}" type="parTrans" cxnId="{1415455B-8F50-4246-91F6-3747EAA64487}">
      <dgm:prSet/>
      <dgm:spPr/>
      <dgm:t>
        <a:bodyPr/>
        <a:lstStyle/>
        <a:p>
          <a:endParaRPr lang="en-US"/>
        </a:p>
      </dgm:t>
    </dgm:pt>
    <dgm:pt modelId="{E4E938C8-7E82-4BFC-A9FF-9B1700494C74}" type="sibTrans" cxnId="{1415455B-8F50-4246-91F6-3747EAA64487}">
      <dgm:prSet/>
      <dgm:spPr/>
      <dgm:t>
        <a:bodyPr/>
        <a:lstStyle/>
        <a:p>
          <a:endParaRPr lang="en-US"/>
        </a:p>
      </dgm:t>
    </dgm:pt>
    <dgm:pt modelId="{4CB367E1-2DE1-465F-965F-98A950C8DA86}">
      <dgm:prSet phldrT="[Text]" custT="1"/>
      <dgm:spPr/>
      <dgm:t>
        <a:bodyPr/>
        <a:lstStyle/>
        <a:p>
          <a:r>
            <a:rPr lang="en-US" sz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Housing</a:t>
          </a:r>
        </a:p>
      </dgm:t>
    </dgm:pt>
    <dgm:pt modelId="{5B5E1766-F9F4-4C2D-A530-F1E584A53994}" type="parTrans" cxnId="{A89E9B40-3487-463A-9BC8-3C142601DEAA}">
      <dgm:prSet/>
      <dgm:spPr/>
      <dgm:t>
        <a:bodyPr/>
        <a:lstStyle/>
        <a:p>
          <a:endParaRPr lang="en-US"/>
        </a:p>
      </dgm:t>
    </dgm:pt>
    <dgm:pt modelId="{C994EF45-9F8A-4011-A4BB-4DDB60EE8ECB}" type="sibTrans" cxnId="{A89E9B40-3487-463A-9BC8-3C142601DEAA}">
      <dgm:prSet/>
      <dgm:spPr/>
      <dgm:t>
        <a:bodyPr/>
        <a:lstStyle/>
        <a:p>
          <a:endParaRPr lang="en-US"/>
        </a:p>
      </dgm:t>
    </dgm:pt>
    <dgm:pt modelId="{D9FFD70E-E298-4B5F-934C-C93D1562721A}">
      <dgm:prSet phldrT="[Text]" custT="1"/>
      <dgm:spPr/>
      <dgm:t>
        <a:bodyPr/>
        <a:lstStyle/>
        <a:p>
          <a:r>
            <a:rPr lang="en-US" sz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Utilities</a:t>
          </a:r>
        </a:p>
      </dgm:t>
    </dgm:pt>
    <dgm:pt modelId="{B0D170F3-97C6-49AF-B403-CA7FBB271CDC}" type="parTrans" cxnId="{276E05BC-848C-4ACC-990D-AFB834DAA3BF}">
      <dgm:prSet/>
      <dgm:spPr/>
      <dgm:t>
        <a:bodyPr/>
        <a:lstStyle/>
        <a:p>
          <a:endParaRPr lang="en-US"/>
        </a:p>
      </dgm:t>
    </dgm:pt>
    <dgm:pt modelId="{07362E18-5BB7-4BD0-A9AA-2D6098AC170B}" type="sibTrans" cxnId="{276E05BC-848C-4ACC-990D-AFB834DAA3BF}">
      <dgm:prSet/>
      <dgm:spPr/>
      <dgm:t>
        <a:bodyPr/>
        <a:lstStyle/>
        <a:p>
          <a:endParaRPr lang="en-US"/>
        </a:p>
      </dgm:t>
    </dgm:pt>
    <dgm:pt modelId="{EE3CD7F6-5194-420B-82D1-46E94AEAEB1F}">
      <dgm:prSet phldrT="[Text]" custT="1"/>
      <dgm:spPr/>
      <dgm:t>
        <a:bodyPr/>
        <a:lstStyle/>
        <a:p>
          <a:r>
            <a:rPr lang="en-US" sz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Parks &amp; Open Space</a:t>
          </a:r>
        </a:p>
      </dgm:t>
    </dgm:pt>
    <dgm:pt modelId="{A71617FA-4710-4883-BCA9-9466D771A257}" type="parTrans" cxnId="{AEC6F930-B67C-4E63-A5CC-B87374F19909}">
      <dgm:prSet/>
      <dgm:spPr/>
      <dgm:t>
        <a:bodyPr/>
        <a:lstStyle/>
        <a:p>
          <a:endParaRPr lang="en-US"/>
        </a:p>
      </dgm:t>
    </dgm:pt>
    <dgm:pt modelId="{952823CB-101C-4EE6-9C64-A9D8746662B7}" type="sibTrans" cxnId="{AEC6F930-B67C-4E63-A5CC-B87374F19909}">
      <dgm:prSet/>
      <dgm:spPr/>
      <dgm:t>
        <a:bodyPr/>
        <a:lstStyle/>
        <a:p>
          <a:endParaRPr lang="en-US"/>
        </a:p>
      </dgm:t>
    </dgm:pt>
    <dgm:pt modelId="{8332E006-0435-4F7F-B245-CE588E1E12D3}">
      <dgm:prSet phldrT="[Text]" custT="1"/>
      <dgm:spPr/>
      <dgm:t>
        <a:bodyPr/>
        <a:lstStyle/>
        <a:p>
          <a:r>
            <a:rPr lang="en-US" sz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Transportation</a:t>
          </a:r>
        </a:p>
      </dgm:t>
    </dgm:pt>
    <dgm:pt modelId="{6F9AA446-AD6A-4802-9A22-979C4AD36DBA}" type="parTrans" cxnId="{CCB1BA36-7E21-4D2F-9826-85D9474791DC}">
      <dgm:prSet/>
      <dgm:spPr/>
      <dgm:t>
        <a:bodyPr/>
        <a:lstStyle/>
        <a:p>
          <a:endParaRPr lang="en-US"/>
        </a:p>
      </dgm:t>
    </dgm:pt>
    <dgm:pt modelId="{9F3FC229-1CB8-41CF-9FC3-7D861A8408C6}" type="sibTrans" cxnId="{CCB1BA36-7E21-4D2F-9826-85D9474791DC}">
      <dgm:prSet/>
      <dgm:spPr/>
      <dgm:t>
        <a:bodyPr/>
        <a:lstStyle/>
        <a:p>
          <a:endParaRPr lang="en-US"/>
        </a:p>
      </dgm:t>
    </dgm:pt>
    <dgm:pt modelId="{EF4A0191-6975-4A30-8009-B16C762A7F85}">
      <dgm:prSet phldrT="[Text]" custT="1"/>
      <dgm:spPr/>
      <dgm:t>
        <a:bodyPr/>
        <a:lstStyle/>
        <a:p>
          <a:r>
            <a:rPr lang="en-US" sz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Environment</a:t>
          </a:r>
        </a:p>
      </dgm:t>
    </dgm:pt>
    <dgm:pt modelId="{0091D260-8611-49B5-9725-3032504CDB79}" type="parTrans" cxnId="{E8C3497F-B768-492E-8B99-5E3A982898BB}">
      <dgm:prSet/>
      <dgm:spPr/>
      <dgm:t>
        <a:bodyPr/>
        <a:lstStyle/>
        <a:p>
          <a:endParaRPr lang="en-US"/>
        </a:p>
      </dgm:t>
    </dgm:pt>
    <dgm:pt modelId="{FB8AF67F-2944-4EAC-A344-FB11A5C3BBA8}" type="sibTrans" cxnId="{E8C3497F-B768-492E-8B99-5E3A982898BB}">
      <dgm:prSet/>
      <dgm:spPr/>
      <dgm:t>
        <a:bodyPr/>
        <a:lstStyle/>
        <a:p>
          <a:endParaRPr lang="en-US"/>
        </a:p>
      </dgm:t>
    </dgm:pt>
    <dgm:pt modelId="{DE1E29AB-D4E5-4C30-A979-BBFFFCAE2486}">
      <dgm:prSet phldrT="[Text]" custT="1"/>
      <dgm:spPr/>
      <dgm:t>
        <a:bodyPr/>
        <a:lstStyle/>
        <a:p>
          <a:r>
            <a:rPr lang="en-US" sz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Economic Development</a:t>
          </a:r>
        </a:p>
      </dgm:t>
    </dgm:pt>
    <dgm:pt modelId="{9BB6F428-A951-47AF-A6CA-72DED68A777A}" type="parTrans" cxnId="{B16E3916-722F-4E81-B7E4-43EEBC3C6062}">
      <dgm:prSet/>
      <dgm:spPr/>
      <dgm:t>
        <a:bodyPr/>
        <a:lstStyle/>
        <a:p>
          <a:endParaRPr lang="en-US"/>
        </a:p>
      </dgm:t>
    </dgm:pt>
    <dgm:pt modelId="{661D3685-C100-4FE5-8187-9CA2654297E2}" type="sibTrans" cxnId="{B16E3916-722F-4E81-B7E4-43EEBC3C6062}">
      <dgm:prSet/>
      <dgm:spPr/>
      <dgm:t>
        <a:bodyPr/>
        <a:lstStyle/>
        <a:p>
          <a:endParaRPr lang="en-US"/>
        </a:p>
      </dgm:t>
    </dgm:pt>
    <dgm:pt modelId="{0FE88AE7-0B09-4B81-93C5-8FDF348BC007}">
      <dgm:prSet phldrT="[Text]" custT="1"/>
      <dgm:spPr/>
      <dgm:t>
        <a:bodyPr/>
        <a:lstStyle/>
        <a:p>
          <a:r>
            <a:rPr lang="en-US" sz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Capital Facilities</a:t>
          </a:r>
        </a:p>
      </dgm:t>
    </dgm:pt>
    <dgm:pt modelId="{F9004291-11F4-405C-BC03-0E2A8AEAC646}" type="parTrans" cxnId="{59ABC889-57F0-4AED-A7E2-874EEFF700CC}">
      <dgm:prSet/>
      <dgm:spPr/>
      <dgm:t>
        <a:bodyPr/>
        <a:lstStyle/>
        <a:p>
          <a:endParaRPr lang="en-US"/>
        </a:p>
      </dgm:t>
    </dgm:pt>
    <dgm:pt modelId="{13615100-7CFC-44CA-8A11-8290708F9333}" type="sibTrans" cxnId="{59ABC889-57F0-4AED-A7E2-874EEFF700CC}">
      <dgm:prSet/>
      <dgm:spPr/>
      <dgm:t>
        <a:bodyPr/>
        <a:lstStyle/>
        <a:p>
          <a:endParaRPr lang="en-US"/>
        </a:p>
      </dgm:t>
    </dgm:pt>
    <dgm:pt modelId="{7BDBCAC9-7A67-4F49-87D2-5420ADE9DB54}">
      <dgm:prSet phldrT="[Text]" custT="1"/>
      <dgm:spPr/>
      <dgm:t>
        <a:bodyPr/>
        <a:lstStyle/>
        <a:p>
          <a:r>
            <a:rPr lang="en-US" sz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Arts &amp; Culture</a:t>
          </a:r>
        </a:p>
      </dgm:t>
    </dgm:pt>
    <dgm:pt modelId="{1FD682EC-6522-4C6A-88E5-BF10664F427D}" type="parTrans" cxnId="{7697E9F9-EFC3-400A-8BAB-7982CC39364C}">
      <dgm:prSet/>
      <dgm:spPr/>
      <dgm:t>
        <a:bodyPr/>
        <a:lstStyle/>
        <a:p>
          <a:endParaRPr lang="en-US"/>
        </a:p>
      </dgm:t>
    </dgm:pt>
    <dgm:pt modelId="{213FDE74-396B-4162-83F0-00C83C9EF5A8}" type="sibTrans" cxnId="{7697E9F9-EFC3-400A-8BAB-7982CC39364C}">
      <dgm:prSet/>
      <dgm:spPr/>
      <dgm:t>
        <a:bodyPr/>
        <a:lstStyle/>
        <a:p>
          <a:endParaRPr lang="en-US"/>
        </a:p>
      </dgm:t>
    </dgm:pt>
    <dgm:pt modelId="{000F0D9D-B570-4491-B011-975258C38C27}">
      <dgm:prSet phldrT="[Text]" custT="1"/>
      <dgm:spPr/>
      <dgm:t>
        <a:bodyPr/>
        <a:lstStyle/>
        <a:p>
          <a:r>
            <a:rPr lang="en-US" sz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Shoreline</a:t>
          </a:r>
        </a:p>
      </dgm:t>
    </dgm:pt>
    <dgm:pt modelId="{D67B2DA7-AA6A-4BA0-A348-EBB551E5861E}" type="parTrans" cxnId="{69EAB0B2-C5C6-48A7-A52F-E3FE5B231C95}">
      <dgm:prSet/>
      <dgm:spPr/>
      <dgm:t>
        <a:bodyPr/>
        <a:lstStyle/>
        <a:p>
          <a:endParaRPr lang="en-US"/>
        </a:p>
      </dgm:t>
    </dgm:pt>
    <dgm:pt modelId="{D659AA4F-DF58-487B-98FC-40B6C9E70C1B}" type="sibTrans" cxnId="{69EAB0B2-C5C6-48A7-A52F-E3FE5B231C95}">
      <dgm:prSet/>
      <dgm:spPr/>
      <dgm:t>
        <a:bodyPr/>
        <a:lstStyle/>
        <a:p>
          <a:endParaRPr lang="en-US"/>
        </a:p>
      </dgm:t>
    </dgm:pt>
    <dgm:pt modelId="{6A512AD7-A44F-4997-80D0-EC933B89BBEE}">
      <dgm:prSet phldrT="[Text]" custT="1"/>
      <dgm:spPr/>
      <dgm:t>
        <a:bodyPr/>
        <a:lstStyle/>
        <a:p>
          <a:r>
            <a:rPr lang="en-US" sz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Container Port</a:t>
          </a:r>
        </a:p>
      </dgm:t>
    </dgm:pt>
    <dgm:pt modelId="{ECDF2608-A4E7-4DA0-84ED-D1ACB5EDF10B}" type="parTrans" cxnId="{93C4DFFF-6559-437C-AE90-085AF25A188E}">
      <dgm:prSet/>
      <dgm:spPr/>
      <dgm:t>
        <a:bodyPr/>
        <a:lstStyle/>
        <a:p>
          <a:endParaRPr lang="en-US"/>
        </a:p>
      </dgm:t>
    </dgm:pt>
    <dgm:pt modelId="{62BB59B4-C9D0-4D24-9529-5EB3B91BDBBF}" type="sibTrans" cxnId="{93C4DFFF-6559-437C-AE90-085AF25A188E}">
      <dgm:prSet/>
      <dgm:spPr/>
      <dgm:t>
        <a:bodyPr/>
        <a:lstStyle/>
        <a:p>
          <a:endParaRPr lang="en-US"/>
        </a:p>
      </dgm:t>
    </dgm:pt>
    <dgm:pt modelId="{AF9B6C0A-BB13-4B46-A71D-DDF2B85F0C7C}" type="pres">
      <dgm:prSet presAssocID="{E3BE2B3F-8887-4582-A1B3-A7AD20E54A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BBBB1A-5DEA-4439-B164-FC5FE46A8EFD}" type="pres">
      <dgm:prSet presAssocID="{16F48B86-8D3A-4C76-88B4-E6C73306C9F4}" presName="compNode" presStyleCnt="0"/>
      <dgm:spPr/>
    </dgm:pt>
    <dgm:pt modelId="{0EE11EFF-5277-4A90-9DED-D051FCC97866}" type="pres">
      <dgm:prSet presAssocID="{16F48B86-8D3A-4C76-88B4-E6C73306C9F4}" presName="pictRect" presStyleLbl="node1" presStyleIdx="0" presStyleCnt="1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E4849185-8830-4DCB-89AB-44CE3C15124C}" type="pres">
      <dgm:prSet presAssocID="{16F48B86-8D3A-4C76-88B4-E6C73306C9F4}" presName="textRect" presStyleLbl="revTx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C7353-AC86-4560-9CC4-A8AD72CCDA23}" type="pres">
      <dgm:prSet presAssocID="{E4E938C8-7E82-4BFC-A9FF-9B1700494C7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B1FCC91-96FC-4B31-AFAF-D8C889B80AFE}" type="pres">
      <dgm:prSet presAssocID="{4CB367E1-2DE1-465F-965F-98A950C8DA86}" presName="compNode" presStyleCnt="0"/>
      <dgm:spPr/>
    </dgm:pt>
    <dgm:pt modelId="{5C517273-DC9B-424A-B114-A59450BAB614}" type="pres">
      <dgm:prSet presAssocID="{4CB367E1-2DE1-465F-965F-98A950C8DA86}" presName="pictRect" presStyleLbl="node1" presStyleIdx="1" presStyleCnt="1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n-US"/>
        </a:p>
      </dgm:t>
    </dgm:pt>
    <dgm:pt modelId="{BB0B8377-9F1F-46AA-B7B0-A95EAC8EA768}" type="pres">
      <dgm:prSet presAssocID="{4CB367E1-2DE1-465F-965F-98A950C8DA86}" presName="textRect" presStyleLbl="revTx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62597E-796E-45FA-BA3A-9D056B877A4A}" type="pres">
      <dgm:prSet presAssocID="{C994EF45-9F8A-4011-A4BB-4DDB60EE8EC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A53BA20-603A-4F39-A421-DAB59232ECFB}" type="pres">
      <dgm:prSet presAssocID="{D9FFD70E-E298-4B5F-934C-C93D1562721A}" presName="compNode" presStyleCnt="0"/>
      <dgm:spPr/>
    </dgm:pt>
    <dgm:pt modelId="{B39E0229-EE47-48E0-906A-3834DCB12754}" type="pres">
      <dgm:prSet presAssocID="{D9FFD70E-E298-4B5F-934C-C93D1562721A}" presName="pictRect" presStyleLbl="node1" presStyleIdx="2" presStyleCnt="1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13F5ADD9-5611-4F74-A8A5-55CEB2D1B345}" type="pres">
      <dgm:prSet presAssocID="{D9FFD70E-E298-4B5F-934C-C93D1562721A}" presName="textRect" presStyleLbl="revTx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F4AF6-3E05-4A0A-8706-8D77D099DA73}" type="pres">
      <dgm:prSet presAssocID="{07362E18-5BB7-4BD0-A9AA-2D6098AC170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E8F5813-AE1C-4019-83CE-1D0CD29004B6}" type="pres">
      <dgm:prSet presAssocID="{EE3CD7F6-5194-420B-82D1-46E94AEAEB1F}" presName="compNode" presStyleCnt="0"/>
      <dgm:spPr/>
    </dgm:pt>
    <dgm:pt modelId="{D52CEE90-16C5-4491-BF87-7782E768D38E}" type="pres">
      <dgm:prSet presAssocID="{EE3CD7F6-5194-420B-82D1-46E94AEAEB1F}" presName="pictRect" presStyleLbl="node1" presStyleIdx="3" presStyleCnt="1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13521A91-6084-4790-A6DE-E4FEF73B78E5}" type="pres">
      <dgm:prSet presAssocID="{EE3CD7F6-5194-420B-82D1-46E94AEAEB1F}" presName="textRect" presStyleLbl="revTx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6AB024-05CD-42D6-A70C-168E5957F066}" type="pres">
      <dgm:prSet presAssocID="{952823CB-101C-4EE6-9C64-A9D8746662B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02EFABF-708F-4ABC-BC08-61F236203521}" type="pres">
      <dgm:prSet presAssocID="{8332E006-0435-4F7F-B245-CE588E1E12D3}" presName="compNode" presStyleCnt="0"/>
      <dgm:spPr/>
    </dgm:pt>
    <dgm:pt modelId="{DD751B07-46DD-42D9-9DF0-98C617E98F16}" type="pres">
      <dgm:prSet presAssocID="{8332E006-0435-4F7F-B245-CE588E1E12D3}" presName="pictRect" presStyleLbl="node1" presStyleIdx="4" presStyleCnt="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439878DC-62A3-465E-A047-540BC7663AF9}" type="pres">
      <dgm:prSet presAssocID="{8332E006-0435-4F7F-B245-CE588E1E12D3}" presName="textRect" presStyleLbl="revTx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1B3BE-25DF-42C0-8C25-D528040100EB}" type="pres">
      <dgm:prSet presAssocID="{9F3FC229-1CB8-41CF-9FC3-7D861A8408C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B51A09C-C9B6-40D1-B301-5A3B91885A66}" type="pres">
      <dgm:prSet presAssocID="{EF4A0191-6975-4A30-8009-B16C762A7F85}" presName="compNode" presStyleCnt="0"/>
      <dgm:spPr/>
    </dgm:pt>
    <dgm:pt modelId="{5992EF52-A152-458F-986E-0D87DB4EE73A}" type="pres">
      <dgm:prSet presAssocID="{EF4A0191-6975-4A30-8009-B16C762A7F85}" presName="pictRect" presStyleLbl="node1" presStyleIdx="5" presStyleCnt="11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A3594369-0726-45A7-8B43-AFB46AB6BE33}" type="pres">
      <dgm:prSet presAssocID="{EF4A0191-6975-4A30-8009-B16C762A7F85}" presName="textRect" presStyleLbl="revTx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6760D-8388-4238-B055-B2E27DB22073}" type="pres">
      <dgm:prSet presAssocID="{FB8AF67F-2944-4EAC-A344-FB11A5C3BBA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4A59A30-A498-4D31-9BA7-86A2CDD93070}" type="pres">
      <dgm:prSet presAssocID="{DE1E29AB-D4E5-4C30-A979-BBFFFCAE2486}" presName="compNode" presStyleCnt="0"/>
      <dgm:spPr/>
    </dgm:pt>
    <dgm:pt modelId="{4F10AA1D-16A7-4DF6-BCD5-CAA370DC2DAF}" type="pres">
      <dgm:prSet presAssocID="{DE1E29AB-D4E5-4C30-A979-BBFFFCAE2486}" presName="pictRect" presStyleLbl="node1" presStyleIdx="6" presStyleCnt="1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AB78DE11-9DAD-47A9-A6C1-1FB9101EF3D7}" type="pres">
      <dgm:prSet presAssocID="{DE1E29AB-D4E5-4C30-A979-BBFFFCAE2486}" presName="textRect" presStyleLbl="revTx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3AC88-7F74-4A07-A86B-1EF022C98AE9}" type="pres">
      <dgm:prSet presAssocID="{661D3685-C100-4FE5-8187-9CA2654297E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420B121-1896-4044-852A-E1EA65A56AB2}" type="pres">
      <dgm:prSet presAssocID="{0FE88AE7-0B09-4B81-93C5-8FDF348BC007}" presName="compNode" presStyleCnt="0"/>
      <dgm:spPr/>
    </dgm:pt>
    <dgm:pt modelId="{F364888E-FDDD-4282-98B5-8BB8B149A79F}" type="pres">
      <dgm:prSet presAssocID="{0FE88AE7-0B09-4B81-93C5-8FDF348BC007}" presName="pictRect" presStyleLbl="node1" presStyleIdx="7" presStyleCnt="11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516E7AE-7231-4AD0-9641-E17F0B4DC6C5}" type="pres">
      <dgm:prSet presAssocID="{0FE88AE7-0B09-4B81-93C5-8FDF348BC007}" presName="textRect" presStyleLbl="revTx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5B499-833B-4969-B0D9-254D64112807}" type="pres">
      <dgm:prSet presAssocID="{13615100-7CFC-44CA-8A11-8290708F933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BE2E409-5070-49E2-B7E4-2B98D36EA769}" type="pres">
      <dgm:prSet presAssocID="{7BDBCAC9-7A67-4F49-87D2-5420ADE9DB54}" presName="compNode" presStyleCnt="0"/>
      <dgm:spPr/>
    </dgm:pt>
    <dgm:pt modelId="{7E564166-4D7C-4B2F-B2F4-F0A764FFAF75}" type="pres">
      <dgm:prSet presAssocID="{7BDBCAC9-7A67-4F49-87D2-5420ADE9DB54}" presName="pictRect" presStyleLbl="node1" presStyleIdx="8" presStyleCnt="11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</dgm:spPr>
    </dgm:pt>
    <dgm:pt modelId="{14428FCC-DB60-46A1-A766-353F2E1F3897}" type="pres">
      <dgm:prSet presAssocID="{7BDBCAC9-7A67-4F49-87D2-5420ADE9DB54}" presName="textRect" presStyleLbl="revTx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69788-A03A-4C68-BE5E-036DE6F9F88C}" type="pres">
      <dgm:prSet presAssocID="{213FDE74-396B-4162-83F0-00C83C9EF5A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224180D-99E7-415A-9220-A5A16AA9087E}" type="pres">
      <dgm:prSet presAssocID="{000F0D9D-B570-4491-B011-975258C38C27}" presName="compNode" presStyleCnt="0"/>
      <dgm:spPr/>
    </dgm:pt>
    <dgm:pt modelId="{D672B3D7-34FA-41C5-8EF1-E5B900B3CF5B}" type="pres">
      <dgm:prSet presAssocID="{000F0D9D-B570-4491-B011-975258C38C27}" presName="pictRect" presStyleLbl="node1" presStyleIdx="9" presStyleCnt="11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</dgm:pt>
    <dgm:pt modelId="{B6D35347-49C7-4153-9EDF-03B43D93394E}" type="pres">
      <dgm:prSet presAssocID="{000F0D9D-B570-4491-B011-975258C38C27}" presName="textRect" presStyleLbl="revTx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3296B3-DCFE-4E17-9E56-3936F1BAD0BB}" type="pres">
      <dgm:prSet presAssocID="{D659AA4F-DF58-487B-98FC-40B6C9E70C1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CFEEF47-7101-47A4-9181-BDBB0A262903}" type="pres">
      <dgm:prSet presAssocID="{6A512AD7-A44F-4997-80D0-EC933B89BBEE}" presName="compNode" presStyleCnt="0"/>
      <dgm:spPr/>
    </dgm:pt>
    <dgm:pt modelId="{CBC8DD35-3FCB-43FA-9575-FED72233DAF2}" type="pres">
      <dgm:prSet presAssocID="{6A512AD7-A44F-4997-80D0-EC933B89BBEE}" presName="pictRect" presStyleLbl="node1" presStyleIdx="10" presStyleCnt="11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  <dgm:t>
        <a:bodyPr/>
        <a:lstStyle/>
        <a:p>
          <a:endParaRPr lang="en-US"/>
        </a:p>
      </dgm:t>
    </dgm:pt>
    <dgm:pt modelId="{80591130-2F60-497B-AD2D-F3330F4895AB}" type="pres">
      <dgm:prSet presAssocID="{6A512AD7-A44F-4997-80D0-EC933B89BBEE}" presName="textRect" presStyleLbl="revTx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601C5D-5604-4FC4-81DA-C3C5FD4AC8F4}" type="presOf" srcId="{D659AA4F-DF58-487B-98FC-40B6C9E70C1B}" destId="{643296B3-DCFE-4E17-9E56-3936F1BAD0BB}" srcOrd="0" destOrd="0" presId="urn:microsoft.com/office/officeart/2005/8/layout/pList1"/>
    <dgm:cxn modelId="{1415455B-8F50-4246-91F6-3747EAA64487}" srcId="{E3BE2B3F-8887-4582-A1B3-A7AD20E54A09}" destId="{16F48B86-8D3A-4C76-88B4-E6C73306C9F4}" srcOrd="0" destOrd="0" parTransId="{6078E364-9D19-4D64-8A64-FDC47FA70A5C}" sibTransId="{E4E938C8-7E82-4BFC-A9FF-9B1700494C74}"/>
    <dgm:cxn modelId="{E8C3497F-B768-492E-8B99-5E3A982898BB}" srcId="{E3BE2B3F-8887-4582-A1B3-A7AD20E54A09}" destId="{EF4A0191-6975-4A30-8009-B16C762A7F85}" srcOrd="5" destOrd="0" parTransId="{0091D260-8611-49B5-9725-3032504CDB79}" sibTransId="{FB8AF67F-2944-4EAC-A344-FB11A5C3BBA8}"/>
    <dgm:cxn modelId="{2B54A65D-AB17-4D44-A398-7CECDC43125B}" type="presOf" srcId="{EE3CD7F6-5194-420B-82D1-46E94AEAEB1F}" destId="{13521A91-6084-4790-A6DE-E4FEF73B78E5}" srcOrd="0" destOrd="0" presId="urn:microsoft.com/office/officeart/2005/8/layout/pList1"/>
    <dgm:cxn modelId="{2E23DD4D-B12D-4532-8486-4284AFFEB893}" type="presOf" srcId="{16F48B86-8D3A-4C76-88B4-E6C73306C9F4}" destId="{E4849185-8830-4DCB-89AB-44CE3C15124C}" srcOrd="0" destOrd="0" presId="urn:microsoft.com/office/officeart/2005/8/layout/pList1"/>
    <dgm:cxn modelId="{445F40D5-2515-418F-9B6D-F5F97B5B5644}" type="presOf" srcId="{DE1E29AB-D4E5-4C30-A979-BBFFFCAE2486}" destId="{AB78DE11-9DAD-47A9-A6C1-1FB9101EF3D7}" srcOrd="0" destOrd="0" presId="urn:microsoft.com/office/officeart/2005/8/layout/pList1"/>
    <dgm:cxn modelId="{88C70141-00A1-4F33-BDBB-C07407434281}" type="presOf" srcId="{07362E18-5BB7-4BD0-A9AA-2D6098AC170B}" destId="{FECF4AF6-3E05-4A0A-8706-8D77D099DA73}" srcOrd="0" destOrd="0" presId="urn:microsoft.com/office/officeart/2005/8/layout/pList1"/>
    <dgm:cxn modelId="{7697E9F9-EFC3-400A-8BAB-7982CC39364C}" srcId="{E3BE2B3F-8887-4582-A1B3-A7AD20E54A09}" destId="{7BDBCAC9-7A67-4F49-87D2-5420ADE9DB54}" srcOrd="8" destOrd="0" parTransId="{1FD682EC-6522-4C6A-88E5-BF10664F427D}" sibTransId="{213FDE74-396B-4162-83F0-00C83C9EF5A8}"/>
    <dgm:cxn modelId="{4576EB36-6AD4-4A4D-80A9-CBCAC6AE6056}" type="presOf" srcId="{EF4A0191-6975-4A30-8009-B16C762A7F85}" destId="{A3594369-0726-45A7-8B43-AFB46AB6BE33}" srcOrd="0" destOrd="0" presId="urn:microsoft.com/office/officeart/2005/8/layout/pList1"/>
    <dgm:cxn modelId="{93C4DFFF-6559-437C-AE90-085AF25A188E}" srcId="{E3BE2B3F-8887-4582-A1B3-A7AD20E54A09}" destId="{6A512AD7-A44F-4997-80D0-EC933B89BBEE}" srcOrd="10" destOrd="0" parTransId="{ECDF2608-A4E7-4DA0-84ED-D1ACB5EDF10B}" sibTransId="{62BB59B4-C9D0-4D24-9529-5EB3B91BDBBF}"/>
    <dgm:cxn modelId="{68708BDB-B720-4D67-8471-3F7579A3738C}" type="presOf" srcId="{C994EF45-9F8A-4011-A4BB-4DDB60EE8ECB}" destId="{6362597E-796E-45FA-BA3A-9D056B877A4A}" srcOrd="0" destOrd="0" presId="urn:microsoft.com/office/officeart/2005/8/layout/pList1"/>
    <dgm:cxn modelId="{018597F2-4D1E-4982-8195-29E3674F9974}" type="presOf" srcId="{D9FFD70E-E298-4B5F-934C-C93D1562721A}" destId="{13F5ADD9-5611-4F74-A8A5-55CEB2D1B345}" srcOrd="0" destOrd="0" presId="urn:microsoft.com/office/officeart/2005/8/layout/pList1"/>
    <dgm:cxn modelId="{B16E3916-722F-4E81-B7E4-43EEBC3C6062}" srcId="{E3BE2B3F-8887-4582-A1B3-A7AD20E54A09}" destId="{DE1E29AB-D4E5-4C30-A979-BBFFFCAE2486}" srcOrd="6" destOrd="0" parTransId="{9BB6F428-A951-47AF-A6CA-72DED68A777A}" sibTransId="{661D3685-C100-4FE5-8187-9CA2654297E2}"/>
    <dgm:cxn modelId="{69EAB0B2-C5C6-48A7-A52F-E3FE5B231C95}" srcId="{E3BE2B3F-8887-4582-A1B3-A7AD20E54A09}" destId="{000F0D9D-B570-4491-B011-975258C38C27}" srcOrd="9" destOrd="0" parTransId="{D67B2DA7-AA6A-4BA0-A348-EBB551E5861E}" sibTransId="{D659AA4F-DF58-487B-98FC-40B6C9E70C1B}"/>
    <dgm:cxn modelId="{8DFA05C9-2C60-4FE1-9C56-A83367B63877}" type="presOf" srcId="{8332E006-0435-4F7F-B245-CE588E1E12D3}" destId="{439878DC-62A3-465E-A047-540BC7663AF9}" srcOrd="0" destOrd="0" presId="urn:microsoft.com/office/officeart/2005/8/layout/pList1"/>
    <dgm:cxn modelId="{91DEA695-CFFD-4A3D-8E7F-8734F28EBDDB}" type="presOf" srcId="{E4E938C8-7E82-4BFC-A9FF-9B1700494C74}" destId="{152C7353-AC86-4560-9CC4-A8AD72CCDA23}" srcOrd="0" destOrd="0" presId="urn:microsoft.com/office/officeart/2005/8/layout/pList1"/>
    <dgm:cxn modelId="{E8B7F04D-2B32-4332-9705-FBFA911868D2}" type="presOf" srcId="{000F0D9D-B570-4491-B011-975258C38C27}" destId="{B6D35347-49C7-4153-9EDF-03B43D93394E}" srcOrd="0" destOrd="0" presId="urn:microsoft.com/office/officeart/2005/8/layout/pList1"/>
    <dgm:cxn modelId="{6373A814-28FB-45A8-8288-A32B1680CCBB}" type="presOf" srcId="{6A512AD7-A44F-4997-80D0-EC933B89BBEE}" destId="{80591130-2F60-497B-AD2D-F3330F4895AB}" srcOrd="0" destOrd="0" presId="urn:microsoft.com/office/officeart/2005/8/layout/pList1"/>
    <dgm:cxn modelId="{5ECF25D8-F5C4-4D19-892B-42D8EBFAC5C9}" type="presOf" srcId="{0FE88AE7-0B09-4B81-93C5-8FDF348BC007}" destId="{9516E7AE-7231-4AD0-9641-E17F0B4DC6C5}" srcOrd="0" destOrd="0" presId="urn:microsoft.com/office/officeart/2005/8/layout/pList1"/>
    <dgm:cxn modelId="{7F247781-4A63-493B-8201-0C668F34F68D}" type="presOf" srcId="{213FDE74-396B-4162-83F0-00C83C9EF5A8}" destId="{B4F69788-A03A-4C68-BE5E-036DE6F9F88C}" srcOrd="0" destOrd="0" presId="urn:microsoft.com/office/officeart/2005/8/layout/pList1"/>
    <dgm:cxn modelId="{63F95176-86B1-4650-BEF2-377026FCA175}" type="presOf" srcId="{9F3FC229-1CB8-41CF-9FC3-7D861A8408C6}" destId="{C581B3BE-25DF-42C0-8C25-D528040100EB}" srcOrd="0" destOrd="0" presId="urn:microsoft.com/office/officeart/2005/8/layout/pList1"/>
    <dgm:cxn modelId="{276E05BC-848C-4ACC-990D-AFB834DAA3BF}" srcId="{E3BE2B3F-8887-4582-A1B3-A7AD20E54A09}" destId="{D9FFD70E-E298-4B5F-934C-C93D1562721A}" srcOrd="2" destOrd="0" parTransId="{B0D170F3-97C6-49AF-B403-CA7FBB271CDC}" sibTransId="{07362E18-5BB7-4BD0-A9AA-2D6098AC170B}"/>
    <dgm:cxn modelId="{8E8E63FC-EF31-4D08-B42F-106BC30EC6AB}" type="presOf" srcId="{FB8AF67F-2944-4EAC-A344-FB11A5C3BBA8}" destId="{BAA6760D-8388-4238-B055-B2E27DB22073}" srcOrd="0" destOrd="0" presId="urn:microsoft.com/office/officeart/2005/8/layout/pList1"/>
    <dgm:cxn modelId="{A89E9B40-3487-463A-9BC8-3C142601DEAA}" srcId="{E3BE2B3F-8887-4582-A1B3-A7AD20E54A09}" destId="{4CB367E1-2DE1-465F-965F-98A950C8DA86}" srcOrd="1" destOrd="0" parTransId="{5B5E1766-F9F4-4C2D-A530-F1E584A53994}" sibTransId="{C994EF45-9F8A-4011-A4BB-4DDB60EE8ECB}"/>
    <dgm:cxn modelId="{59ABC889-57F0-4AED-A7E2-874EEFF700CC}" srcId="{E3BE2B3F-8887-4582-A1B3-A7AD20E54A09}" destId="{0FE88AE7-0B09-4B81-93C5-8FDF348BC007}" srcOrd="7" destOrd="0" parTransId="{F9004291-11F4-405C-BC03-0E2A8AEAC646}" sibTransId="{13615100-7CFC-44CA-8A11-8290708F9333}"/>
    <dgm:cxn modelId="{AEC6F930-B67C-4E63-A5CC-B87374F19909}" srcId="{E3BE2B3F-8887-4582-A1B3-A7AD20E54A09}" destId="{EE3CD7F6-5194-420B-82D1-46E94AEAEB1F}" srcOrd="3" destOrd="0" parTransId="{A71617FA-4710-4883-BCA9-9466D771A257}" sibTransId="{952823CB-101C-4EE6-9C64-A9D8746662B7}"/>
    <dgm:cxn modelId="{FF40935B-E35B-45EC-9EF9-BA36581A1AF1}" type="presOf" srcId="{952823CB-101C-4EE6-9C64-A9D8746662B7}" destId="{C06AB024-05CD-42D6-A70C-168E5957F066}" srcOrd="0" destOrd="0" presId="urn:microsoft.com/office/officeart/2005/8/layout/pList1"/>
    <dgm:cxn modelId="{2B1CFE71-AE6B-4D47-91DA-E51882037CB1}" type="presOf" srcId="{7BDBCAC9-7A67-4F49-87D2-5420ADE9DB54}" destId="{14428FCC-DB60-46A1-A766-353F2E1F3897}" srcOrd="0" destOrd="0" presId="urn:microsoft.com/office/officeart/2005/8/layout/pList1"/>
    <dgm:cxn modelId="{06695A73-EEE6-4274-B5CA-DAFC431FB3F5}" type="presOf" srcId="{4CB367E1-2DE1-465F-965F-98A950C8DA86}" destId="{BB0B8377-9F1F-46AA-B7B0-A95EAC8EA768}" srcOrd="0" destOrd="0" presId="urn:microsoft.com/office/officeart/2005/8/layout/pList1"/>
    <dgm:cxn modelId="{4F1F2E4D-D507-4945-8EA1-B2C4BC8101BC}" type="presOf" srcId="{661D3685-C100-4FE5-8187-9CA2654297E2}" destId="{1C13AC88-7F74-4A07-A86B-1EF022C98AE9}" srcOrd="0" destOrd="0" presId="urn:microsoft.com/office/officeart/2005/8/layout/pList1"/>
    <dgm:cxn modelId="{101D0DAB-2694-4E29-9BDF-7C8D05FB29CE}" type="presOf" srcId="{13615100-7CFC-44CA-8A11-8290708F9333}" destId="{2625B499-833B-4969-B0D9-254D64112807}" srcOrd="0" destOrd="0" presId="urn:microsoft.com/office/officeart/2005/8/layout/pList1"/>
    <dgm:cxn modelId="{CCB1BA36-7E21-4D2F-9826-85D9474791DC}" srcId="{E3BE2B3F-8887-4582-A1B3-A7AD20E54A09}" destId="{8332E006-0435-4F7F-B245-CE588E1E12D3}" srcOrd="4" destOrd="0" parTransId="{6F9AA446-AD6A-4802-9A22-979C4AD36DBA}" sibTransId="{9F3FC229-1CB8-41CF-9FC3-7D861A8408C6}"/>
    <dgm:cxn modelId="{6AA1079E-4139-4B5D-98A8-095E6C28B8BC}" type="presOf" srcId="{E3BE2B3F-8887-4582-A1B3-A7AD20E54A09}" destId="{AF9B6C0A-BB13-4B46-A71D-DDF2B85F0C7C}" srcOrd="0" destOrd="0" presId="urn:microsoft.com/office/officeart/2005/8/layout/pList1"/>
    <dgm:cxn modelId="{80746B9B-DCE3-456E-8C99-EDE54444B34B}" type="presParOf" srcId="{AF9B6C0A-BB13-4B46-A71D-DDF2B85F0C7C}" destId="{9CBBBB1A-5DEA-4439-B164-FC5FE46A8EFD}" srcOrd="0" destOrd="0" presId="urn:microsoft.com/office/officeart/2005/8/layout/pList1"/>
    <dgm:cxn modelId="{F1A0918C-18E2-4CF8-9D75-B60CB3032F35}" type="presParOf" srcId="{9CBBBB1A-5DEA-4439-B164-FC5FE46A8EFD}" destId="{0EE11EFF-5277-4A90-9DED-D051FCC97866}" srcOrd="0" destOrd="0" presId="urn:microsoft.com/office/officeart/2005/8/layout/pList1"/>
    <dgm:cxn modelId="{DCF22B42-5529-4564-9638-16388E85CFF4}" type="presParOf" srcId="{9CBBBB1A-5DEA-4439-B164-FC5FE46A8EFD}" destId="{E4849185-8830-4DCB-89AB-44CE3C15124C}" srcOrd="1" destOrd="0" presId="urn:microsoft.com/office/officeart/2005/8/layout/pList1"/>
    <dgm:cxn modelId="{796CB3E7-3443-470D-B012-96FFDD0AAC39}" type="presParOf" srcId="{AF9B6C0A-BB13-4B46-A71D-DDF2B85F0C7C}" destId="{152C7353-AC86-4560-9CC4-A8AD72CCDA23}" srcOrd="1" destOrd="0" presId="urn:microsoft.com/office/officeart/2005/8/layout/pList1"/>
    <dgm:cxn modelId="{AE74EE94-AFA5-43F1-A023-DD5947951663}" type="presParOf" srcId="{AF9B6C0A-BB13-4B46-A71D-DDF2B85F0C7C}" destId="{0B1FCC91-96FC-4B31-AFAF-D8C889B80AFE}" srcOrd="2" destOrd="0" presId="urn:microsoft.com/office/officeart/2005/8/layout/pList1"/>
    <dgm:cxn modelId="{FFDD45B5-E610-4A41-8AB2-555CB2FC4D18}" type="presParOf" srcId="{0B1FCC91-96FC-4B31-AFAF-D8C889B80AFE}" destId="{5C517273-DC9B-424A-B114-A59450BAB614}" srcOrd="0" destOrd="0" presId="urn:microsoft.com/office/officeart/2005/8/layout/pList1"/>
    <dgm:cxn modelId="{888FA748-F5D8-437F-BD65-01DF2904B0B0}" type="presParOf" srcId="{0B1FCC91-96FC-4B31-AFAF-D8C889B80AFE}" destId="{BB0B8377-9F1F-46AA-B7B0-A95EAC8EA768}" srcOrd="1" destOrd="0" presId="urn:microsoft.com/office/officeart/2005/8/layout/pList1"/>
    <dgm:cxn modelId="{7ADEA3CC-F7D9-4D94-981A-3F0AADDF37C2}" type="presParOf" srcId="{AF9B6C0A-BB13-4B46-A71D-DDF2B85F0C7C}" destId="{6362597E-796E-45FA-BA3A-9D056B877A4A}" srcOrd="3" destOrd="0" presId="urn:microsoft.com/office/officeart/2005/8/layout/pList1"/>
    <dgm:cxn modelId="{A56A138B-2830-45BF-94D9-B100D21681CC}" type="presParOf" srcId="{AF9B6C0A-BB13-4B46-A71D-DDF2B85F0C7C}" destId="{FA53BA20-603A-4F39-A421-DAB59232ECFB}" srcOrd="4" destOrd="0" presId="urn:microsoft.com/office/officeart/2005/8/layout/pList1"/>
    <dgm:cxn modelId="{3C8AB1B7-4811-441A-8372-016B10323C50}" type="presParOf" srcId="{FA53BA20-603A-4F39-A421-DAB59232ECFB}" destId="{B39E0229-EE47-48E0-906A-3834DCB12754}" srcOrd="0" destOrd="0" presId="urn:microsoft.com/office/officeart/2005/8/layout/pList1"/>
    <dgm:cxn modelId="{08B4C0AD-1EF2-4BF8-96A8-A2322F284A74}" type="presParOf" srcId="{FA53BA20-603A-4F39-A421-DAB59232ECFB}" destId="{13F5ADD9-5611-4F74-A8A5-55CEB2D1B345}" srcOrd="1" destOrd="0" presId="urn:microsoft.com/office/officeart/2005/8/layout/pList1"/>
    <dgm:cxn modelId="{95258EF7-D637-49E9-9613-A380F70EC5B7}" type="presParOf" srcId="{AF9B6C0A-BB13-4B46-A71D-DDF2B85F0C7C}" destId="{FECF4AF6-3E05-4A0A-8706-8D77D099DA73}" srcOrd="5" destOrd="0" presId="urn:microsoft.com/office/officeart/2005/8/layout/pList1"/>
    <dgm:cxn modelId="{C33C7268-1DE9-4769-ACA7-08B5C3A00FEB}" type="presParOf" srcId="{AF9B6C0A-BB13-4B46-A71D-DDF2B85F0C7C}" destId="{2E8F5813-AE1C-4019-83CE-1D0CD29004B6}" srcOrd="6" destOrd="0" presId="urn:microsoft.com/office/officeart/2005/8/layout/pList1"/>
    <dgm:cxn modelId="{9CE79438-0894-4B05-9C2F-0FCB8B5E9535}" type="presParOf" srcId="{2E8F5813-AE1C-4019-83CE-1D0CD29004B6}" destId="{D52CEE90-16C5-4491-BF87-7782E768D38E}" srcOrd="0" destOrd="0" presId="urn:microsoft.com/office/officeart/2005/8/layout/pList1"/>
    <dgm:cxn modelId="{010CFF72-74BC-40D9-9B4C-421ED412F8E6}" type="presParOf" srcId="{2E8F5813-AE1C-4019-83CE-1D0CD29004B6}" destId="{13521A91-6084-4790-A6DE-E4FEF73B78E5}" srcOrd="1" destOrd="0" presId="urn:microsoft.com/office/officeart/2005/8/layout/pList1"/>
    <dgm:cxn modelId="{18DE6137-83B2-4D21-A428-02C3551077CC}" type="presParOf" srcId="{AF9B6C0A-BB13-4B46-A71D-DDF2B85F0C7C}" destId="{C06AB024-05CD-42D6-A70C-168E5957F066}" srcOrd="7" destOrd="0" presId="urn:microsoft.com/office/officeart/2005/8/layout/pList1"/>
    <dgm:cxn modelId="{93D1F30E-1736-4284-8545-F5F69883DC35}" type="presParOf" srcId="{AF9B6C0A-BB13-4B46-A71D-DDF2B85F0C7C}" destId="{E02EFABF-708F-4ABC-BC08-61F236203521}" srcOrd="8" destOrd="0" presId="urn:microsoft.com/office/officeart/2005/8/layout/pList1"/>
    <dgm:cxn modelId="{AE6C8F5A-A906-4052-879E-E84E43AE8361}" type="presParOf" srcId="{E02EFABF-708F-4ABC-BC08-61F236203521}" destId="{DD751B07-46DD-42D9-9DF0-98C617E98F16}" srcOrd="0" destOrd="0" presId="urn:microsoft.com/office/officeart/2005/8/layout/pList1"/>
    <dgm:cxn modelId="{C0BB1580-920C-45AA-8696-6BB6F1237F98}" type="presParOf" srcId="{E02EFABF-708F-4ABC-BC08-61F236203521}" destId="{439878DC-62A3-465E-A047-540BC7663AF9}" srcOrd="1" destOrd="0" presId="urn:microsoft.com/office/officeart/2005/8/layout/pList1"/>
    <dgm:cxn modelId="{3AB3E9D8-3479-4E7C-BBA1-11757955B5A6}" type="presParOf" srcId="{AF9B6C0A-BB13-4B46-A71D-DDF2B85F0C7C}" destId="{C581B3BE-25DF-42C0-8C25-D528040100EB}" srcOrd="9" destOrd="0" presId="urn:microsoft.com/office/officeart/2005/8/layout/pList1"/>
    <dgm:cxn modelId="{BB0EA724-CF0D-4BEA-BFE6-6E235CDE68AE}" type="presParOf" srcId="{AF9B6C0A-BB13-4B46-A71D-DDF2B85F0C7C}" destId="{0B51A09C-C9B6-40D1-B301-5A3B91885A66}" srcOrd="10" destOrd="0" presId="urn:microsoft.com/office/officeart/2005/8/layout/pList1"/>
    <dgm:cxn modelId="{94CC7640-4398-4FCE-8F59-127A2DBFF0DE}" type="presParOf" srcId="{0B51A09C-C9B6-40D1-B301-5A3B91885A66}" destId="{5992EF52-A152-458F-986E-0D87DB4EE73A}" srcOrd="0" destOrd="0" presId="urn:microsoft.com/office/officeart/2005/8/layout/pList1"/>
    <dgm:cxn modelId="{0FA18DAE-6028-4B84-8261-26C5E09F0A45}" type="presParOf" srcId="{0B51A09C-C9B6-40D1-B301-5A3B91885A66}" destId="{A3594369-0726-45A7-8B43-AFB46AB6BE33}" srcOrd="1" destOrd="0" presId="urn:microsoft.com/office/officeart/2005/8/layout/pList1"/>
    <dgm:cxn modelId="{AA4C5906-1E01-4A61-AD98-22869B2E854D}" type="presParOf" srcId="{AF9B6C0A-BB13-4B46-A71D-DDF2B85F0C7C}" destId="{BAA6760D-8388-4238-B055-B2E27DB22073}" srcOrd="11" destOrd="0" presId="urn:microsoft.com/office/officeart/2005/8/layout/pList1"/>
    <dgm:cxn modelId="{D9047CF2-CDAC-47CC-9FDB-A57A80E022EF}" type="presParOf" srcId="{AF9B6C0A-BB13-4B46-A71D-DDF2B85F0C7C}" destId="{04A59A30-A498-4D31-9BA7-86A2CDD93070}" srcOrd="12" destOrd="0" presId="urn:microsoft.com/office/officeart/2005/8/layout/pList1"/>
    <dgm:cxn modelId="{DA70E759-D585-49DA-9F5A-CF116E3232D7}" type="presParOf" srcId="{04A59A30-A498-4D31-9BA7-86A2CDD93070}" destId="{4F10AA1D-16A7-4DF6-BCD5-CAA370DC2DAF}" srcOrd="0" destOrd="0" presId="urn:microsoft.com/office/officeart/2005/8/layout/pList1"/>
    <dgm:cxn modelId="{6168D996-E90D-4329-A294-3B1A700F5219}" type="presParOf" srcId="{04A59A30-A498-4D31-9BA7-86A2CDD93070}" destId="{AB78DE11-9DAD-47A9-A6C1-1FB9101EF3D7}" srcOrd="1" destOrd="0" presId="urn:microsoft.com/office/officeart/2005/8/layout/pList1"/>
    <dgm:cxn modelId="{11A412F5-2319-4C4F-A4C2-9E80649C27CE}" type="presParOf" srcId="{AF9B6C0A-BB13-4B46-A71D-DDF2B85F0C7C}" destId="{1C13AC88-7F74-4A07-A86B-1EF022C98AE9}" srcOrd="13" destOrd="0" presId="urn:microsoft.com/office/officeart/2005/8/layout/pList1"/>
    <dgm:cxn modelId="{17FFCA80-9F65-4E02-AD81-765329730D18}" type="presParOf" srcId="{AF9B6C0A-BB13-4B46-A71D-DDF2B85F0C7C}" destId="{7420B121-1896-4044-852A-E1EA65A56AB2}" srcOrd="14" destOrd="0" presId="urn:microsoft.com/office/officeart/2005/8/layout/pList1"/>
    <dgm:cxn modelId="{3A4140F9-D555-4156-9184-05F0113456F0}" type="presParOf" srcId="{7420B121-1896-4044-852A-E1EA65A56AB2}" destId="{F364888E-FDDD-4282-98B5-8BB8B149A79F}" srcOrd="0" destOrd="0" presId="urn:microsoft.com/office/officeart/2005/8/layout/pList1"/>
    <dgm:cxn modelId="{6471C718-3A4D-40B6-8CB4-05477E82E8CE}" type="presParOf" srcId="{7420B121-1896-4044-852A-E1EA65A56AB2}" destId="{9516E7AE-7231-4AD0-9641-E17F0B4DC6C5}" srcOrd="1" destOrd="0" presId="urn:microsoft.com/office/officeart/2005/8/layout/pList1"/>
    <dgm:cxn modelId="{FC44B290-AB34-4AD3-8E20-6954EF361BD2}" type="presParOf" srcId="{AF9B6C0A-BB13-4B46-A71D-DDF2B85F0C7C}" destId="{2625B499-833B-4969-B0D9-254D64112807}" srcOrd="15" destOrd="0" presId="urn:microsoft.com/office/officeart/2005/8/layout/pList1"/>
    <dgm:cxn modelId="{E354B165-A92A-451D-A040-F42730202851}" type="presParOf" srcId="{AF9B6C0A-BB13-4B46-A71D-DDF2B85F0C7C}" destId="{ABE2E409-5070-49E2-B7E4-2B98D36EA769}" srcOrd="16" destOrd="0" presId="urn:microsoft.com/office/officeart/2005/8/layout/pList1"/>
    <dgm:cxn modelId="{0E885ED4-3FFB-4366-BF07-6671E220747F}" type="presParOf" srcId="{ABE2E409-5070-49E2-B7E4-2B98D36EA769}" destId="{7E564166-4D7C-4B2F-B2F4-F0A764FFAF75}" srcOrd="0" destOrd="0" presId="urn:microsoft.com/office/officeart/2005/8/layout/pList1"/>
    <dgm:cxn modelId="{D9150ECA-14B0-400E-8346-2FEBA2619159}" type="presParOf" srcId="{ABE2E409-5070-49E2-B7E4-2B98D36EA769}" destId="{14428FCC-DB60-46A1-A766-353F2E1F3897}" srcOrd="1" destOrd="0" presId="urn:microsoft.com/office/officeart/2005/8/layout/pList1"/>
    <dgm:cxn modelId="{09BBD0FA-BBF9-42CD-989F-9E5E05929765}" type="presParOf" srcId="{AF9B6C0A-BB13-4B46-A71D-DDF2B85F0C7C}" destId="{B4F69788-A03A-4C68-BE5E-036DE6F9F88C}" srcOrd="17" destOrd="0" presId="urn:microsoft.com/office/officeart/2005/8/layout/pList1"/>
    <dgm:cxn modelId="{B8B63C6C-2511-4BCC-98B4-75C4E6816F9E}" type="presParOf" srcId="{AF9B6C0A-BB13-4B46-A71D-DDF2B85F0C7C}" destId="{0224180D-99E7-415A-9220-A5A16AA9087E}" srcOrd="18" destOrd="0" presId="urn:microsoft.com/office/officeart/2005/8/layout/pList1"/>
    <dgm:cxn modelId="{F5317354-78A7-4E25-B45C-92C1AFE514D5}" type="presParOf" srcId="{0224180D-99E7-415A-9220-A5A16AA9087E}" destId="{D672B3D7-34FA-41C5-8EF1-E5B900B3CF5B}" srcOrd="0" destOrd="0" presId="urn:microsoft.com/office/officeart/2005/8/layout/pList1"/>
    <dgm:cxn modelId="{5BF41BC2-8BC6-459E-9C64-C77D1967B59F}" type="presParOf" srcId="{0224180D-99E7-415A-9220-A5A16AA9087E}" destId="{B6D35347-49C7-4153-9EDF-03B43D93394E}" srcOrd="1" destOrd="0" presId="urn:microsoft.com/office/officeart/2005/8/layout/pList1"/>
    <dgm:cxn modelId="{DE9426D7-DE19-4C66-A1E5-BB062F173CC7}" type="presParOf" srcId="{AF9B6C0A-BB13-4B46-A71D-DDF2B85F0C7C}" destId="{643296B3-DCFE-4E17-9E56-3936F1BAD0BB}" srcOrd="19" destOrd="0" presId="urn:microsoft.com/office/officeart/2005/8/layout/pList1"/>
    <dgm:cxn modelId="{EFCA820B-C36F-4A8C-A3FA-A8AEBAA25AE9}" type="presParOf" srcId="{AF9B6C0A-BB13-4B46-A71D-DDF2B85F0C7C}" destId="{FCFEEF47-7101-47A4-9181-BDBB0A262903}" srcOrd="20" destOrd="0" presId="urn:microsoft.com/office/officeart/2005/8/layout/pList1"/>
    <dgm:cxn modelId="{1833DFEA-476B-493A-A65F-170DFCC9E3D7}" type="presParOf" srcId="{FCFEEF47-7101-47A4-9181-BDBB0A262903}" destId="{CBC8DD35-3FCB-43FA-9575-FED72233DAF2}" srcOrd="0" destOrd="0" presId="urn:microsoft.com/office/officeart/2005/8/layout/pList1"/>
    <dgm:cxn modelId="{F471FF4E-188F-4AE7-B97A-6F79EB4ED1A2}" type="presParOf" srcId="{FCFEEF47-7101-47A4-9181-BDBB0A262903}" destId="{80591130-2F60-497B-AD2D-F3330F4895A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C4530F-277E-4334-AEAB-CA0B9306F535}" type="doc">
      <dgm:prSet loTypeId="urn:microsoft.com/office/officeart/2005/8/layout/default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017E1D36-1864-460B-91A8-0AA1AAB51350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Affordable housing</a:t>
          </a:r>
        </a:p>
        <a:p>
          <a:r>
            <a:rPr lang="en-US" dirty="0" smtClean="0">
              <a:solidFill>
                <a:schemeClr val="tx1"/>
              </a:solidFill>
            </a:rPr>
            <a:t>$145 million for 2,000 units</a:t>
          </a:r>
          <a:endParaRPr lang="en-US" dirty="0">
            <a:solidFill>
              <a:schemeClr val="tx1"/>
            </a:solidFill>
          </a:endParaRPr>
        </a:p>
      </dgm:t>
    </dgm:pt>
    <dgm:pt modelId="{AAF05DB7-A062-4DEC-B714-0572566B8940}" type="parTrans" cxnId="{221BFA1B-388D-4E0C-B399-E60977999D0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5F9A4DB-CEFA-44C7-A713-32966AA746B8}" type="sibTrans" cxnId="{221BFA1B-388D-4E0C-B399-E60977999D0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B908BB6-6D96-4964-83F9-3387BA27EB26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Libraries</a:t>
          </a:r>
        </a:p>
        <a:p>
          <a:r>
            <a:rPr lang="en-US" dirty="0" smtClean="0">
              <a:solidFill>
                <a:schemeClr val="tx1"/>
              </a:solidFill>
            </a:rPr>
            <a:t>$291 million for 4 new and 22 renovated libraries</a:t>
          </a:r>
          <a:endParaRPr lang="en-US" dirty="0">
            <a:solidFill>
              <a:schemeClr val="tx1"/>
            </a:solidFill>
          </a:endParaRPr>
        </a:p>
      </dgm:t>
    </dgm:pt>
    <dgm:pt modelId="{DDC620A9-CBEC-4C6D-999D-BBE0CB97F69B}" type="parTrans" cxnId="{6F25F1DD-16F3-4699-B1A3-4D8C039919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9E5F2EF-D0B1-44FC-ADC7-E7E256769A00}" type="sibTrans" cxnId="{6F25F1DD-16F3-4699-B1A3-4D8C039919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3D39927-AD70-47D5-95BD-59EFA6294933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Community Centers</a:t>
          </a:r>
        </a:p>
        <a:p>
          <a:r>
            <a:rPr lang="en-US" dirty="0" smtClean="0">
              <a:solidFill>
                <a:schemeClr val="tx1"/>
              </a:solidFill>
            </a:rPr>
            <a:t>nine new and five renovated centers</a:t>
          </a:r>
          <a:endParaRPr lang="en-US" dirty="0">
            <a:solidFill>
              <a:schemeClr val="tx1"/>
            </a:solidFill>
          </a:endParaRPr>
        </a:p>
      </dgm:t>
    </dgm:pt>
    <dgm:pt modelId="{7B008162-9AD3-46C9-83C1-2AE284734184}" type="parTrans" cxnId="{E6AA90EE-7CD6-4382-895A-177CFAEB403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D6DD187-900B-4090-BDCF-F879468A4530}" type="sibTrans" cxnId="{E6AA90EE-7CD6-4382-895A-177CFAEB403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319CA5F-AD43-4623-B6AB-3244264A7225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Parks</a:t>
          </a:r>
        </a:p>
        <a:p>
          <a:r>
            <a:rPr lang="en-US" dirty="0" smtClean="0">
              <a:solidFill>
                <a:schemeClr val="tx1"/>
              </a:solidFill>
            </a:rPr>
            <a:t>$346 million in two levies (Pro Parks, Parks and Greenspace)</a:t>
          </a:r>
          <a:endParaRPr lang="en-US" dirty="0">
            <a:solidFill>
              <a:schemeClr val="tx1"/>
            </a:solidFill>
          </a:endParaRPr>
        </a:p>
      </dgm:t>
    </dgm:pt>
    <dgm:pt modelId="{0ED37F16-1688-4855-9DBC-99BE30BA3748}" type="parTrans" cxnId="{4EB973BF-557D-49DE-9DED-015D5B13DAF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3A9FD38-8A5F-4E86-9F9C-FC4A36481797}" type="sibTrans" cxnId="{4EB973BF-557D-49DE-9DED-015D5B13DAF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DCB7628-6ADE-4A9F-A9E6-3BA67D1A9191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Neighborhood Business Districts</a:t>
          </a:r>
        </a:p>
        <a:p>
          <a:r>
            <a:rPr lang="en-US" dirty="0" smtClean="0">
              <a:solidFill>
                <a:schemeClr val="tx1"/>
              </a:solidFill>
            </a:rPr>
            <a:t> $3.8 million for 19 districts</a:t>
          </a:r>
          <a:endParaRPr lang="en-US" dirty="0">
            <a:solidFill>
              <a:schemeClr val="tx1"/>
            </a:solidFill>
          </a:endParaRPr>
        </a:p>
      </dgm:t>
    </dgm:pt>
    <dgm:pt modelId="{231E18AE-31ED-49D3-993E-FF40B32953EB}" type="parTrans" cxnId="{77A6B7F9-4439-4D00-BC27-D100983103B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29DC7D7-404B-4DB1-A4AB-BC597BD6A055}" type="sibTrans" cxnId="{77A6B7F9-4439-4D00-BC27-D100983103B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150A580-838F-4EDF-A24E-FE714394FA10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Infrastructure</a:t>
          </a:r>
        </a:p>
        <a:p>
          <a:r>
            <a:rPr lang="en-US" dirty="0" smtClean="0">
              <a:solidFill>
                <a:schemeClr val="tx1"/>
              </a:solidFill>
            </a:rPr>
            <a:t>$930 million for </a:t>
          </a:r>
          <a:r>
            <a:rPr lang="en-US" b="1" i="1" dirty="0" smtClean="0">
              <a:solidFill>
                <a:schemeClr val="tx1"/>
              </a:solidFill>
            </a:rPr>
            <a:t>Move Seattle</a:t>
          </a:r>
          <a:r>
            <a:rPr lang="en-US" dirty="0" smtClean="0">
              <a:solidFill>
                <a:schemeClr val="tx1"/>
              </a:solidFill>
            </a:rPr>
            <a:t> transportation levy</a:t>
          </a:r>
          <a:endParaRPr lang="en-US" dirty="0">
            <a:solidFill>
              <a:schemeClr val="tx1"/>
            </a:solidFill>
          </a:endParaRPr>
        </a:p>
      </dgm:t>
    </dgm:pt>
    <dgm:pt modelId="{A45546AA-7A69-40E6-81FB-6F8663C388C3}" type="parTrans" cxnId="{81A790C7-1E79-46D6-9BF5-1AAD32F7AA0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534D5F6-F685-4213-83BD-DAE2A78A99F2}" type="sibTrans" cxnId="{81A790C7-1E79-46D6-9BF5-1AAD32F7AA0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180193C-0ED4-4FFA-A614-7AF30C9C1E7C}" type="pres">
      <dgm:prSet presAssocID="{34C4530F-277E-4334-AEAB-CA0B9306F53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2DC907-9D4C-4432-8027-DDCB9796EA85}" type="pres">
      <dgm:prSet presAssocID="{017E1D36-1864-460B-91A8-0AA1AAB5135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71C294-55F3-4091-B63B-3CEB8D779B2E}" type="pres">
      <dgm:prSet presAssocID="{C5F9A4DB-CEFA-44C7-A713-32966AA746B8}" presName="sibTrans" presStyleCnt="0"/>
      <dgm:spPr/>
    </dgm:pt>
    <dgm:pt modelId="{D7BA3E36-3A58-472E-8886-258F33340ABA}" type="pres">
      <dgm:prSet presAssocID="{5B908BB6-6D96-4964-83F9-3387BA27EB2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535CE-50C5-4EE9-8503-37F73989359C}" type="pres">
      <dgm:prSet presAssocID="{F9E5F2EF-D0B1-44FC-ADC7-E7E256769A00}" presName="sibTrans" presStyleCnt="0"/>
      <dgm:spPr/>
    </dgm:pt>
    <dgm:pt modelId="{72495FDF-7414-4277-8681-7B3D2670DEB3}" type="pres">
      <dgm:prSet presAssocID="{A3D39927-AD70-47D5-95BD-59EFA629493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5048E0-137F-47AF-93A6-A6D666E45E00}" type="pres">
      <dgm:prSet presAssocID="{9D6DD187-900B-4090-BDCF-F879468A4530}" presName="sibTrans" presStyleCnt="0"/>
      <dgm:spPr/>
    </dgm:pt>
    <dgm:pt modelId="{8020F344-799B-4A66-AA30-796A38CB2093}" type="pres">
      <dgm:prSet presAssocID="{F319CA5F-AD43-4623-B6AB-3244264A722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B6EAA-5D46-4D62-B7A8-F12162853E52}" type="pres">
      <dgm:prSet presAssocID="{A3A9FD38-8A5F-4E86-9F9C-FC4A36481797}" presName="sibTrans" presStyleCnt="0"/>
      <dgm:spPr/>
    </dgm:pt>
    <dgm:pt modelId="{26EFA9D6-0334-4766-893D-3D668CE6933F}" type="pres">
      <dgm:prSet presAssocID="{EDCB7628-6ADE-4A9F-A9E6-3BA67D1A919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1A3900-5AC4-4AA9-8BF8-97B2C40CF785}" type="pres">
      <dgm:prSet presAssocID="{B29DC7D7-404B-4DB1-A4AB-BC597BD6A055}" presName="sibTrans" presStyleCnt="0"/>
      <dgm:spPr/>
    </dgm:pt>
    <dgm:pt modelId="{5FED6A08-8508-4C91-8B39-2D6CB87494BD}" type="pres">
      <dgm:prSet presAssocID="{E150A580-838F-4EDF-A24E-FE714394FA1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25F1DD-16F3-4699-B1A3-4D8C03991933}" srcId="{34C4530F-277E-4334-AEAB-CA0B9306F535}" destId="{5B908BB6-6D96-4964-83F9-3387BA27EB26}" srcOrd="1" destOrd="0" parTransId="{DDC620A9-CBEC-4C6D-999D-BBE0CB97F69B}" sibTransId="{F9E5F2EF-D0B1-44FC-ADC7-E7E256769A00}"/>
    <dgm:cxn modelId="{281814D1-F19E-4633-A8BA-DB93D299CDB1}" type="presOf" srcId="{F319CA5F-AD43-4623-B6AB-3244264A7225}" destId="{8020F344-799B-4A66-AA30-796A38CB2093}" srcOrd="0" destOrd="0" presId="urn:microsoft.com/office/officeart/2005/8/layout/default"/>
    <dgm:cxn modelId="{2DA9AC37-268F-4204-8B50-0A43A48160D4}" type="presOf" srcId="{A3D39927-AD70-47D5-95BD-59EFA6294933}" destId="{72495FDF-7414-4277-8681-7B3D2670DEB3}" srcOrd="0" destOrd="0" presId="urn:microsoft.com/office/officeart/2005/8/layout/default"/>
    <dgm:cxn modelId="{81A790C7-1E79-46D6-9BF5-1AAD32F7AA0C}" srcId="{34C4530F-277E-4334-AEAB-CA0B9306F535}" destId="{E150A580-838F-4EDF-A24E-FE714394FA10}" srcOrd="5" destOrd="0" parTransId="{A45546AA-7A69-40E6-81FB-6F8663C388C3}" sibTransId="{5534D5F6-F685-4213-83BD-DAE2A78A99F2}"/>
    <dgm:cxn modelId="{E6AA90EE-7CD6-4382-895A-177CFAEB4036}" srcId="{34C4530F-277E-4334-AEAB-CA0B9306F535}" destId="{A3D39927-AD70-47D5-95BD-59EFA6294933}" srcOrd="2" destOrd="0" parTransId="{7B008162-9AD3-46C9-83C1-2AE284734184}" sibTransId="{9D6DD187-900B-4090-BDCF-F879468A4530}"/>
    <dgm:cxn modelId="{F4102684-2921-47BE-A09C-550D9472D822}" type="presOf" srcId="{E150A580-838F-4EDF-A24E-FE714394FA10}" destId="{5FED6A08-8508-4C91-8B39-2D6CB87494BD}" srcOrd="0" destOrd="0" presId="urn:microsoft.com/office/officeart/2005/8/layout/default"/>
    <dgm:cxn modelId="{77A6B7F9-4439-4D00-BC27-D100983103B1}" srcId="{34C4530F-277E-4334-AEAB-CA0B9306F535}" destId="{EDCB7628-6ADE-4A9F-A9E6-3BA67D1A9191}" srcOrd="4" destOrd="0" parTransId="{231E18AE-31ED-49D3-993E-FF40B32953EB}" sibTransId="{B29DC7D7-404B-4DB1-A4AB-BC597BD6A055}"/>
    <dgm:cxn modelId="{E58AF14C-C74C-421D-98B7-5DCA1B74D339}" type="presOf" srcId="{EDCB7628-6ADE-4A9F-A9E6-3BA67D1A9191}" destId="{26EFA9D6-0334-4766-893D-3D668CE6933F}" srcOrd="0" destOrd="0" presId="urn:microsoft.com/office/officeart/2005/8/layout/default"/>
    <dgm:cxn modelId="{F37D5518-3781-4144-A083-2CB31811706E}" type="presOf" srcId="{34C4530F-277E-4334-AEAB-CA0B9306F535}" destId="{9180193C-0ED4-4FFA-A614-7AF30C9C1E7C}" srcOrd="0" destOrd="0" presId="urn:microsoft.com/office/officeart/2005/8/layout/default"/>
    <dgm:cxn modelId="{221BFA1B-388D-4E0C-B399-E60977999D0C}" srcId="{34C4530F-277E-4334-AEAB-CA0B9306F535}" destId="{017E1D36-1864-460B-91A8-0AA1AAB51350}" srcOrd="0" destOrd="0" parTransId="{AAF05DB7-A062-4DEC-B714-0572566B8940}" sibTransId="{C5F9A4DB-CEFA-44C7-A713-32966AA746B8}"/>
    <dgm:cxn modelId="{9B2F3FF7-74ED-4613-8FEB-7920EE3B3982}" type="presOf" srcId="{017E1D36-1864-460B-91A8-0AA1AAB51350}" destId="{912DC907-9D4C-4432-8027-DDCB9796EA85}" srcOrd="0" destOrd="0" presId="urn:microsoft.com/office/officeart/2005/8/layout/default"/>
    <dgm:cxn modelId="{4EB973BF-557D-49DE-9DED-015D5B13DAF4}" srcId="{34C4530F-277E-4334-AEAB-CA0B9306F535}" destId="{F319CA5F-AD43-4623-B6AB-3244264A7225}" srcOrd="3" destOrd="0" parTransId="{0ED37F16-1688-4855-9DBC-99BE30BA3748}" sibTransId="{A3A9FD38-8A5F-4E86-9F9C-FC4A36481797}"/>
    <dgm:cxn modelId="{33E2455D-2424-4D6B-A736-780241C763BB}" type="presOf" srcId="{5B908BB6-6D96-4964-83F9-3387BA27EB26}" destId="{D7BA3E36-3A58-472E-8886-258F33340ABA}" srcOrd="0" destOrd="0" presId="urn:microsoft.com/office/officeart/2005/8/layout/default"/>
    <dgm:cxn modelId="{74E5FCD8-404F-4D28-8C15-8B3DFA7399D3}" type="presParOf" srcId="{9180193C-0ED4-4FFA-A614-7AF30C9C1E7C}" destId="{912DC907-9D4C-4432-8027-DDCB9796EA85}" srcOrd="0" destOrd="0" presId="urn:microsoft.com/office/officeart/2005/8/layout/default"/>
    <dgm:cxn modelId="{9C2020F2-BDDC-4F6B-9949-C0DBBB9A40C3}" type="presParOf" srcId="{9180193C-0ED4-4FFA-A614-7AF30C9C1E7C}" destId="{B471C294-55F3-4091-B63B-3CEB8D779B2E}" srcOrd="1" destOrd="0" presId="urn:microsoft.com/office/officeart/2005/8/layout/default"/>
    <dgm:cxn modelId="{1412D44C-3C02-4295-8F93-4D9E646C5440}" type="presParOf" srcId="{9180193C-0ED4-4FFA-A614-7AF30C9C1E7C}" destId="{D7BA3E36-3A58-472E-8886-258F33340ABA}" srcOrd="2" destOrd="0" presId="urn:microsoft.com/office/officeart/2005/8/layout/default"/>
    <dgm:cxn modelId="{441A9FA1-1DA5-4576-8CEC-B78727B1FEAA}" type="presParOf" srcId="{9180193C-0ED4-4FFA-A614-7AF30C9C1E7C}" destId="{95A535CE-50C5-4EE9-8503-37F73989359C}" srcOrd="3" destOrd="0" presId="urn:microsoft.com/office/officeart/2005/8/layout/default"/>
    <dgm:cxn modelId="{40018379-51CF-43D9-814F-6EBB9DAE8BEC}" type="presParOf" srcId="{9180193C-0ED4-4FFA-A614-7AF30C9C1E7C}" destId="{72495FDF-7414-4277-8681-7B3D2670DEB3}" srcOrd="4" destOrd="0" presId="urn:microsoft.com/office/officeart/2005/8/layout/default"/>
    <dgm:cxn modelId="{DE1FE706-2588-4A3E-9B75-EA9765BF5CAB}" type="presParOf" srcId="{9180193C-0ED4-4FFA-A614-7AF30C9C1E7C}" destId="{8B5048E0-137F-47AF-93A6-A6D666E45E00}" srcOrd="5" destOrd="0" presId="urn:microsoft.com/office/officeart/2005/8/layout/default"/>
    <dgm:cxn modelId="{CBE6CB1C-2BDC-47FF-82E5-471413B1E19F}" type="presParOf" srcId="{9180193C-0ED4-4FFA-A614-7AF30C9C1E7C}" destId="{8020F344-799B-4A66-AA30-796A38CB2093}" srcOrd="6" destOrd="0" presId="urn:microsoft.com/office/officeart/2005/8/layout/default"/>
    <dgm:cxn modelId="{62C6F292-15EC-4933-BC7B-B6A3E567D425}" type="presParOf" srcId="{9180193C-0ED4-4FFA-A614-7AF30C9C1E7C}" destId="{74AB6EAA-5D46-4D62-B7A8-F12162853E52}" srcOrd="7" destOrd="0" presId="urn:microsoft.com/office/officeart/2005/8/layout/default"/>
    <dgm:cxn modelId="{FF381BF8-35E2-4598-8E26-173C53215CB5}" type="presParOf" srcId="{9180193C-0ED4-4FFA-A614-7AF30C9C1E7C}" destId="{26EFA9D6-0334-4766-893D-3D668CE6933F}" srcOrd="8" destOrd="0" presId="urn:microsoft.com/office/officeart/2005/8/layout/default"/>
    <dgm:cxn modelId="{2C1CEBB0-C869-41A7-9B3A-CF6E5CAD270D}" type="presParOf" srcId="{9180193C-0ED4-4FFA-A614-7AF30C9C1E7C}" destId="{8D1A3900-5AC4-4AA9-8BF8-97B2C40CF785}" srcOrd="9" destOrd="0" presId="urn:microsoft.com/office/officeart/2005/8/layout/default"/>
    <dgm:cxn modelId="{9D55FC4E-96F3-45FF-8760-7A1C18FBB951}" type="presParOf" srcId="{9180193C-0ED4-4FFA-A614-7AF30C9C1E7C}" destId="{5FED6A08-8508-4C91-8B39-2D6CB87494B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FE335-AC36-4944-A2FD-21F769929A78}">
      <dsp:nvSpPr>
        <dsp:cNvPr id="0" name=""/>
        <dsp:cNvSpPr/>
      </dsp:nvSpPr>
      <dsp:spPr>
        <a:xfrm>
          <a:off x="1397978" y="68"/>
          <a:ext cx="2978935" cy="17873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Race and Social Equity</a:t>
          </a:r>
        </a:p>
      </dsp:txBody>
      <dsp:txXfrm>
        <a:off x="1397978" y="68"/>
        <a:ext cx="2978935" cy="1787361"/>
      </dsp:txXfrm>
    </dsp:sp>
    <dsp:sp modelId="{199F3BEF-D470-4C82-8180-D262D312DAC7}">
      <dsp:nvSpPr>
        <dsp:cNvPr id="0" name=""/>
        <dsp:cNvSpPr/>
      </dsp:nvSpPr>
      <dsp:spPr>
        <a:xfrm>
          <a:off x="4674806" y="68"/>
          <a:ext cx="2978935" cy="17873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Environmental Stewardship</a:t>
          </a:r>
          <a:endParaRPr lang="en-US" sz="3300" kern="1200" dirty="0"/>
        </a:p>
      </dsp:txBody>
      <dsp:txXfrm>
        <a:off x="4674806" y="68"/>
        <a:ext cx="2978935" cy="1787361"/>
      </dsp:txXfrm>
    </dsp:sp>
    <dsp:sp modelId="{2B79816D-EE05-4239-B06A-1D0535C616B0}">
      <dsp:nvSpPr>
        <dsp:cNvPr id="0" name=""/>
        <dsp:cNvSpPr/>
      </dsp:nvSpPr>
      <dsp:spPr>
        <a:xfrm>
          <a:off x="1397978" y="2085323"/>
          <a:ext cx="2978935" cy="17873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Economic Opportunity and Security</a:t>
          </a:r>
          <a:endParaRPr lang="en-US" sz="3300" kern="1200" dirty="0"/>
        </a:p>
      </dsp:txBody>
      <dsp:txXfrm>
        <a:off x="1397978" y="2085323"/>
        <a:ext cx="2978935" cy="1787361"/>
      </dsp:txXfrm>
    </dsp:sp>
    <dsp:sp modelId="{4FA4B44B-5B88-43C5-A40F-26387B8ADAC7}">
      <dsp:nvSpPr>
        <dsp:cNvPr id="0" name=""/>
        <dsp:cNvSpPr/>
      </dsp:nvSpPr>
      <dsp:spPr>
        <a:xfrm>
          <a:off x="4674806" y="2085323"/>
          <a:ext cx="2978935" cy="178736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Community</a:t>
          </a:r>
          <a:endParaRPr lang="en-US" sz="3300" kern="1200" dirty="0"/>
        </a:p>
      </dsp:txBody>
      <dsp:txXfrm>
        <a:off x="4674806" y="2085323"/>
        <a:ext cx="2978935" cy="17873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11EFF-5277-4A90-9DED-D051FCC97866}">
      <dsp:nvSpPr>
        <dsp:cNvPr id="0" name=""/>
        <dsp:cNvSpPr/>
      </dsp:nvSpPr>
      <dsp:spPr>
        <a:xfrm>
          <a:off x="708829" y="1139"/>
          <a:ext cx="1519081" cy="1046647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849185-8830-4DCB-89AB-44CE3C15124C}">
      <dsp:nvSpPr>
        <dsp:cNvPr id="0" name=""/>
        <dsp:cNvSpPr/>
      </dsp:nvSpPr>
      <dsp:spPr>
        <a:xfrm>
          <a:off x="708829" y="1047786"/>
          <a:ext cx="1519081" cy="56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Land Use</a:t>
          </a:r>
        </a:p>
      </dsp:txBody>
      <dsp:txXfrm>
        <a:off x="708829" y="1047786"/>
        <a:ext cx="1519081" cy="563579"/>
      </dsp:txXfrm>
    </dsp:sp>
    <dsp:sp modelId="{5C517273-DC9B-424A-B114-A59450BAB614}">
      <dsp:nvSpPr>
        <dsp:cNvPr id="0" name=""/>
        <dsp:cNvSpPr/>
      </dsp:nvSpPr>
      <dsp:spPr>
        <a:xfrm>
          <a:off x="2379882" y="1139"/>
          <a:ext cx="1519081" cy="1046647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B8377-9F1F-46AA-B7B0-A95EAC8EA768}">
      <dsp:nvSpPr>
        <dsp:cNvPr id="0" name=""/>
        <dsp:cNvSpPr/>
      </dsp:nvSpPr>
      <dsp:spPr>
        <a:xfrm>
          <a:off x="2379882" y="1047786"/>
          <a:ext cx="1519081" cy="56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Housing</a:t>
          </a:r>
        </a:p>
      </dsp:txBody>
      <dsp:txXfrm>
        <a:off x="2379882" y="1047786"/>
        <a:ext cx="1519081" cy="563579"/>
      </dsp:txXfrm>
    </dsp:sp>
    <dsp:sp modelId="{B39E0229-EE47-48E0-906A-3834DCB12754}">
      <dsp:nvSpPr>
        <dsp:cNvPr id="0" name=""/>
        <dsp:cNvSpPr/>
      </dsp:nvSpPr>
      <dsp:spPr>
        <a:xfrm>
          <a:off x="4050936" y="1139"/>
          <a:ext cx="1519081" cy="1046647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5ADD9-5611-4F74-A8A5-55CEB2D1B345}">
      <dsp:nvSpPr>
        <dsp:cNvPr id="0" name=""/>
        <dsp:cNvSpPr/>
      </dsp:nvSpPr>
      <dsp:spPr>
        <a:xfrm>
          <a:off x="4050936" y="1047786"/>
          <a:ext cx="1519081" cy="56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Utilities</a:t>
          </a:r>
        </a:p>
      </dsp:txBody>
      <dsp:txXfrm>
        <a:off x="4050936" y="1047786"/>
        <a:ext cx="1519081" cy="563579"/>
      </dsp:txXfrm>
    </dsp:sp>
    <dsp:sp modelId="{D52CEE90-16C5-4491-BF87-7782E768D38E}">
      <dsp:nvSpPr>
        <dsp:cNvPr id="0" name=""/>
        <dsp:cNvSpPr/>
      </dsp:nvSpPr>
      <dsp:spPr>
        <a:xfrm>
          <a:off x="5721990" y="1139"/>
          <a:ext cx="1519081" cy="1046647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21A91-6084-4790-A6DE-E4FEF73B78E5}">
      <dsp:nvSpPr>
        <dsp:cNvPr id="0" name=""/>
        <dsp:cNvSpPr/>
      </dsp:nvSpPr>
      <dsp:spPr>
        <a:xfrm>
          <a:off x="5721990" y="1047786"/>
          <a:ext cx="1519081" cy="56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Parks &amp; Open Space</a:t>
          </a:r>
        </a:p>
      </dsp:txBody>
      <dsp:txXfrm>
        <a:off x="5721990" y="1047786"/>
        <a:ext cx="1519081" cy="563579"/>
      </dsp:txXfrm>
    </dsp:sp>
    <dsp:sp modelId="{DD751B07-46DD-42D9-9DF0-98C617E98F16}">
      <dsp:nvSpPr>
        <dsp:cNvPr id="0" name=""/>
        <dsp:cNvSpPr/>
      </dsp:nvSpPr>
      <dsp:spPr>
        <a:xfrm>
          <a:off x="708829" y="1763274"/>
          <a:ext cx="1519081" cy="1046647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878DC-62A3-465E-A047-540BC7663AF9}">
      <dsp:nvSpPr>
        <dsp:cNvPr id="0" name=""/>
        <dsp:cNvSpPr/>
      </dsp:nvSpPr>
      <dsp:spPr>
        <a:xfrm>
          <a:off x="708829" y="2809921"/>
          <a:ext cx="1519081" cy="56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Transportation</a:t>
          </a:r>
        </a:p>
      </dsp:txBody>
      <dsp:txXfrm>
        <a:off x="708829" y="2809921"/>
        <a:ext cx="1519081" cy="563579"/>
      </dsp:txXfrm>
    </dsp:sp>
    <dsp:sp modelId="{5992EF52-A152-458F-986E-0D87DB4EE73A}">
      <dsp:nvSpPr>
        <dsp:cNvPr id="0" name=""/>
        <dsp:cNvSpPr/>
      </dsp:nvSpPr>
      <dsp:spPr>
        <a:xfrm>
          <a:off x="2379882" y="1763274"/>
          <a:ext cx="1519081" cy="1046647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94369-0726-45A7-8B43-AFB46AB6BE33}">
      <dsp:nvSpPr>
        <dsp:cNvPr id="0" name=""/>
        <dsp:cNvSpPr/>
      </dsp:nvSpPr>
      <dsp:spPr>
        <a:xfrm>
          <a:off x="2379882" y="2809921"/>
          <a:ext cx="1519081" cy="56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Environment</a:t>
          </a:r>
        </a:p>
      </dsp:txBody>
      <dsp:txXfrm>
        <a:off x="2379882" y="2809921"/>
        <a:ext cx="1519081" cy="563579"/>
      </dsp:txXfrm>
    </dsp:sp>
    <dsp:sp modelId="{4F10AA1D-16A7-4DF6-BCD5-CAA370DC2DAF}">
      <dsp:nvSpPr>
        <dsp:cNvPr id="0" name=""/>
        <dsp:cNvSpPr/>
      </dsp:nvSpPr>
      <dsp:spPr>
        <a:xfrm>
          <a:off x="4050936" y="1763274"/>
          <a:ext cx="1519081" cy="1046647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78DE11-9DAD-47A9-A6C1-1FB9101EF3D7}">
      <dsp:nvSpPr>
        <dsp:cNvPr id="0" name=""/>
        <dsp:cNvSpPr/>
      </dsp:nvSpPr>
      <dsp:spPr>
        <a:xfrm>
          <a:off x="4050936" y="2809921"/>
          <a:ext cx="1519081" cy="56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Economic Development</a:t>
          </a:r>
        </a:p>
      </dsp:txBody>
      <dsp:txXfrm>
        <a:off x="4050936" y="2809921"/>
        <a:ext cx="1519081" cy="563579"/>
      </dsp:txXfrm>
    </dsp:sp>
    <dsp:sp modelId="{F364888E-FDDD-4282-98B5-8BB8B149A79F}">
      <dsp:nvSpPr>
        <dsp:cNvPr id="0" name=""/>
        <dsp:cNvSpPr/>
      </dsp:nvSpPr>
      <dsp:spPr>
        <a:xfrm>
          <a:off x="5721990" y="1763274"/>
          <a:ext cx="1519081" cy="1046647"/>
        </a:xfrm>
        <a:prstGeom prst="round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6E7AE-7231-4AD0-9641-E17F0B4DC6C5}">
      <dsp:nvSpPr>
        <dsp:cNvPr id="0" name=""/>
        <dsp:cNvSpPr/>
      </dsp:nvSpPr>
      <dsp:spPr>
        <a:xfrm>
          <a:off x="5721990" y="2809921"/>
          <a:ext cx="1519081" cy="56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Capital Facilities</a:t>
          </a:r>
        </a:p>
      </dsp:txBody>
      <dsp:txXfrm>
        <a:off x="5721990" y="2809921"/>
        <a:ext cx="1519081" cy="563579"/>
      </dsp:txXfrm>
    </dsp:sp>
    <dsp:sp modelId="{7E564166-4D7C-4B2F-B2F4-F0A764FFAF75}">
      <dsp:nvSpPr>
        <dsp:cNvPr id="0" name=""/>
        <dsp:cNvSpPr/>
      </dsp:nvSpPr>
      <dsp:spPr>
        <a:xfrm>
          <a:off x="1544356" y="3525408"/>
          <a:ext cx="1519081" cy="1046647"/>
        </a:xfrm>
        <a:prstGeom prst="round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28FCC-DB60-46A1-A766-353F2E1F3897}">
      <dsp:nvSpPr>
        <dsp:cNvPr id="0" name=""/>
        <dsp:cNvSpPr/>
      </dsp:nvSpPr>
      <dsp:spPr>
        <a:xfrm>
          <a:off x="1544356" y="4572056"/>
          <a:ext cx="1519081" cy="56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Arts &amp; Culture</a:t>
          </a:r>
        </a:p>
      </dsp:txBody>
      <dsp:txXfrm>
        <a:off x="1544356" y="4572056"/>
        <a:ext cx="1519081" cy="563579"/>
      </dsp:txXfrm>
    </dsp:sp>
    <dsp:sp modelId="{D672B3D7-34FA-41C5-8EF1-E5B900B3CF5B}">
      <dsp:nvSpPr>
        <dsp:cNvPr id="0" name=""/>
        <dsp:cNvSpPr/>
      </dsp:nvSpPr>
      <dsp:spPr>
        <a:xfrm>
          <a:off x="3215409" y="3525408"/>
          <a:ext cx="1519081" cy="1046647"/>
        </a:xfrm>
        <a:prstGeom prst="round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35347-49C7-4153-9EDF-03B43D93394E}">
      <dsp:nvSpPr>
        <dsp:cNvPr id="0" name=""/>
        <dsp:cNvSpPr/>
      </dsp:nvSpPr>
      <dsp:spPr>
        <a:xfrm>
          <a:off x="3215409" y="4572056"/>
          <a:ext cx="1519081" cy="56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Shoreline</a:t>
          </a:r>
        </a:p>
      </dsp:txBody>
      <dsp:txXfrm>
        <a:off x="3215409" y="4572056"/>
        <a:ext cx="1519081" cy="563579"/>
      </dsp:txXfrm>
    </dsp:sp>
    <dsp:sp modelId="{CBC8DD35-3FCB-43FA-9575-FED72233DAF2}">
      <dsp:nvSpPr>
        <dsp:cNvPr id="0" name=""/>
        <dsp:cNvSpPr/>
      </dsp:nvSpPr>
      <dsp:spPr>
        <a:xfrm>
          <a:off x="4886463" y="3525408"/>
          <a:ext cx="1519081" cy="1046647"/>
        </a:xfrm>
        <a:prstGeom prst="round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91130-2F60-497B-AD2D-F3330F4895AB}">
      <dsp:nvSpPr>
        <dsp:cNvPr id="0" name=""/>
        <dsp:cNvSpPr/>
      </dsp:nvSpPr>
      <dsp:spPr>
        <a:xfrm>
          <a:off x="4886463" y="4572056"/>
          <a:ext cx="1519081" cy="56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5A895"/>
              </a:solidFill>
              <a:latin typeface="Arial Rounded MT Bold" panose="020F0704030504030204" pitchFamily="34" charset="0"/>
            </a:rPr>
            <a:t>Container Port</a:t>
          </a:r>
        </a:p>
      </dsp:txBody>
      <dsp:txXfrm>
        <a:off x="4886463" y="4572056"/>
        <a:ext cx="1519081" cy="5635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DC907-9D4C-4432-8027-DDCB9796EA85}">
      <dsp:nvSpPr>
        <dsp:cNvPr id="0" name=""/>
        <dsp:cNvSpPr/>
      </dsp:nvSpPr>
      <dsp:spPr>
        <a:xfrm>
          <a:off x="0" y="387443"/>
          <a:ext cx="2887755" cy="1732653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</a:rPr>
            <a:t>Affordable housing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$145 million for 2,000 units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0" y="387443"/>
        <a:ext cx="2887755" cy="1732653"/>
      </dsp:txXfrm>
    </dsp:sp>
    <dsp:sp modelId="{D7BA3E36-3A58-472E-8886-258F33340ABA}">
      <dsp:nvSpPr>
        <dsp:cNvPr id="0" name=""/>
        <dsp:cNvSpPr/>
      </dsp:nvSpPr>
      <dsp:spPr>
        <a:xfrm>
          <a:off x="3176531" y="387443"/>
          <a:ext cx="2887755" cy="1732653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</a:rPr>
            <a:t>Libraries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$291 million for 4 new and 22 renovated libraries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3176531" y="387443"/>
        <a:ext cx="2887755" cy="1732653"/>
      </dsp:txXfrm>
    </dsp:sp>
    <dsp:sp modelId="{72495FDF-7414-4277-8681-7B3D2670DEB3}">
      <dsp:nvSpPr>
        <dsp:cNvPr id="0" name=""/>
        <dsp:cNvSpPr/>
      </dsp:nvSpPr>
      <dsp:spPr>
        <a:xfrm>
          <a:off x="6353062" y="387443"/>
          <a:ext cx="2887755" cy="1732653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</a:rPr>
            <a:t>Community Centers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nine new and five renovated centers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353062" y="387443"/>
        <a:ext cx="2887755" cy="1732653"/>
      </dsp:txXfrm>
    </dsp:sp>
    <dsp:sp modelId="{8020F344-799B-4A66-AA30-796A38CB2093}">
      <dsp:nvSpPr>
        <dsp:cNvPr id="0" name=""/>
        <dsp:cNvSpPr/>
      </dsp:nvSpPr>
      <dsp:spPr>
        <a:xfrm>
          <a:off x="0" y="2408872"/>
          <a:ext cx="2887755" cy="1732653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</a:rPr>
            <a:t>Parks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$346 million in two levies (Pro Parks, Parks and Greenspace)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0" y="2408872"/>
        <a:ext cx="2887755" cy="1732653"/>
      </dsp:txXfrm>
    </dsp:sp>
    <dsp:sp modelId="{26EFA9D6-0334-4766-893D-3D668CE6933F}">
      <dsp:nvSpPr>
        <dsp:cNvPr id="0" name=""/>
        <dsp:cNvSpPr/>
      </dsp:nvSpPr>
      <dsp:spPr>
        <a:xfrm>
          <a:off x="3176531" y="2408872"/>
          <a:ext cx="2887755" cy="1732653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</a:rPr>
            <a:t>Neighborhood Business Districts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 $3.8 million for 19 districts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3176531" y="2408872"/>
        <a:ext cx="2887755" cy="1732653"/>
      </dsp:txXfrm>
    </dsp:sp>
    <dsp:sp modelId="{5FED6A08-8508-4C91-8B39-2D6CB87494BD}">
      <dsp:nvSpPr>
        <dsp:cNvPr id="0" name=""/>
        <dsp:cNvSpPr/>
      </dsp:nvSpPr>
      <dsp:spPr>
        <a:xfrm>
          <a:off x="6353062" y="2408872"/>
          <a:ext cx="2887755" cy="1732653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</a:rPr>
            <a:t>Infrastructure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$930 million for </a:t>
          </a:r>
          <a:r>
            <a:rPr lang="en-US" sz="2200" b="1" i="1" kern="1200" dirty="0" smtClean="0">
              <a:solidFill>
                <a:schemeClr val="tx1"/>
              </a:solidFill>
            </a:rPr>
            <a:t>Move Seattle</a:t>
          </a:r>
          <a:r>
            <a:rPr lang="en-US" sz="2200" kern="1200" dirty="0" smtClean="0">
              <a:solidFill>
                <a:schemeClr val="tx1"/>
              </a:solidFill>
            </a:rPr>
            <a:t> transportation levy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353062" y="2408872"/>
        <a:ext cx="2887755" cy="1732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14AB3-0F58-46A1-88C2-FCDA1C287183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22E4-0F68-4937-8D47-6AD044E71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61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849AD0-689F-4A60-B692-4219D3E5B335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17850" y="876300"/>
            <a:ext cx="3060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0CA043-0597-4EA3-B1BE-5C71D56A6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Population growth is a big part of the growth</a:t>
            </a:r>
            <a:r>
              <a:rPr lang="en-US" baseline="0" dirty="0" smtClean="0"/>
              <a:t> management puzzle. Another part is new houses and buildings</a:t>
            </a:r>
            <a:r>
              <a:rPr lang="en-US" dirty="0" smtClean="0"/>
              <a:t>.  These maps show how the urban portion</a:t>
            </a:r>
            <a:r>
              <a:rPr lang="en-US" baseline="0" dirty="0" smtClean="0"/>
              <a:t> of our </a:t>
            </a:r>
            <a:r>
              <a:rPr lang="en-US" dirty="0" smtClean="0"/>
              <a:t>region has grown since 1940 – the red portion shows how new</a:t>
            </a:r>
            <a:r>
              <a:rPr lang="en-US" baseline="0" dirty="0" smtClean="0"/>
              <a:t> people move further and further out into the forests and farmlands of Puget Sound.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</a:t>
            </a:r>
            <a:r>
              <a:rPr lang="en-US" baseline="0" dirty="0" smtClean="0"/>
              <a:t> central </a:t>
            </a:r>
            <a:r>
              <a:rPr lang="en-US" dirty="0" smtClean="0"/>
              <a:t>goal of growth management is encouraging new </a:t>
            </a:r>
            <a:r>
              <a:rPr lang="en-US" baseline="0" dirty="0" smtClean="0"/>
              <a:t>urban development to build up – in the areas with existing roads, libraries, and schools. That’s one way we can get the benefits of new growth without harming the beautiful natural environment around our cities.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A043-0597-4EA3-B1BE-5C71D56A61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51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A043-0597-4EA3-B1BE-5C71D56A61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03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A043-0597-4EA3-B1BE-5C71D56A61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25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A043-0597-4EA3-B1BE-5C71D56A61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A043-0597-4EA3-B1BE-5C71D56A61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5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4E0C7-6E07-4F5E-8042-988CCE0A32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80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4E0C7-6E07-4F5E-8042-988CCE0A32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07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A043-0597-4EA3-B1BE-5C71D56A61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29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A043-0597-4EA3-B1BE-5C71D56A61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70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A043-0597-4EA3-B1BE-5C71D56A61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95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A043-0597-4EA3-B1BE-5C71D56A61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1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400">
                <a:latin typeface="Arial Rounded MT Bold" panose="020F07040305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0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63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CC1-5648-4685-A663-74D254CED9BD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421D-CD29-460C-A72E-7B10BCEB6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5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1" y="0"/>
            <a:ext cx="10058399" cy="1271016"/>
          </a:xfrm>
          <a:prstGeom prst="rect">
            <a:avLst/>
          </a:prstGeom>
          <a:solidFill>
            <a:srgbClr val="05AF9A"/>
          </a:solidFill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05A89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48" y="6989166"/>
            <a:ext cx="1230389" cy="783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64" y="311783"/>
            <a:ext cx="704877" cy="69405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1" y="1252727"/>
            <a:ext cx="10058399" cy="122112"/>
          </a:xfrm>
          <a:prstGeom prst="rect">
            <a:avLst/>
          </a:prstGeom>
          <a:solidFill>
            <a:srgbClr val="FBB03B"/>
          </a:solidFill>
          <a:ln>
            <a:noFill/>
          </a:ln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05A8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412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31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6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0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7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9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5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7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3EE0-C0FC-49EF-942D-21E0DC941568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7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33EE0-C0FC-49EF-942D-21E0DC941568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125814" y="7267872"/>
            <a:ext cx="386250" cy="386250"/>
          </a:xfrm>
          <a:prstGeom prst="ellipse">
            <a:avLst/>
          </a:prstGeom>
          <a:solidFill>
            <a:srgbClr val="D41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33EE0-C0FC-49EF-942D-21E0DC941568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6512-088C-4325-94D3-D7ED153B68E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25814" y="7258728"/>
            <a:ext cx="38625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D4145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F19A5B0-5630-4C08-8461-097A3BE79675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6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2035.seattle.gov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A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201" y="505609"/>
            <a:ext cx="9127998" cy="2644834"/>
          </a:xfrm>
        </p:spPr>
        <p:txBody>
          <a:bodyPr>
            <a:normAutofit/>
          </a:bodyPr>
          <a:lstStyle/>
          <a:p>
            <a:r>
              <a:rPr lang="en-US" sz="5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Land Use 101:</a:t>
            </a:r>
            <a:br>
              <a:rPr lang="en-US" sz="5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5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The Comprehensive Plan</a:t>
            </a:r>
            <a:endParaRPr lang="en-US" sz="5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438" y="3362068"/>
            <a:ext cx="8693524" cy="105925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BB03B"/>
                </a:solidFill>
                <a:latin typeface="+mn-lt"/>
              </a:rPr>
              <a:t>Housing Affordability and Livability Agenda</a:t>
            </a:r>
            <a:endParaRPr lang="en-US" sz="3200" b="1" dirty="0">
              <a:solidFill>
                <a:srgbClr val="FBB03B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863379"/>
            <a:ext cx="10058400" cy="90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443018"/>
            <a:ext cx="4114800" cy="2619375"/>
          </a:xfrm>
          <a:prstGeom prst="rect">
            <a:avLst/>
          </a:prstGeom>
        </p:spPr>
      </p:pic>
      <p:pic>
        <p:nvPicPr>
          <p:cNvPr id="6" name="CompPl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38" y="94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6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4"/>
    </mc:Choice>
    <mc:Fallback>
      <p:transition spd="slow" advTm="9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CDCR\PUBINFO\Department\Director presentations\images\307 Tessie Dissect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/>
          <a:stretch/>
        </p:blipFill>
        <p:spPr bwMode="auto">
          <a:xfrm>
            <a:off x="0" y="114300"/>
            <a:ext cx="481965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5748" r="28810" b="8276"/>
          <a:stretch/>
        </p:blipFill>
        <p:spPr>
          <a:xfrm>
            <a:off x="4693921" y="117191"/>
            <a:ext cx="5364480" cy="754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5834818"/>
            <a:ext cx="4693921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>
                <a:solidFill>
                  <a:srgbClr val="05A895"/>
                </a:solidFill>
                <a:latin typeface="Arial Rounded MT Bold" panose="020F0704030504030204" pitchFamily="34" charset="0"/>
              </a:rPr>
              <a:t>80% new jobs in urban villages</a:t>
            </a:r>
          </a:p>
        </p:txBody>
      </p:sp>
    </p:spTree>
    <p:extLst>
      <p:ext uri="{BB962C8B-B14F-4D97-AF65-F5344CB8AC3E}">
        <p14:creationId xmlns:p14="http://schemas.microsoft.com/office/powerpoint/2010/main" val="181509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9"/>
    </mc:Choice>
    <mc:Fallback>
      <p:transition spd="slow" advTm="596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25768" y="1624405"/>
            <a:ext cx="9206865" cy="1678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 smtClean="0">
                <a:solidFill>
                  <a:srgbClr val="D4145A"/>
                </a:solidFill>
              </a:rPr>
              <a:t>For each aspect of our city, the Plan sets high-level </a:t>
            </a:r>
            <a:r>
              <a:rPr lang="en-US" sz="3000" b="1" dirty="0" smtClean="0">
                <a:solidFill>
                  <a:srgbClr val="05A895"/>
                </a:solidFill>
              </a:rPr>
              <a:t>goals</a:t>
            </a:r>
            <a:r>
              <a:rPr lang="en-US" sz="3000" b="1" dirty="0" smtClean="0">
                <a:solidFill>
                  <a:srgbClr val="D4145A"/>
                </a:solidFill>
              </a:rPr>
              <a:t> and specific </a:t>
            </a:r>
            <a:r>
              <a:rPr lang="en-US" sz="3000" b="1" dirty="0" smtClean="0">
                <a:solidFill>
                  <a:srgbClr val="FBB03B"/>
                </a:solidFill>
              </a:rPr>
              <a:t>policies</a:t>
            </a:r>
            <a:r>
              <a:rPr lang="en-US" sz="3000" b="1" dirty="0" smtClean="0">
                <a:solidFill>
                  <a:srgbClr val="D4145A"/>
                </a:solidFill>
              </a:rPr>
              <a:t> to achieve them.</a:t>
            </a:r>
            <a:endParaRPr lang="en-US" sz="3000" b="1" dirty="0">
              <a:solidFill>
                <a:srgbClr val="D4145A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19474635"/>
              </p:ext>
            </p:extLst>
          </p:nvPr>
        </p:nvGraphicFramePr>
        <p:xfrm>
          <a:off x="1054250" y="2764717"/>
          <a:ext cx="7949901" cy="513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Elements of the Plan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47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33"/>
    </mc:Choice>
    <mc:Fallback>
      <p:transition spd="slow" advTm="3093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25768" y="1602889"/>
            <a:ext cx="9206865" cy="1699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D4145A"/>
                </a:solidFill>
              </a:rPr>
              <a:t>The City makes investments to achieve the Plan’s vision. Recent ones include:</a:t>
            </a:r>
            <a:endParaRPr lang="en-US" sz="3200" b="1" dirty="0">
              <a:solidFill>
                <a:srgbClr val="D4145A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43729257"/>
              </p:ext>
            </p:extLst>
          </p:nvPr>
        </p:nvGraphicFramePr>
        <p:xfrm>
          <a:off x="408791" y="2678653"/>
          <a:ext cx="9240818" cy="4528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Investing in the Plan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61"/>
    </mc:Choice>
    <mc:Fallback>
      <p:transition spd="slow" advTm="2446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25768" y="1710465"/>
            <a:ext cx="5770637" cy="5400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D4145A"/>
                </a:solidFill>
              </a:rPr>
              <a:t>The Mayor recently proposed an update to the Comprehensive Plan to guide growth through 2035.</a:t>
            </a:r>
          </a:p>
          <a:p>
            <a:pPr>
              <a:spcAft>
                <a:spcPts val="400"/>
              </a:spcAft>
            </a:pPr>
            <a:r>
              <a:rPr lang="en-US" sz="2400" dirty="0" smtClean="0"/>
              <a:t>Opportunities for public involvement</a:t>
            </a:r>
          </a:p>
          <a:p>
            <a:pPr>
              <a:spcAft>
                <a:spcPts val="400"/>
              </a:spcAft>
            </a:pPr>
            <a:r>
              <a:rPr lang="en-US" sz="2400" dirty="0" smtClean="0"/>
              <a:t>Visit </a:t>
            </a:r>
            <a:r>
              <a:rPr lang="en-US" sz="2400" b="1" u="sng" dirty="0" smtClean="0">
                <a:solidFill>
                  <a:srgbClr val="05A895"/>
                </a:solidFill>
                <a:hlinkClick r:id="rId3" action="ppaction://hlinkfile"/>
              </a:rPr>
              <a:t>2035.seattle.gov</a:t>
            </a:r>
            <a:r>
              <a:rPr lang="en-US" sz="2400" dirty="0" smtClean="0"/>
              <a:t> for information</a:t>
            </a:r>
          </a:p>
          <a:p>
            <a:pPr>
              <a:spcAft>
                <a:spcPts val="400"/>
              </a:spcAft>
            </a:pPr>
            <a:r>
              <a:rPr lang="en-US" sz="2400" dirty="0" smtClean="0"/>
              <a:t>Urban village boundaries and zoning changes as part of Mandatory Housing Affordability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Seattle 2035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05" y="1710465"/>
            <a:ext cx="3517750" cy="526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8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82"/>
    </mc:Choice>
    <mc:Fallback>
      <p:transition spd="slow" advTm="5228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25768" y="1667435"/>
            <a:ext cx="9159295" cy="5152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D20D52"/>
                </a:solidFill>
              </a:rPr>
              <a:t>The proposed Comprehensive Plan update emphasizes racial and social equity.</a:t>
            </a:r>
            <a:endParaRPr lang="en-US" sz="3200" dirty="0">
              <a:solidFill>
                <a:srgbClr val="D20D5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5186" y="2802471"/>
            <a:ext cx="4281543" cy="362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Analysis of how growth in Seattle can affect displacement and opportunity, especially for marginalized populations</a:t>
            </a:r>
          </a:p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New policies give greater attention to racial disparities and equity in every element of the Plan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12" y="2802471"/>
            <a:ext cx="3683653" cy="46193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Growth </a:t>
            </a:r>
            <a:r>
              <a:rPr lang="en-US" sz="410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and Equity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5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54"/>
    </mc:Choice>
    <mc:Fallback>
      <p:transition spd="slow" advTm="3565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741"/>
            <a:ext cx="10058400" cy="53963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Becoming an Equitable City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0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3"/>
    </mc:Choice>
    <mc:Fallback>
      <p:transition spd="slow" advTm="1472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Thank you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4876" r="2888" b="7211"/>
          <a:stretch/>
        </p:blipFill>
        <p:spPr>
          <a:xfrm>
            <a:off x="0" y="1371079"/>
            <a:ext cx="10155219" cy="6433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772" y="6465346"/>
            <a:ext cx="2103963" cy="13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1"/>
    </mc:Choice>
    <mc:Fallback>
      <p:transition spd="slow" advTm="564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425768" y="1667435"/>
            <a:ext cx="8761263" cy="51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D4145A"/>
                </a:solidFill>
              </a:rPr>
              <a:t>The Comprehensive Plan is a 20-year vision for the future of our city.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36" y="2689412"/>
            <a:ext cx="3019990" cy="3909676"/>
          </a:xfrm>
          <a:prstGeom prst="rect">
            <a:avLst/>
          </a:prstGeom>
          <a:ln w="28575">
            <a:solidFill>
              <a:srgbClr val="05A895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25768" y="2903204"/>
            <a:ext cx="5878214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300" dirty="0" smtClean="0">
                <a:solidFill>
                  <a:srgbClr val="05A895"/>
                </a:solidFill>
                <a:latin typeface="Arial Rounded MT Bold" panose="020F0704030504030204" pitchFamily="34" charset="0"/>
              </a:rPr>
              <a:t>It’s a blueprint </a:t>
            </a:r>
            <a:r>
              <a:rPr lang="en-US" sz="2300" dirty="0">
                <a:solidFill>
                  <a:srgbClr val="05A895"/>
                </a:solidFill>
                <a:latin typeface="Arial Rounded MT Bold" panose="020F0704030504030204" pitchFamily="34" charset="0"/>
              </a:rPr>
              <a:t>for how the City will manage the growth of population and jobs we expect between now and 2035.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Provides a framework for how Seattle will make big-picture decisions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Directs growth to different parts of the city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Protects and preserves forests, farmland, and natural </a:t>
            </a:r>
            <a:r>
              <a:rPr lang="en-US" sz="2200" dirty="0" smtClean="0"/>
              <a:t>resources</a:t>
            </a:r>
            <a:endParaRPr lang="en-US" sz="2200" b="1" dirty="0">
              <a:solidFill>
                <a:srgbClr val="D4145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What is the Comprehensive Plan?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09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35"/>
    </mc:Choice>
    <mc:Fallback>
      <p:transition spd="slow" advTm="2193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425768" y="1667435"/>
            <a:ext cx="8761263" cy="51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Font typeface="Arial" panose="020B0604020202020204" pitchFamily="34" charset="0"/>
              <a:buNone/>
            </a:pPr>
            <a:r>
              <a:rPr lang="en-US" sz="3200" b="1" smtClean="0">
                <a:solidFill>
                  <a:srgbClr val="D4145A"/>
                </a:solidFill>
              </a:rPr>
              <a:t>The first Plan was adopted in 1994 following the passage of Washington’s Growth Management Act.</a:t>
            </a:r>
            <a:endParaRPr lang="en-US" sz="3200" b="1" dirty="0" smtClean="0">
              <a:solidFill>
                <a:srgbClr val="D4145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What is the Comprehensive Plan?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44664" y="2829260"/>
            <a:ext cx="3291760" cy="404487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2" name="Rectangle 1"/>
          <p:cNvSpPr/>
          <p:nvPr/>
        </p:nvSpPr>
        <p:spPr>
          <a:xfrm>
            <a:off x="425768" y="3286035"/>
            <a:ext cx="4603432" cy="392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GMA required </a:t>
            </a:r>
            <a:r>
              <a:rPr lang="en-US" sz="2400" dirty="0" smtClean="0"/>
              <a:t>the City’s </a:t>
            </a:r>
            <a:r>
              <a:rPr lang="en-US" sz="2400" dirty="0"/>
              <a:t>plan </a:t>
            </a:r>
            <a:r>
              <a:rPr lang="en-US" sz="2400" dirty="0" smtClean="0"/>
              <a:t>for </a:t>
            </a:r>
            <a:r>
              <a:rPr lang="en-US" sz="2400" dirty="0"/>
              <a:t>growth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Our first Plan led to the creation of </a:t>
            </a:r>
            <a:r>
              <a:rPr lang="en-US" sz="2400" dirty="0" smtClean="0"/>
              <a:t>today’s Urban </a:t>
            </a:r>
            <a:r>
              <a:rPr lang="en-US" sz="2400" dirty="0"/>
              <a:t>Village boundaries through a neighborhood planning </a:t>
            </a:r>
            <a:r>
              <a:rPr lang="en-US" sz="2400" dirty="0" smtClean="0"/>
              <a:t>process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No major changes to Urban Village boundaries since 1994</a:t>
            </a:r>
          </a:p>
        </p:txBody>
      </p:sp>
    </p:spTree>
    <p:extLst>
      <p:ext uri="{BB962C8B-B14F-4D97-AF65-F5344CB8AC3E}">
        <p14:creationId xmlns:p14="http://schemas.microsoft.com/office/powerpoint/2010/main" val="128360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35"/>
    </mc:Choice>
    <mc:Fallback>
      <p:transition spd="slow" advTm="3393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425769" y="2407599"/>
            <a:ext cx="4382900" cy="438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05A895"/>
                </a:solidFill>
              </a:rPr>
              <a:t>As part of the </a:t>
            </a:r>
            <a:r>
              <a:rPr lang="en-US" sz="3200" b="1" dirty="0" smtClean="0">
                <a:solidFill>
                  <a:srgbClr val="FBB03B"/>
                </a:solidFill>
              </a:rPr>
              <a:t>Growth Management Act</a:t>
            </a:r>
            <a:r>
              <a:rPr lang="en-US" sz="3200" b="1" dirty="0" smtClean="0">
                <a:solidFill>
                  <a:srgbClr val="05A895"/>
                </a:solidFill>
              </a:rPr>
              <a:t>, the Plan directs urban growth in limited areas to prevent sprawl and preserve forests and farmland.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 growing region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45" y="2407600"/>
            <a:ext cx="4516419" cy="4516419"/>
          </a:xfrm>
          <a:prstGeom prst="rect">
            <a:avLst/>
          </a:prstGeom>
          <a:ln w="19050">
            <a:solidFill>
              <a:srgbClr val="D20D5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22346" y="1730347"/>
            <a:ext cx="4516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D20D52"/>
                </a:solidFill>
                <a:latin typeface="Arial Rounded MT Bold" panose="020F0704030504030204" pitchFamily="34" charset="0"/>
              </a:rPr>
              <a:t>Density of housing developed in Puget Sound region, 1939-2010</a:t>
            </a:r>
            <a:endParaRPr lang="en-US" sz="1600" dirty="0">
              <a:solidFill>
                <a:srgbClr val="D20D5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6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61"/>
    </mc:Choice>
    <mc:Fallback>
      <p:transition spd="slow" advTm="4726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5768" y="1602889"/>
            <a:ext cx="9206865" cy="5185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rgbClr val="D4145A"/>
                </a:solidFill>
              </a:rPr>
              <a:t>Seattle and the Puget Sound region are growing.</a:t>
            </a:r>
          </a:p>
          <a:p>
            <a:r>
              <a:rPr lang="en-US" sz="2400" dirty="0" smtClean="0"/>
              <a:t>Over the next 20 years, Seattle will add 120,000 people and 115,000 jobs.</a:t>
            </a:r>
            <a:endParaRPr lang="en-US" sz="2400" dirty="0"/>
          </a:p>
          <a:p>
            <a:r>
              <a:rPr lang="en-US" sz="2400" dirty="0" smtClean="0"/>
              <a:t>By 2040, the region will have 5 million people.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8179158"/>
              </p:ext>
            </p:extLst>
          </p:nvPr>
        </p:nvGraphicFramePr>
        <p:xfrm>
          <a:off x="425768" y="3614562"/>
          <a:ext cx="9171293" cy="4082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44936" y="3519267"/>
            <a:ext cx="636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AE804C"/>
                </a:solidFill>
                <a:latin typeface="Arial Rounded MT Bold" panose="020F0704030504030204" pitchFamily="34" charset="0"/>
              </a:rPr>
              <a:t>Seattle Growth 1960-2010</a:t>
            </a:r>
            <a:endParaRPr lang="en-US" sz="3200" dirty="0">
              <a:solidFill>
                <a:srgbClr val="AE804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547301" y="495672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Thousands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Why plan for the future?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1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96"/>
    </mc:Choice>
    <mc:Fallback>
      <p:transition spd="slow" advTm="3219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425768" y="1667435"/>
            <a:ext cx="9206865" cy="51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D4145A"/>
                </a:solidFill>
              </a:rPr>
              <a:t>Seattle’s Comprehensive Plan has 4 core values: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D4145A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95636320"/>
              </p:ext>
            </p:extLst>
          </p:nvPr>
        </p:nvGraphicFramePr>
        <p:xfrm>
          <a:off x="503340" y="3108959"/>
          <a:ext cx="9051720" cy="3872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Core values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06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2"/>
    </mc:Choice>
    <mc:Fallback>
      <p:transition spd="slow" advTm="1985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79338" y="1785769"/>
            <a:ext cx="6121100" cy="1778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/>
              <a:t>The</a:t>
            </a:r>
            <a:r>
              <a:rPr lang="en-US" sz="2600" b="1" dirty="0" smtClean="0"/>
              <a:t> </a:t>
            </a:r>
            <a:r>
              <a:rPr lang="en-US" sz="2600" b="1" dirty="0" smtClean="0">
                <a:solidFill>
                  <a:srgbClr val="D4145A"/>
                </a:solidFill>
              </a:rPr>
              <a:t>Urban Village Strategy </a:t>
            </a:r>
            <a:r>
              <a:rPr lang="en-US" sz="2600" dirty="0" smtClean="0"/>
              <a:t>directs new housing and jobs in neighborhoods with transit, infrastructure, and 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6" y="1592132"/>
            <a:ext cx="3333368" cy="6040419"/>
          </a:xfrm>
          <a:prstGeom prst="rect">
            <a:avLst/>
          </a:prstGeom>
        </p:spPr>
      </p:pic>
      <p:pic>
        <p:nvPicPr>
          <p:cNvPr id="1026" name="Picture 2" descr="http://justrealseattle.com/wp-content/uploads/2011/06/CC_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r="8628"/>
          <a:stretch/>
        </p:blipFill>
        <p:spPr bwMode="auto">
          <a:xfrm>
            <a:off x="4238514" y="3273576"/>
            <a:ext cx="3088231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districtpartnership.org/wp-content/uploads/2013/12/CleanSafe_4site-1024x7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6"/>
          <a:stretch/>
        </p:blipFill>
        <p:spPr bwMode="auto">
          <a:xfrm>
            <a:off x="7489937" y="3273576"/>
            <a:ext cx="2409714" cy="16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src.org/assets/4013/hip_cs_seattle-to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14" y="5092222"/>
            <a:ext cx="5661137" cy="25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0307" y="328869"/>
            <a:ext cx="934025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does the Plan manage growth?</a:t>
            </a:r>
            <a:endParaRPr lang="en-US" sz="36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8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75"/>
    </mc:Choice>
    <mc:Fallback>
      <p:transition spd="slow" advTm="3657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.seattle.findwell.com/wp-content/uploads/2013/08/ballard-farmers-770x5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/>
          <a:stretch/>
        </p:blipFill>
        <p:spPr bwMode="auto">
          <a:xfrm>
            <a:off x="828337" y="4673123"/>
            <a:ext cx="3888887" cy="295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Placeholder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05" y="1614361"/>
            <a:ext cx="3885721" cy="2950270"/>
          </a:xfrm>
          <a:prstGeom prst="rect">
            <a:avLst/>
          </a:prstGeom>
        </p:spPr>
      </p:pic>
      <p:pic>
        <p:nvPicPr>
          <p:cNvPr id="15" name="Picture Placeholder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108" y="1614359"/>
            <a:ext cx="3885723" cy="2950271"/>
          </a:xfrm>
          <a:prstGeom prst="rect">
            <a:avLst/>
          </a:prstGeom>
        </p:spPr>
      </p:pic>
      <p:pic>
        <p:nvPicPr>
          <p:cNvPr id="17" name="Picture Placeholder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107" y="4673123"/>
            <a:ext cx="3885723" cy="29502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504" y="1614360"/>
            <a:ext cx="3885721" cy="590931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Downtown is an example of</a:t>
            </a:r>
          </a:p>
          <a:p>
            <a:pPr algn="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an Urban Center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44107" y="1613062"/>
            <a:ext cx="3885723" cy="590931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Pike/Pine is an </a:t>
            </a: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example of</a:t>
            </a:r>
          </a:p>
          <a:p>
            <a:pPr algn="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an 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Urban Village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1504" y="4673123"/>
            <a:ext cx="3885722" cy="590931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Ballard is an example </a:t>
            </a: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of</a:t>
            </a:r>
          </a:p>
          <a:p>
            <a:pPr algn="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Hub Urban Village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4106" y="4673123"/>
            <a:ext cx="3885724" cy="590931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Columbia City is an example </a:t>
            </a: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of</a:t>
            </a:r>
          </a:p>
          <a:p>
            <a:pPr algn="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 Residential Urban Village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0307" y="290397"/>
            <a:ext cx="8606117" cy="723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1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Seattle’s Urban Villages</a:t>
            </a:r>
            <a:endParaRPr lang="en-US" sz="41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61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89"/>
    </mc:Choice>
    <mc:Fallback>
      <p:transition spd="slow" advTm="4928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:\Planning\Comp Plan 2015 Major Review\Graphics\Images\homebuyer program\Pontedera Condos - courtyar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7" b="1258"/>
          <a:stretch/>
        </p:blipFill>
        <p:spPr bwMode="auto">
          <a:xfrm>
            <a:off x="5561024" y="118292"/>
            <a:ext cx="4526280" cy="757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2" t="5364" r="20043" b="8353"/>
          <a:stretch/>
        </p:blipFill>
        <p:spPr>
          <a:xfrm>
            <a:off x="0" y="114300"/>
            <a:ext cx="5561024" cy="754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1024" y="5918638"/>
            <a:ext cx="4497376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5A895"/>
                </a:solidFill>
                <a:latin typeface="Arial Rounded MT Bold" panose="020F0704030504030204" pitchFamily="34" charset="0"/>
              </a:rPr>
              <a:t>75% new housing in urban villages</a:t>
            </a:r>
          </a:p>
        </p:txBody>
      </p:sp>
    </p:spTree>
    <p:extLst>
      <p:ext uri="{BB962C8B-B14F-4D97-AF65-F5344CB8AC3E}">
        <p14:creationId xmlns:p14="http://schemas.microsoft.com/office/powerpoint/2010/main" val="307992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5"/>
    </mc:Choice>
    <mc:Fallback>
      <p:transition spd="slow" advTm="1635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AF9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A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05AF9A"/>
      </a:dk2>
      <a:lt2>
        <a:srgbClr val="FBB03B"/>
      </a:lt2>
      <a:accent1>
        <a:srgbClr val="A67C52"/>
      </a:accent1>
      <a:accent2>
        <a:srgbClr val="D4145A"/>
      </a:accent2>
      <a:accent3>
        <a:srgbClr val="05AF9A"/>
      </a:accent3>
      <a:accent4>
        <a:srgbClr val="FBB03B"/>
      </a:accent4>
      <a:accent5>
        <a:srgbClr val="A67C52"/>
      </a:accent5>
      <a:accent6>
        <a:srgbClr val="05AF9A"/>
      </a:accent6>
      <a:hlink>
        <a:srgbClr val="05AF9A"/>
      </a:hlink>
      <a:folHlink>
        <a:srgbClr val="124163"/>
      </a:folHlink>
    </a:clrScheme>
    <a:fontScheme name="HA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5258</TotalTime>
  <Words>643</Words>
  <Application>Microsoft Office PowerPoint</Application>
  <PresentationFormat>Custom</PresentationFormat>
  <Paragraphs>93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Rounded MT Bold</vt:lpstr>
      <vt:lpstr>Calibri</vt:lpstr>
      <vt:lpstr>1_Office Theme</vt:lpstr>
      <vt:lpstr>Office Theme</vt:lpstr>
      <vt:lpstr>Land Use 101: The Comprehensive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Brand, Jesseca</dc:creator>
  <cp:lastModifiedBy>Welch, Nicolas</cp:lastModifiedBy>
  <cp:revision>167</cp:revision>
  <cp:lastPrinted>2016-05-19T19:39:09Z</cp:lastPrinted>
  <dcterms:created xsi:type="dcterms:W3CDTF">2015-10-15T14:54:15Z</dcterms:created>
  <dcterms:modified xsi:type="dcterms:W3CDTF">2016-06-08T19:02:46Z</dcterms:modified>
</cp:coreProperties>
</file>