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3" r:id="rId3"/>
    <p:sldId id="264" r:id="rId4"/>
    <p:sldId id="257"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5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295DD-BA71-4013-AE2A-F3E37E33AC37}"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87427-144A-42C3-AB7F-4FCB4FB172EA}" type="slidenum">
              <a:rPr lang="en-US" smtClean="0"/>
              <a:t>‹#›</a:t>
            </a:fld>
            <a:endParaRPr lang="en-US"/>
          </a:p>
        </p:txBody>
      </p:sp>
    </p:spTree>
    <p:extLst>
      <p:ext uri="{BB962C8B-B14F-4D97-AF65-F5344CB8AC3E}">
        <p14:creationId xmlns:p14="http://schemas.microsoft.com/office/powerpoint/2010/main" val="326257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SCRIPT START:</a:t>
            </a:r>
          </a:p>
          <a:p>
            <a:endParaRPr lang="en-US" dirty="0">
              <a:cs typeface="Calibri"/>
            </a:endParaRPr>
          </a:p>
          <a:p>
            <a:r>
              <a:rPr lang="en-US" dirty="0">
                <a:cs typeface="Calibri"/>
              </a:rPr>
              <a:t>Welcome and introduction. This is intended as a sort of Cliff’s Notes of the RFI document that was released last week. This info session doesn’t have any interactive elements, but there will be two upcoming opportunities for in person technical assistance sessions on 3/11 and 3/25.</a:t>
            </a:r>
          </a:p>
          <a:p>
            <a:pPr marL="171450" indent="-171450">
              <a:buFont typeface="Arial"/>
              <a:buChar cha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May be good to remind listeners to have a copy of the RFI application next to them as they view this presentation...</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F5CC65-4DC7-4025-B3C9-A4D18F2813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56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writing application, review key elements to decide which component to apply under</a:t>
            </a:r>
          </a:p>
        </p:txBody>
      </p:sp>
      <p:sp>
        <p:nvSpPr>
          <p:cNvPr id="4" name="Slide Number Placeholder 3"/>
          <p:cNvSpPr>
            <a:spLocks noGrp="1"/>
          </p:cNvSpPr>
          <p:nvPr>
            <p:ph type="sldNum" sz="quarter" idx="5"/>
          </p:nvPr>
        </p:nvSpPr>
        <p:spPr/>
        <p:txBody>
          <a:bodyPr/>
          <a:lstStyle/>
          <a:p>
            <a:fld id="{2F9AFC17-1EE4-4083-B101-C1207B642267}" type="slidenum">
              <a:rPr lang="en-US" smtClean="0"/>
              <a:t>4</a:t>
            </a:fld>
            <a:endParaRPr lang="en-US"/>
          </a:p>
        </p:txBody>
      </p:sp>
    </p:spTree>
    <p:extLst>
      <p:ext uri="{BB962C8B-B14F-4D97-AF65-F5344CB8AC3E}">
        <p14:creationId xmlns:p14="http://schemas.microsoft.com/office/powerpoint/2010/main" val="185468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We will provide more information on interviews at live TA’s on 3/11 and 3/25</a:t>
            </a:r>
          </a:p>
        </p:txBody>
      </p:sp>
      <p:sp>
        <p:nvSpPr>
          <p:cNvPr id="4" name="Slide Number Placeholder 3"/>
          <p:cNvSpPr>
            <a:spLocks noGrp="1"/>
          </p:cNvSpPr>
          <p:nvPr>
            <p:ph type="sldNum" sz="quarter" idx="5"/>
          </p:nvPr>
        </p:nvSpPr>
        <p:spPr/>
        <p:txBody>
          <a:bodyPr/>
          <a:lstStyle/>
          <a:p>
            <a:fld id="{2F9AFC17-1EE4-4083-B101-C1207B642267}" type="slidenum">
              <a:rPr lang="en-US" smtClean="0"/>
              <a:t>5</a:t>
            </a:fld>
            <a:endParaRPr lang="en-US"/>
          </a:p>
        </p:txBody>
      </p:sp>
    </p:spTree>
    <p:extLst>
      <p:ext uri="{BB962C8B-B14F-4D97-AF65-F5344CB8AC3E}">
        <p14:creationId xmlns:p14="http://schemas.microsoft.com/office/powerpoint/2010/main" val="351954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Please understand these Technical compliance requirements in order to remain eligible</a:t>
            </a: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2F9AFC17-1EE4-4083-B101-C1207B642267}" type="slidenum">
              <a:rPr lang="en-US" smtClean="0"/>
              <a:t>6</a:t>
            </a:fld>
            <a:endParaRPr lang="en-US"/>
          </a:p>
        </p:txBody>
      </p:sp>
    </p:spTree>
    <p:extLst>
      <p:ext uri="{BB962C8B-B14F-4D97-AF65-F5344CB8AC3E}">
        <p14:creationId xmlns:p14="http://schemas.microsoft.com/office/powerpoint/2010/main" val="103869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Please mark your calendar</a:t>
            </a:r>
          </a:p>
          <a:p>
            <a:pPr marL="285750" indent="-285750">
              <a:buFont typeface="Arial"/>
              <a:buChar char="•"/>
            </a:pPr>
            <a:r>
              <a:rPr lang="en-US" dirty="0">
                <a:cs typeface="Calibri"/>
              </a:rPr>
              <a:t>TA's are not mandatory, but you are encouraged to attend.</a:t>
            </a:r>
          </a:p>
          <a:p>
            <a:pPr marL="285750" indent="-285750">
              <a:buFont typeface="Arial"/>
              <a:buChar char="•"/>
            </a:pPr>
            <a:r>
              <a:rPr lang="en-US" dirty="0">
                <a:cs typeface="Calibri"/>
              </a:rPr>
              <a:t>Please refer to the DEEL webpage (under FUNDING OPPORTUNITIES) for updates and announcements</a:t>
            </a:r>
          </a:p>
          <a:p>
            <a:pPr marL="285750" indent="-285750">
              <a:buFont typeface="Arial"/>
              <a:buChar char="•"/>
            </a:pPr>
            <a:r>
              <a:rPr lang="en-US" dirty="0">
                <a:cs typeface="Calibri"/>
              </a:rPr>
              <a:t>Note that the following TA's will provide actual work time and access to DEEL staff for support, meeting, face time, not online</a:t>
            </a:r>
            <a:endParaRPr lang="en-US" dirty="0"/>
          </a:p>
        </p:txBody>
      </p:sp>
      <p:sp>
        <p:nvSpPr>
          <p:cNvPr id="4" name="Slide Number Placeholder 3"/>
          <p:cNvSpPr>
            <a:spLocks noGrp="1"/>
          </p:cNvSpPr>
          <p:nvPr>
            <p:ph type="sldNum" sz="quarter" idx="5"/>
          </p:nvPr>
        </p:nvSpPr>
        <p:spPr/>
        <p:txBody>
          <a:bodyPr/>
          <a:lstStyle/>
          <a:p>
            <a:fld id="{2F9AFC17-1EE4-4083-B101-C1207B642267}" type="slidenum">
              <a:rPr lang="en-US" smtClean="0"/>
              <a:t>7</a:t>
            </a:fld>
            <a:endParaRPr lang="en-US"/>
          </a:p>
        </p:txBody>
      </p:sp>
    </p:spTree>
    <p:extLst>
      <p:ext uri="{BB962C8B-B14F-4D97-AF65-F5344CB8AC3E}">
        <p14:creationId xmlns:p14="http://schemas.microsoft.com/office/powerpoint/2010/main" val="13095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AFC17-1EE4-4083-B101-C1207B642267}" type="slidenum">
              <a:rPr lang="en-US" smtClean="0"/>
              <a:t>8</a:t>
            </a:fld>
            <a:endParaRPr lang="en-US"/>
          </a:p>
        </p:txBody>
      </p:sp>
    </p:spTree>
    <p:extLst>
      <p:ext uri="{BB962C8B-B14F-4D97-AF65-F5344CB8AC3E}">
        <p14:creationId xmlns:p14="http://schemas.microsoft.com/office/powerpoint/2010/main" val="408147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A02842-89C0-4D1F-9036-4B8A7EAF2E4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344289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02842-89C0-4D1F-9036-4B8A7EAF2E4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10818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02842-89C0-4D1F-9036-4B8A7EAF2E4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297208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02842-89C0-4D1F-9036-4B8A7EAF2E4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333729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02842-89C0-4D1F-9036-4B8A7EAF2E49}"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255822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A02842-89C0-4D1F-9036-4B8A7EAF2E49}"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21176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02842-89C0-4D1F-9036-4B8A7EAF2E49}"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207942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A02842-89C0-4D1F-9036-4B8A7EAF2E49}" type="datetimeFigureOut">
              <a:rPr lang="en-US" smtClean="0"/>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276434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02842-89C0-4D1F-9036-4B8A7EAF2E49}" type="datetimeFigureOut">
              <a:rPr lang="en-US" smtClean="0"/>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75969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A02842-89C0-4D1F-9036-4B8A7EAF2E49}"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366610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A02842-89C0-4D1F-9036-4B8A7EAF2E49}"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7E0D6-6E55-4BFF-86A6-A8120EB913F0}" type="slidenum">
              <a:rPr lang="en-US" smtClean="0"/>
              <a:t>‹#›</a:t>
            </a:fld>
            <a:endParaRPr lang="en-US"/>
          </a:p>
        </p:txBody>
      </p:sp>
    </p:spTree>
    <p:extLst>
      <p:ext uri="{BB962C8B-B14F-4D97-AF65-F5344CB8AC3E}">
        <p14:creationId xmlns:p14="http://schemas.microsoft.com/office/powerpoint/2010/main" val="167352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02842-89C0-4D1F-9036-4B8A7EAF2E49}" type="datetimeFigureOut">
              <a:rPr lang="en-US" smtClean="0"/>
              <a:t>5/8/2020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7E0D6-6E55-4BFF-86A6-A8120EB913F0}" type="slidenum">
              <a:rPr lang="en-US" smtClean="0"/>
              <a:t>‹#›</a:t>
            </a:fld>
            <a:endParaRPr lang="en-US"/>
          </a:p>
        </p:txBody>
      </p:sp>
    </p:spTree>
    <p:extLst>
      <p:ext uri="{BB962C8B-B14F-4D97-AF65-F5344CB8AC3E}">
        <p14:creationId xmlns:p14="http://schemas.microsoft.com/office/powerpoint/2010/main" val="4029874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hyperlink" Target="https://www.seattle.gov/education/for-providers/funding-opportunities" TargetMode="Externa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www.seattle.gov/education" TargetMode="External"/><Relationship Id="rId5" Type="http://schemas.openxmlformats.org/officeDocument/2006/relationships/hyperlink" Target="mailto:DEELFunding@seattle.gov" TargetMode="Externa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mailto:DEELFunding@seattle.gov" TargetMode="External"/><Relationship Id="rId5" Type="http://schemas.openxmlformats.org/officeDocument/2006/relationships/hyperlink" Target="https://www.seattle.gov/education/funding-opportunities"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028B-3C0A-49DB-B684-639AEAE63CCE}"/>
              </a:ext>
            </a:extLst>
          </p:cNvPr>
          <p:cNvSpPr>
            <a:spLocks noGrp="1"/>
          </p:cNvSpPr>
          <p:nvPr>
            <p:ph type="ctrTitle"/>
          </p:nvPr>
        </p:nvSpPr>
        <p:spPr>
          <a:xfrm>
            <a:off x="393539" y="1122363"/>
            <a:ext cx="11331615" cy="3124784"/>
          </a:xfrm>
        </p:spPr>
        <p:txBody>
          <a:bodyPr>
            <a:noAutofit/>
          </a:bodyPr>
          <a:lstStyle/>
          <a:p>
            <a:r>
              <a:rPr lang="en-US" sz="6000" dirty="0"/>
              <a:t>FEPP Levy </a:t>
            </a:r>
            <a:br>
              <a:rPr lang="en-US" sz="6000" dirty="0"/>
            </a:br>
            <a:r>
              <a:rPr lang="en-US" sz="5000" dirty="0"/>
              <a:t>K-12 Opportunity and Access (O&amp;A) </a:t>
            </a:r>
            <a:br>
              <a:rPr lang="en-US" sz="5000" dirty="0"/>
            </a:br>
            <a:r>
              <a:rPr lang="en-US" sz="5000" dirty="0"/>
              <a:t>Request for Investment (RFI)</a:t>
            </a:r>
            <a:br>
              <a:rPr lang="en-US" sz="5000" dirty="0"/>
            </a:br>
            <a:r>
              <a:rPr lang="en-US" sz="5000" dirty="0"/>
              <a:t>Information Session (Webinar)</a:t>
            </a:r>
            <a:endParaRPr lang="en-US" sz="5000" b="0" i="1" dirty="0"/>
          </a:p>
        </p:txBody>
      </p:sp>
      <p:sp>
        <p:nvSpPr>
          <p:cNvPr id="4" name="Subtitle 3">
            <a:extLst>
              <a:ext uri="{FF2B5EF4-FFF2-40B4-BE49-F238E27FC236}">
                <a16:creationId xmlns:a16="http://schemas.microsoft.com/office/drawing/2014/main" id="{8F768A17-5B0F-40F7-98DB-5503CFA14F5F}"/>
              </a:ext>
            </a:extLst>
          </p:cNvPr>
          <p:cNvSpPr>
            <a:spLocks noGrp="1"/>
          </p:cNvSpPr>
          <p:nvPr>
            <p:ph type="subTitle" idx="1"/>
          </p:nvPr>
        </p:nvSpPr>
        <p:spPr>
          <a:xfrm>
            <a:off x="1491343" y="5519779"/>
            <a:ext cx="9144000" cy="1074612"/>
          </a:xfrm>
          <a:solidFill>
            <a:srgbClr val="FFFF00"/>
          </a:solidFill>
        </p:spPr>
        <p:txBody>
          <a:bodyPr vert="horz" lIns="91440" tIns="45720" rIns="91440" bIns="45720" rtlCol="0" anchor="t">
            <a:normAutofit/>
          </a:bodyPr>
          <a:lstStyle/>
          <a:p>
            <a:r>
              <a:rPr lang="en-US" sz="3000" b="1" dirty="0"/>
              <a:t>Monday May 11, 2020</a:t>
            </a:r>
          </a:p>
          <a:p>
            <a:r>
              <a:rPr lang="en-US" sz="3000" b="1" dirty="0"/>
              <a:t>SLIDES WITH UPDATED TIMES AND DATES (5 total)</a:t>
            </a:r>
          </a:p>
        </p:txBody>
      </p:sp>
      <p:pic>
        <p:nvPicPr>
          <p:cNvPr id="8" name="Picture 7">
            <a:extLst>
              <a:ext uri="{FF2B5EF4-FFF2-40B4-BE49-F238E27FC236}">
                <a16:creationId xmlns:a16="http://schemas.microsoft.com/office/drawing/2014/main" id="{37AD1EE1-6EE7-4411-A799-7FDE2E995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3919" y="-383312"/>
            <a:ext cx="2828081" cy="2828081"/>
          </a:xfrm>
          <a:prstGeom prst="rect">
            <a:avLst/>
          </a:prstGeom>
        </p:spPr>
      </p:pic>
      <p:sp>
        <p:nvSpPr>
          <p:cNvPr id="5" name="Subtitle 3">
            <a:extLst>
              <a:ext uri="{FF2B5EF4-FFF2-40B4-BE49-F238E27FC236}">
                <a16:creationId xmlns:a16="http://schemas.microsoft.com/office/drawing/2014/main" id="{8F768A17-5B0F-40F7-98DB-5503CFA14F5F}"/>
              </a:ext>
            </a:extLst>
          </p:cNvPr>
          <p:cNvSpPr txBox="1">
            <a:spLocks/>
          </p:cNvSpPr>
          <p:nvPr/>
        </p:nvSpPr>
        <p:spPr>
          <a:xfrm>
            <a:off x="1274731" y="4358192"/>
            <a:ext cx="9144000" cy="1050542"/>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t>Department of Education and Early Learning (</a:t>
            </a:r>
            <a:r>
              <a:rPr lang="en-US" sz="3000" dirty="0" err="1"/>
              <a:t>DEEL</a:t>
            </a:r>
            <a:r>
              <a:rPr lang="en-US" sz="3000" dirty="0"/>
              <a:t>)</a:t>
            </a:r>
          </a:p>
          <a:p>
            <a:r>
              <a:rPr lang="en-US" sz="3000" dirty="0"/>
              <a:t>K-12 &amp; Postsecondary Division </a:t>
            </a:r>
          </a:p>
        </p:txBody>
      </p:sp>
      <p:pic>
        <p:nvPicPr>
          <p:cNvPr id="9" name="Audio 8">
            <a:hlinkClick r:id="" action="ppaction://media"/>
            <a:extLst>
              <a:ext uri="{FF2B5EF4-FFF2-40B4-BE49-F238E27FC236}">
                <a16:creationId xmlns:a16="http://schemas.microsoft.com/office/drawing/2014/main" id="{8EB35476-256F-4D39-ACF2-B6BA563129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913697021"/>
      </p:ext>
    </p:extLst>
  </p:cSld>
  <p:clrMapOvr>
    <a:masterClrMapping/>
  </p:clrMapOvr>
  <mc:AlternateContent xmlns:mc="http://schemas.openxmlformats.org/markup-compatibility/2006">
    <mc:Choice xmlns:p14="http://schemas.microsoft.com/office/powerpoint/2010/main" Requires="p14">
      <p:transition spd="slow" p14:dur="2000" advTm="60487"/>
    </mc:Choice>
    <mc:Fallback>
      <p:transition spd="slow" advTm="60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5B070-BA4D-441E-BDF1-FD20938DA77D}"/>
              </a:ext>
            </a:extLst>
          </p:cNvPr>
          <p:cNvSpPr>
            <a:spLocks noGrp="1"/>
          </p:cNvSpPr>
          <p:nvPr>
            <p:ph idx="1"/>
          </p:nvPr>
        </p:nvSpPr>
        <p:spPr>
          <a:xfrm>
            <a:off x="519764" y="837398"/>
            <a:ext cx="10834036" cy="5339565"/>
          </a:xfrm>
        </p:spPr>
        <p:txBody>
          <a:bodyPr>
            <a:normAutofit/>
          </a:bodyPr>
          <a:lstStyle/>
          <a:p>
            <a:pPr marL="0" indent="0" fontAlgn="base">
              <a:buNone/>
            </a:pPr>
            <a:r>
              <a:rPr lang="en-US" b="1" dirty="0">
                <a:solidFill>
                  <a:srgbClr val="000000"/>
                </a:solidFill>
                <a:latin typeface="Calibri" panose="020F0502020204030204" pitchFamily="34" charset="0"/>
              </a:rPr>
              <a:t>Application Amendment #1: </a:t>
            </a:r>
            <a:r>
              <a:rPr lang="en-US" dirty="0">
                <a:solidFill>
                  <a:srgbClr val="000000"/>
                </a:solidFill>
                <a:latin typeface="Calibri" panose="020F0502020204030204" pitchFamily="34" charset="0"/>
              </a:rPr>
              <a:t> </a:t>
            </a:r>
          </a:p>
          <a:p>
            <a:pPr marL="0" indent="0" fontAlgn="base">
              <a:buNone/>
            </a:pPr>
            <a:endParaRPr lang="en-US" dirty="0">
              <a:solidFill>
                <a:srgbClr val="000000"/>
              </a:solidFill>
              <a:latin typeface="Segoe UI" panose="020B0502040204020203" pitchFamily="34" charset="0"/>
            </a:endParaRPr>
          </a:p>
          <a:p>
            <a:pPr marL="0" indent="0" fontAlgn="base">
              <a:buNone/>
            </a:pPr>
            <a:r>
              <a:rPr lang="en-US" dirty="0">
                <a:solidFill>
                  <a:srgbClr val="000000"/>
                </a:solidFill>
                <a:latin typeface="Calibri" panose="020F0502020204030204" pitchFamily="34" charset="0"/>
              </a:rPr>
              <a:t>On March 24, 2020, the FEPP Levy Opportunity &amp; Access (O&amp;A) Request for Investment (RFI) was temporarily suspended due to COVID-19. The O&amp;A RFI will be re-opened on May 11, 2020 with the following revisions: </a:t>
            </a:r>
            <a:endParaRPr lang="en-US" dirty="0">
              <a:solidFill>
                <a:srgbClr val="000000"/>
              </a:solidFill>
              <a:latin typeface="Segoe UI" panose="020B0502040204020203" pitchFamily="34" charset="0"/>
            </a:endParaRPr>
          </a:p>
          <a:p>
            <a:pPr lvl="1" fontAlgn="base"/>
            <a:r>
              <a:rPr lang="en-US" dirty="0">
                <a:solidFill>
                  <a:srgbClr val="000000"/>
                </a:solidFill>
                <a:latin typeface="Calibri" panose="020F0502020204030204" pitchFamily="34" charset="0"/>
              </a:rPr>
              <a:t>Modified dates to align with adjusted O&amp;A RFI process timeline, pages 1, 2, 9, and 13. </a:t>
            </a:r>
          </a:p>
          <a:p>
            <a:pPr lvl="1" fontAlgn="base"/>
            <a:r>
              <a:rPr lang="en-US" dirty="0">
                <a:solidFill>
                  <a:srgbClr val="000000"/>
                </a:solidFill>
                <a:latin typeface="Calibri" panose="020F0502020204030204" pitchFamily="34" charset="0"/>
              </a:rPr>
              <a:t>Addition of COVID-19 Addendum as an application requirement on Page 9 and 13, and the addendum to the submission template, page 21. </a:t>
            </a:r>
          </a:p>
          <a:p>
            <a:pPr lvl="1" fontAlgn="base"/>
            <a:r>
              <a:rPr lang="en-US" dirty="0">
                <a:solidFill>
                  <a:srgbClr val="000000"/>
                </a:solidFill>
                <a:latin typeface="Calibri" panose="020F0502020204030204" pitchFamily="34" charset="0"/>
              </a:rPr>
              <a:t>Addition of language stating</a:t>
            </a:r>
            <a:r>
              <a:rPr lang="en-US" sz="160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DEEL’s intent to implement O&amp;A contracts as planned unless changes to the budget require otherwise, page 11. </a:t>
            </a:r>
          </a:p>
          <a:p>
            <a:pPr marL="0" indent="0" fontAlgn="base">
              <a:buNone/>
            </a:pPr>
            <a:r>
              <a:rPr lang="en-US" i="1" dirty="0">
                <a:solidFill>
                  <a:srgbClr val="000000"/>
                </a:solidFill>
                <a:latin typeface="Calibri" panose="020F0502020204030204" pitchFamily="34" charset="0"/>
              </a:rPr>
              <a:t>Revisions are highlighted in yellow as an underline (addition) or as a strikeout (deletion) to the original RFI issued on March 4, 2020</a:t>
            </a:r>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 </a:t>
            </a:r>
            <a:endParaRPr lang="en-US" dirty="0">
              <a:solidFill>
                <a:srgbClr val="000000"/>
              </a:solidFill>
              <a:latin typeface="Segoe UI" panose="020B0502040204020203" pitchFamily="34" charset="0"/>
            </a:endParaRPr>
          </a:p>
          <a:p>
            <a:endParaRPr lang="en-US" dirty="0"/>
          </a:p>
        </p:txBody>
      </p:sp>
      <p:pic>
        <p:nvPicPr>
          <p:cNvPr id="4" name="Audio 3">
            <a:hlinkClick r:id="" action="ppaction://media"/>
            <a:extLst>
              <a:ext uri="{FF2B5EF4-FFF2-40B4-BE49-F238E27FC236}">
                <a16:creationId xmlns:a16="http://schemas.microsoft.com/office/drawing/2014/main" id="{9DA805D7-EEC2-48BD-AA74-5F78A69B97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417418694"/>
      </p:ext>
    </p:extLst>
  </p:cSld>
  <p:clrMapOvr>
    <a:masterClrMapping/>
  </p:clrMapOvr>
  <mc:AlternateContent xmlns:mc="http://schemas.openxmlformats.org/markup-compatibility/2006">
    <mc:Choice xmlns:p14="http://schemas.microsoft.com/office/powerpoint/2010/main" Requires="p14">
      <p:transition spd="slow" p14:dur="2000" advTm="95557"/>
    </mc:Choice>
    <mc:Fallback>
      <p:transition spd="slow" advTm="95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5869-7BF1-435B-BCF2-8C4EEC6E82DA}"/>
              </a:ext>
            </a:extLst>
          </p:cNvPr>
          <p:cNvSpPr>
            <a:spLocks noGrp="1"/>
          </p:cNvSpPr>
          <p:nvPr>
            <p:ph type="title"/>
          </p:nvPr>
        </p:nvSpPr>
        <p:spPr>
          <a:xfrm>
            <a:off x="838200" y="365125"/>
            <a:ext cx="6254496" cy="1828800"/>
          </a:xfrm>
        </p:spPr>
        <p:txBody>
          <a:bodyPr>
            <a:normAutofit/>
          </a:bodyPr>
          <a:lstStyle/>
          <a:p>
            <a:r>
              <a:rPr lang="en-US"/>
              <a:t>COVID-19 Addendum</a:t>
            </a:r>
            <a:endParaRPr lang="en-US" dirty="0"/>
          </a:p>
        </p:txBody>
      </p:sp>
      <p:sp>
        <p:nvSpPr>
          <p:cNvPr id="3" name="Content Placeholder 2">
            <a:extLst>
              <a:ext uri="{FF2B5EF4-FFF2-40B4-BE49-F238E27FC236}">
                <a16:creationId xmlns:a16="http://schemas.microsoft.com/office/drawing/2014/main" id="{2930705D-95B9-4CAE-AD31-7A1E989B55E8}"/>
              </a:ext>
            </a:extLst>
          </p:cNvPr>
          <p:cNvSpPr>
            <a:spLocks noGrp="1"/>
          </p:cNvSpPr>
          <p:nvPr>
            <p:ph idx="1"/>
          </p:nvPr>
        </p:nvSpPr>
        <p:spPr>
          <a:xfrm>
            <a:off x="838200" y="2322576"/>
            <a:ext cx="6254496" cy="3858768"/>
          </a:xfrm>
        </p:spPr>
        <p:txBody>
          <a:bodyPr>
            <a:normAutofit/>
          </a:bodyPr>
          <a:lstStyle/>
          <a:p>
            <a:endParaRPr lang="en-US" sz="2400"/>
          </a:p>
        </p:txBody>
      </p:sp>
      <p:pic>
        <p:nvPicPr>
          <p:cNvPr id="5" name="Picture 4">
            <a:extLst>
              <a:ext uri="{FF2B5EF4-FFF2-40B4-BE49-F238E27FC236}">
                <a16:creationId xmlns:a16="http://schemas.microsoft.com/office/drawing/2014/main" id="{E3C6360B-C48B-4999-BAFE-3CC43B4B8A76}"/>
              </a:ext>
            </a:extLst>
          </p:cNvPr>
          <p:cNvPicPr>
            <a:picLocks noChangeAspect="1"/>
          </p:cNvPicPr>
          <p:nvPr/>
        </p:nvPicPr>
        <p:blipFill rotWithShape="1">
          <a:blip r:embed="rId4"/>
          <a:srcRect l="27714" t="13334" r="28320" b="5323"/>
          <a:stretch/>
        </p:blipFill>
        <p:spPr>
          <a:xfrm>
            <a:off x="6211613" y="777766"/>
            <a:ext cx="5360275" cy="5578475"/>
          </a:xfrm>
          <a:prstGeom prst="rect">
            <a:avLst/>
          </a:prstGeom>
        </p:spPr>
      </p:pic>
      <p:pic>
        <p:nvPicPr>
          <p:cNvPr id="6" name="Audio 5">
            <a:hlinkClick r:id="" action="ppaction://media"/>
            <a:extLst>
              <a:ext uri="{FF2B5EF4-FFF2-40B4-BE49-F238E27FC236}">
                <a16:creationId xmlns:a16="http://schemas.microsoft.com/office/drawing/2014/main" id="{0205D75E-9F20-4CE6-A6D3-35B6B9F3FB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941433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1860"/>
    </mc:Choice>
    <mc:Fallback>
      <p:transition spd="slow" advTm="21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FDCE-B644-409F-9D83-56ABD5979F32}"/>
              </a:ext>
            </a:extLst>
          </p:cNvPr>
          <p:cNvSpPr>
            <a:spLocks noGrp="1"/>
          </p:cNvSpPr>
          <p:nvPr>
            <p:ph type="title"/>
          </p:nvPr>
        </p:nvSpPr>
        <p:spPr>
          <a:xfrm>
            <a:off x="384628" y="79628"/>
            <a:ext cx="10097517" cy="1119085"/>
          </a:xfrm>
        </p:spPr>
        <p:txBody>
          <a:bodyPr>
            <a:normAutofit fontScale="90000"/>
          </a:bodyPr>
          <a:lstStyle/>
          <a:p>
            <a:r>
              <a:rPr lang="en-US" dirty="0">
                <a:solidFill>
                  <a:schemeClr val="tx1"/>
                </a:solidFill>
                <a:ea typeface="+mj-lt"/>
                <a:cs typeface="+mj-lt"/>
              </a:rPr>
              <a:t>Opportunity &amp; Access Investment: </a:t>
            </a:r>
            <a:br>
              <a:rPr lang="en-US" dirty="0">
                <a:solidFill>
                  <a:schemeClr val="tx1"/>
                </a:solidFill>
                <a:ea typeface="+mj-lt"/>
                <a:cs typeface="+mj-lt"/>
              </a:rPr>
            </a:br>
            <a:r>
              <a:rPr lang="en-US" dirty="0">
                <a:solidFill>
                  <a:schemeClr val="tx1"/>
                </a:solidFill>
                <a:ea typeface="+mj-lt"/>
                <a:cs typeface="+mj-lt"/>
              </a:rPr>
              <a:t>2020-2021 School Year Summary</a:t>
            </a:r>
            <a:endParaRPr lang="en-US" dirty="0">
              <a:solidFill>
                <a:schemeClr val="tx1"/>
              </a:solidFill>
            </a:endParaRPr>
          </a:p>
        </p:txBody>
      </p:sp>
      <p:sp>
        <p:nvSpPr>
          <p:cNvPr id="3" name="Content Placeholder 2">
            <a:extLst>
              <a:ext uri="{FF2B5EF4-FFF2-40B4-BE49-F238E27FC236}">
                <a16:creationId xmlns:a16="http://schemas.microsoft.com/office/drawing/2014/main" id="{56F04565-C3DD-4F82-8007-353E0632E831}"/>
              </a:ext>
            </a:extLst>
          </p:cNvPr>
          <p:cNvSpPr>
            <a:spLocks noGrp="1"/>
          </p:cNvSpPr>
          <p:nvPr>
            <p:ph idx="1"/>
          </p:nvPr>
        </p:nvSpPr>
        <p:spPr>
          <a:xfrm>
            <a:off x="384628" y="5223853"/>
            <a:ext cx="11422742" cy="832331"/>
          </a:xfrm>
        </p:spPr>
        <p:txBody>
          <a:bodyPr vert="horz" lIns="91440" tIns="45720" rIns="91440" bIns="45720" rtlCol="0" anchor="t">
            <a:normAutofit/>
          </a:bodyPr>
          <a:lstStyle/>
          <a:p>
            <a:pPr>
              <a:spcBef>
                <a:spcPts val="0"/>
              </a:spcBef>
              <a:buNone/>
            </a:pPr>
            <a:r>
              <a:rPr lang="en-US" sz="2000" b="1" dirty="0">
                <a:solidFill>
                  <a:schemeClr val="accent2"/>
                </a:solidFill>
                <a:latin typeface="Arial" panose="020B0604020202020204" pitchFamily="34" charset="0"/>
                <a:cs typeface="Arial" panose="020B0604020202020204" pitchFamily="34" charset="0"/>
              </a:rPr>
              <a:t>*</a:t>
            </a:r>
            <a:r>
              <a:rPr lang="en-US" sz="1600" dirty="0">
                <a:solidFill>
                  <a:srgbClr val="001E53"/>
                </a:solidFill>
                <a:latin typeface="Arial" panose="020B0604020202020204" pitchFamily="34" charset="0"/>
                <a:cs typeface="Arial" panose="020B0604020202020204" pitchFamily="34" charset="0"/>
              </a:rPr>
              <a:t> Organizations may submit no more than two applications and no more than one application per component.</a:t>
            </a:r>
          </a:p>
          <a:p>
            <a:pPr>
              <a:spcBef>
                <a:spcPts val="0"/>
              </a:spcBef>
              <a:buNone/>
            </a:pPr>
            <a:r>
              <a:rPr lang="en-US" sz="1600" b="1" dirty="0">
                <a:solidFill>
                  <a:srgbClr val="7030A0"/>
                </a:solidFill>
                <a:latin typeface="Arial" panose="020B0604020202020204" pitchFamily="34" charset="0"/>
                <a:cs typeface="Arial" panose="020B0604020202020204" pitchFamily="34" charset="0"/>
              </a:rPr>
              <a:t>**</a:t>
            </a:r>
            <a:r>
              <a:rPr lang="en-US" sz="1600" dirty="0">
                <a:solidFill>
                  <a:srgbClr val="001E53"/>
                </a:solidFill>
                <a:latin typeface="Arial" panose="020B0604020202020204" pitchFamily="34" charset="0"/>
                <a:cs typeface="Arial" panose="020B0604020202020204" pitchFamily="34" charset="0"/>
              </a:rPr>
              <a:t> Annual award size will be contingent upon services provided and students served.</a:t>
            </a:r>
          </a:p>
          <a:p>
            <a:pPr>
              <a:spcBef>
                <a:spcPts val="0"/>
              </a:spcBef>
              <a:buNone/>
            </a:pPr>
            <a:r>
              <a:rPr lang="en-US" sz="1600" b="1" dirty="0">
                <a:solidFill>
                  <a:srgbClr val="C00000"/>
                </a:solidFill>
                <a:latin typeface="Arial" panose="020B0604020202020204" pitchFamily="34" charset="0"/>
                <a:cs typeface="Arial" panose="020B0604020202020204" pitchFamily="34" charset="0"/>
              </a:rPr>
              <a:t>^ </a:t>
            </a:r>
            <a:r>
              <a:rPr lang="en-US" sz="1600" dirty="0">
                <a:solidFill>
                  <a:srgbClr val="001E53"/>
                </a:solidFill>
                <a:latin typeface="Arial" panose="020B0604020202020204" pitchFamily="34" charset="0"/>
                <a:cs typeface="Arial" panose="020B0604020202020204" pitchFamily="34" charset="0"/>
              </a:rPr>
              <a:t>Conditional upon annual performance, all O&amp;A funding will be rebid in 2023.</a:t>
            </a:r>
          </a:p>
        </p:txBody>
      </p:sp>
      <p:sp>
        <p:nvSpPr>
          <p:cNvPr id="4" name="TextBox 3">
            <a:extLst>
              <a:ext uri="{FF2B5EF4-FFF2-40B4-BE49-F238E27FC236}">
                <a16:creationId xmlns:a16="http://schemas.microsoft.com/office/drawing/2014/main" id="{3ED54FE3-11A0-4FDE-8B15-9A24123A8A6C}"/>
              </a:ext>
            </a:extLst>
          </p:cNvPr>
          <p:cNvSpPr txBox="1"/>
          <p:nvPr/>
        </p:nvSpPr>
        <p:spPr>
          <a:xfrm>
            <a:off x="10482146" y="79628"/>
            <a:ext cx="1709854" cy="369332"/>
          </a:xfrm>
          <a:prstGeom prst="rect">
            <a:avLst/>
          </a:prstGeom>
          <a:solidFill>
            <a:schemeClr val="accent6">
              <a:lumMod val="60000"/>
              <a:lumOff val="40000"/>
            </a:schemeClr>
          </a:solidFill>
        </p:spPr>
        <p:txBody>
          <a:bodyPr wrap="square" rtlCol="0">
            <a:spAutoFit/>
          </a:bodyPr>
          <a:lstStyle/>
          <a:p>
            <a:r>
              <a:rPr lang="en-US" dirty="0"/>
              <a:t>RFI: p.1 </a:t>
            </a:r>
          </a:p>
        </p:txBody>
      </p:sp>
      <p:graphicFrame>
        <p:nvGraphicFramePr>
          <p:cNvPr id="5" name="Table 5">
            <a:extLst>
              <a:ext uri="{FF2B5EF4-FFF2-40B4-BE49-F238E27FC236}">
                <a16:creationId xmlns:a16="http://schemas.microsoft.com/office/drawing/2014/main" id="{E3D7C1A0-6326-44C4-B102-B654A9C085B2}"/>
              </a:ext>
            </a:extLst>
          </p:cNvPr>
          <p:cNvGraphicFramePr>
            <a:graphicFrameLocks noGrp="1"/>
          </p:cNvGraphicFramePr>
          <p:nvPr>
            <p:extLst>
              <p:ext uri="{D42A27DB-BD31-4B8C-83A1-F6EECF244321}">
                <p14:modId xmlns:p14="http://schemas.microsoft.com/office/powerpoint/2010/main" val="331164622"/>
              </p:ext>
            </p:extLst>
          </p:nvPr>
        </p:nvGraphicFramePr>
        <p:xfrm>
          <a:off x="231494" y="1275856"/>
          <a:ext cx="11783028" cy="3903578"/>
        </p:xfrm>
        <a:graphic>
          <a:graphicData uri="http://schemas.openxmlformats.org/drawingml/2006/table">
            <a:tbl>
              <a:tblPr firstRow="1" bandRow="1">
                <a:tableStyleId>{5940675A-B579-460E-94D1-54222C63F5DA}</a:tableStyleId>
              </a:tblPr>
              <a:tblGrid>
                <a:gridCol w="2094365">
                  <a:extLst>
                    <a:ext uri="{9D8B030D-6E8A-4147-A177-3AD203B41FA5}">
                      <a16:colId xmlns:a16="http://schemas.microsoft.com/office/drawing/2014/main" val="2329191844"/>
                    </a:ext>
                  </a:extLst>
                </a:gridCol>
                <a:gridCol w="6353471">
                  <a:extLst>
                    <a:ext uri="{9D8B030D-6E8A-4147-A177-3AD203B41FA5}">
                      <a16:colId xmlns:a16="http://schemas.microsoft.com/office/drawing/2014/main" val="3562052717"/>
                    </a:ext>
                  </a:extLst>
                </a:gridCol>
                <a:gridCol w="1379070">
                  <a:extLst>
                    <a:ext uri="{9D8B030D-6E8A-4147-A177-3AD203B41FA5}">
                      <a16:colId xmlns:a16="http://schemas.microsoft.com/office/drawing/2014/main" val="1021322279"/>
                    </a:ext>
                  </a:extLst>
                </a:gridCol>
                <a:gridCol w="1956122">
                  <a:extLst>
                    <a:ext uri="{9D8B030D-6E8A-4147-A177-3AD203B41FA5}">
                      <a16:colId xmlns:a16="http://schemas.microsoft.com/office/drawing/2014/main" val="98961356"/>
                    </a:ext>
                  </a:extLst>
                </a:gridCol>
              </a:tblGrid>
              <a:tr h="1042003">
                <a:tc>
                  <a:txBody>
                    <a:bodyPr/>
                    <a:lstStyle/>
                    <a:p>
                      <a:pPr>
                        <a:buNone/>
                      </a:pPr>
                      <a:r>
                        <a:rPr lang="en-US" sz="2000" b="1" dirty="0">
                          <a:solidFill>
                            <a:schemeClr val="tx1"/>
                          </a:solidFill>
                          <a:cs typeface="Calibri"/>
                        </a:rPr>
                        <a:t>Purpose</a:t>
                      </a:r>
                    </a:p>
                    <a:p>
                      <a:pPr marL="0" indent="0">
                        <a:buNone/>
                      </a:pPr>
                      <a:endParaRPr lang="en-US" sz="2000" b="1" dirty="0">
                        <a:solidFill>
                          <a:schemeClr val="tx1"/>
                        </a:solidFill>
                        <a:cs typeface="Calibri"/>
                      </a:endParaRPr>
                    </a:p>
                    <a:p>
                      <a:endParaRPr lang="en-US" sz="2000" b="1" dirty="0">
                        <a:solidFill>
                          <a:schemeClr val="tx1"/>
                        </a:solidFill>
                      </a:endParaRPr>
                    </a:p>
                  </a:txBody>
                  <a:tcPr>
                    <a:solidFill>
                      <a:schemeClr val="tx1">
                        <a:lumMod val="20000"/>
                        <a:lumOff val="80000"/>
                      </a:schemeClr>
                    </a:solidFill>
                  </a:tcPr>
                </a:tc>
                <a:tc gridSpan="3">
                  <a:txBody>
                    <a:bodyPr/>
                    <a:lstStyle/>
                    <a:p>
                      <a:pPr marL="285750" indent="-285750">
                        <a:buFont typeface="Arial" panose="020B0604020202020204" pitchFamily="34" charset="0"/>
                        <a:buChar char="•"/>
                      </a:pPr>
                      <a:r>
                        <a:rPr lang="en-US" sz="1900" dirty="0">
                          <a:solidFill>
                            <a:schemeClr val="tx1"/>
                          </a:solidFill>
                          <a:cs typeface="Calibri"/>
                        </a:rPr>
                        <a:t>Increase access to enrichment and academic experiences for focus students</a:t>
                      </a:r>
                    </a:p>
                    <a:p>
                      <a:pPr marL="285750" indent="-285750">
                        <a:buFont typeface="Arial" panose="020B0604020202020204" pitchFamily="34" charset="0"/>
                        <a:buChar char="•"/>
                      </a:pPr>
                      <a:r>
                        <a:rPr lang="en-US" sz="1900" dirty="0">
                          <a:solidFill>
                            <a:schemeClr val="tx1"/>
                          </a:solidFill>
                          <a:cs typeface="Calibri"/>
                        </a:rPr>
                        <a:t>Promote the development of academic and non-academic skills likely to lead to on-time graduation and matriculation into post-secondary programs</a:t>
                      </a:r>
                      <a:endParaRPr lang="en-US" sz="1900" dirty="0">
                        <a:solidFill>
                          <a:schemeClr val="tx1"/>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977340"/>
                  </a:ext>
                </a:extLst>
              </a:tr>
              <a:tr h="1042003">
                <a:tc>
                  <a:txBody>
                    <a:bodyPr/>
                    <a:lstStyle/>
                    <a:p>
                      <a:pPr marL="0" indent="0">
                        <a:buNone/>
                      </a:pPr>
                      <a:r>
                        <a:rPr lang="en-US" sz="2000" b="1" dirty="0">
                          <a:solidFill>
                            <a:schemeClr val="tx1"/>
                          </a:solidFill>
                          <a:cs typeface="Calibri"/>
                        </a:rPr>
                        <a:t>Eligible Applicants</a:t>
                      </a:r>
                    </a:p>
                  </a:txBody>
                  <a:tcPr>
                    <a:solidFill>
                      <a:schemeClr val="tx1">
                        <a:lumMod val="20000"/>
                        <a:lumOff val="80000"/>
                      </a:schemeClr>
                    </a:solidFill>
                  </a:tcPr>
                </a:tc>
                <a:tc>
                  <a:txBody>
                    <a:bodyPr/>
                    <a:lstStyle/>
                    <a:p>
                      <a:pPr marL="285750" indent="-285750">
                        <a:buFont typeface="Arial" panose="020B0604020202020204" pitchFamily="34" charset="0"/>
                        <a:buChar char="•"/>
                      </a:pPr>
                      <a:r>
                        <a:rPr lang="en-US" sz="1900" dirty="0">
                          <a:solidFill>
                            <a:schemeClr val="tx1"/>
                          </a:solidFill>
                          <a:cs typeface="Calibri"/>
                        </a:rPr>
                        <a:t>Community-based organizations</a:t>
                      </a:r>
                    </a:p>
                    <a:p>
                      <a:pPr marL="285750" indent="-285750">
                        <a:buFont typeface="Arial" panose="020B0604020202020204" pitchFamily="34" charset="0"/>
                        <a:buChar char="•"/>
                      </a:pPr>
                      <a:r>
                        <a:rPr lang="en-US" sz="1900" dirty="0">
                          <a:solidFill>
                            <a:schemeClr val="tx1"/>
                          </a:solidFill>
                          <a:cs typeface="Calibri"/>
                        </a:rPr>
                        <a:t>Government agencies</a:t>
                      </a:r>
                    </a:p>
                    <a:p>
                      <a:pPr marL="285750" indent="-285750">
                        <a:buFont typeface="Arial" panose="020B0604020202020204" pitchFamily="34" charset="0"/>
                        <a:buChar char="•"/>
                      </a:pPr>
                      <a:r>
                        <a:rPr lang="en-US" sz="1900" dirty="0">
                          <a:solidFill>
                            <a:schemeClr val="tx1"/>
                          </a:solidFill>
                          <a:cs typeface="Calibri"/>
                        </a:rPr>
                        <a:t>Schools not receiving FEPP Levy School-Based Investments</a:t>
                      </a:r>
                      <a:endParaRPr lang="en-US" sz="1900" dirty="0">
                        <a:solidFill>
                          <a:schemeClr val="tx1"/>
                        </a:solidFill>
                      </a:endParaRPr>
                    </a:p>
                  </a:txBody>
                  <a:tcPr/>
                </a:tc>
                <a:tc>
                  <a:txBody>
                    <a:bodyPr/>
                    <a:lstStyle/>
                    <a:p>
                      <a:pPr algn="ctr"/>
                      <a:r>
                        <a:rPr lang="en-US" b="1" i="1" dirty="0"/>
                        <a:t>Total Amount Available</a:t>
                      </a:r>
                    </a:p>
                  </a:txBody>
                  <a:tcPr anchor="ctr">
                    <a:solidFill>
                      <a:schemeClr val="tx1">
                        <a:lumMod val="20000"/>
                        <a:lumOff val="80000"/>
                      </a:schemeClr>
                    </a:solidFill>
                  </a:tcPr>
                </a:tc>
                <a:tc>
                  <a:txBody>
                    <a:bodyPr/>
                    <a:lstStyle/>
                    <a:p>
                      <a:r>
                        <a:rPr lang="en-US" dirty="0"/>
                        <a:t>$1.28 Million</a:t>
                      </a:r>
                      <a:r>
                        <a:rPr lang="en-US" b="1" dirty="0">
                          <a:solidFill>
                            <a:srgbClr val="7030A0"/>
                          </a:solidFill>
                        </a:rPr>
                        <a:t>**</a:t>
                      </a:r>
                    </a:p>
                  </a:txBody>
                  <a:tcPr/>
                </a:tc>
                <a:extLst>
                  <a:ext uri="{0D108BD9-81ED-4DB2-BD59-A6C34878D82A}">
                    <a16:rowId xmlns:a16="http://schemas.microsoft.com/office/drawing/2014/main" val="576234132"/>
                  </a:ext>
                </a:extLst>
              </a:tr>
              <a:tr h="992384">
                <a:tc>
                  <a:txBody>
                    <a:bodyPr/>
                    <a:lstStyle/>
                    <a:p>
                      <a:r>
                        <a:rPr lang="en-US" sz="2000" b="1" dirty="0">
                          <a:solidFill>
                            <a:schemeClr val="tx1"/>
                          </a:solidFill>
                        </a:rPr>
                        <a:t>Service/ Programming Components</a:t>
                      </a:r>
                    </a:p>
                  </a:txBody>
                  <a:tcPr>
                    <a:solidFill>
                      <a:schemeClr val="tx1">
                        <a:lumMod val="20000"/>
                        <a:lumOff val="80000"/>
                      </a:schemeClr>
                    </a:solidFill>
                  </a:tcPr>
                </a:tc>
                <a:tc>
                  <a:txBody>
                    <a:bodyPr/>
                    <a:lstStyle/>
                    <a:p>
                      <a:pPr marL="342900" indent="-342900">
                        <a:buAutoNum type="arabicParenR"/>
                      </a:pPr>
                      <a:r>
                        <a:rPr lang="en-US" sz="2000" dirty="0">
                          <a:solidFill>
                            <a:schemeClr val="tx1"/>
                          </a:solidFill>
                        </a:rPr>
                        <a:t>College and Career Readiness</a:t>
                      </a:r>
                    </a:p>
                    <a:p>
                      <a:pPr marL="342900" indent="-342900">
                        <a:buAutoNum type="arabicParenR"/>
                      </a:pPr>
                      <a:r>
                        <a:rPr lang="en-US" sz="2000" dirty="0">
                          <a:solidFill>
                            <a:schemeClr val="tx1"/>
                          </a:solidFill>
                        </a:rPr>
                        <a:t>Expanded Learning Opportunities</a:t>
                      </a:r>
                      <a:r>
                        <a:rPr lang="en-US" sz="2000" dirty="0">
                          <a:solidFill>
                            <a:schemeClr val="accent2"/>
                          </a:solidFill>
                        </a:rPr>
                        <a:t>*</a:t>
                      </a:r>
                    </a:p>
                  </a:txBody>
                  <a:tcPr/>
                </a:tc>
                <a:tc>
                  <a:txBody>
                    <a:bodyPr/>
                    <a:lstStyle/>
                    <a:p>
                      <a:pPr algn="ctr"/>
                      <a:r>
                        <a:rPr lang="en-US" b="1" dirty="0">
                          <a:solidFill>
                            <a:schemeClr val="tx1"/>
                          </a:solidFill>
                        </a:rPr>
                        <a:t>Maximum # of proposals funded</a:t>
                      </a:r>
                    </a:p>
                  </a:txBody>
                  <a:tcPr anchor="ctr">
                    <a:solidFill>
                      <a:schemeClr val="tx1">
                        <a:lumMod val="20000"/>
                        <a:lumOff val="80000"/>
                      </a:schemeClr>
                    </a:solidFill>
                  </a:tcPr>
                </a:tc>
                <a:tc>
                  <a:txBody>
                    <a:bodyPr/>
                    <a:lstStyle/>
                    <a:p>
                      <a:r>
                        <a:rPr lang="en-US" dirty="0">
                          <a:solidFill>
                            <a:schemeClr val="tx1"/>
                          </a:solidFill>
                        </a:rPr>
                        <a:t>Up to 20 </a:t>
                      </a:r>
                    </a:p>
                    <a:p>
                      <a:r>
                        <a:rPr lang="en-US" sz="1600" i="1" dirty="0">
                          <a:solidFill>
                            <a:schemeClr val="tx1"/>
                          </a:solidFill>
                        </a:rPr>
                        <a:t>(proposal minimum is $40,000) </a:t>
                      </a:r>
                    </a:p>
                  </a:txBody>
                  <a:tcPr/>
                </a:tc>
                <a:extLst>
                  <a:ext uri="{0D108BD9-81ED-4DB2-BD59-A6C34878D82A}">
                    <a16:rowId xmlns:a16="http://schemas.microsoft.com/office/drawing/2014/main" val="3857823941"/>
                  </a:ext>
                </a:extLst>
              </a:tr>
              <a:tr h="813732">
                <a:tc>
                  <a:txBody>
                    <a:bodyPr/>
                    <a:lstStyle/>
                    <a:p>
                      <a:r>
                        <a:rPr lang="en-US" sz="2000" b="1" i="1" dirty="0"/>
                        <a:t>Applications Due</a:t>
                      </a:r>
                    </a:p>
                  </a:txBody>
                  <a:tcP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By </a:t>
                      </a:r>
                      <a:r>
                        <a:rPr lang="en-US" sz="2200" b="1" dirty="0">
                          <a:highlight>
                            <a:srgbClr val="FFFF00"/>
                          </a:highlight>
                        </a:rPr>
                        <a:t>3:00</a:t>
                      </a:r>
                      <a:r>
                        <a:rPr lang="en-US" sz="2200" b="1" baseline="0" dirty="0">
                          <a:highlight>
                            <a:srgbClr val="FFFF00"/>
                          </a:highlight>
                        </a:rPr>
                        <a:t> pm Monday</a:t>
                      </a:r>
                      <a:r>
                        <a:rPr lang="en-US" sz="2200" b="1" dirty="0">
                          <a:highlight>
                            <a:srgbClr val="FFFF00"/>
                          </a:highlight>
                        </a:rPr>
                        <a:t>, June</a:t>
                      </a:r>
                      <a:r>
                        <a:rPr lang="en-US" sz="2200" b="1" baseline="0" dirty="0">
                          <a:highlight>
                            <a:srgbClr val="FFFF00"/>
                          </a:highlight>
                        </a:rPr>
                        <a:t> 22</a:t>
                      </a:r>
                      <a:r>
                        <a:rPr lang="en-US" sz="2200" b="1" dirty="0">
                          <a:highlight>
                            <a:srgbClr val="FFFF00"/>
                          </a:highlight>
                        </a:rPr>
                        <a:t>, 2020 </a:t>
                      </a:r>
                    </a:p>
                  </a:txBody>
                  <a:tcPr/>
                </a:tc>
                <a:tc>
                  <a:txBody>
                    <a:bodyPr/>
                    <a:lstStyle/>
                    <a:p>
                      <a:pPr marL="0" indent="0" algn="ctr">
                        <a:buNone/>
                      </a:pPr>
                      <a:r>
                        <a:rPr lang="en-US" b="1" i="1" dirty="0">
                          <a:solidFill>
                            <a:schemeClr val="tx1"/>
                          </a:solidFill>
                        </a:rPr>
                        <a:t>Term of investment</a:t>
                      </a:r>
                    </a:p>
                  </a:txBody>
                  <a:tcPr anchor="ctr">
                    <a:solidFill>
                      <a:schemeClr val="tx1">
                        <a:lumMod val="20000"/>
                        <a:lumOff val="80000"/>
                      </a:schemeClr>
                    </a:solidFill>
                  </a:tcPr>
                </a:tc>
                <a:tc>
                  <a:txBody>
                    <a:bodyPr/>
                    <a:lstStyle/>
                    <a:p>
                      <a:r>
                        <a:rPr lang="en-US" dirty="0">
                          <a:solidFill>
                            <a:schemeClr val="tx1"/>
                          </a:solidFill>
                        </a:rPr>
                        <a:t>Up to 3 years</a:t>
                      </a:r>
                      <a:r>
                        <a:rPr lang="en-US" b="1" dirty="0">
                          <a:solidFill>
                            <a:srgbClr val="C00000"/>
                          </a:solidFill>
                        </a:rPr>
                        <a:t>^</a:t>
                      </a:r>
                    </a:p>
                  </a:txBody>
                  <a:tcPr/>
                </a:tc>
                <a:extLst>
                  <a:ext uri="{0D108BD9-81ED-4DB2-BD59-A6C34878D82A}">
                    <a16:rowId xmlns:a16="http://schemas.microsoft.com/office/drawing/2014/main" val="2833569251"/>
                  </a:ext>
                </a:extLst>
              </a:tr>
            </a:tbl>
          </a:graphicData>
        </a:graphic>
      </p:graphicFrame>
      <p:sp>
        <p:nvSpPr>
          <p:cNvPr id="6" name="TextBox 5">
            <a:extLst>
              <a:ext uri="{FF2B5EF4-FFF2-40B4-BE49-F238E27FC236}">
                <a16:creationId xmlns:a16="http://schemas.microsoft.com/office/drawing/2014/main" id="{3ED54FE3-11A0-4FDE-8B15-9A24123A8A6C}"/>
              </a:ext>
            </a:extLst>
          </p:cNvPr>
          <p:cNvSpPr txBox="1"/>
          <p:nvPr/>
        </p:nvSpPr>
        <p:spPr>
          <a:xfrm>
            <a:off x="8094843" y="526103"/>
            <a:ext cx="4097157" cy="369332"/>
          </a:xfrm>
          <a:prstGeom prst="rect">
            <a:avLst/>
          </a:prstGeom>
          <a:solidFill>
            <a:srgbClr val="FFC000"/>
          </a:solidFill>
        </p:spPr>
        <p:txBody>
          <a:bodyPr wrap="square" rtlCol="0">
            <a:spAutoFit/>
          </a:bodyPr>
          <a:lstStyle/>
          <a:p>
            <a:r>
              <a:rPr lang="en-US" dirty="0"/>
              <a:t>REPLACE SLIDE 10 in original </a:t>
            </a:r>
            <a:r>
              <a:rPr lang="en-US" dirty="0" err="1"/>
              <a:t>PPT</a:t>
            </a:r>
            <a:r>
              <a:rPr lang="en-US" dirty="0"/>
              <a:t>/Webinar</a:t>
            </a:r>
          </a:p>
        </p:txBody>
      </p:sp>
      <p:pic>
        <p:nvPicPr>
          <p:cNvPr id="7" name="Audio 6">
            <a:hlinkClick r:id="" action="ppaction://media"/>
            <a:extLst>
              <a:ext uri="{FF2B5EF4-FFF2-40B4-BE49-F238E27FC236}">
                <a16:creationId xmlns:a16="http://schemas.microsoft.com/office/drawing/2014/main" id="{2B6C5E4F-BD95-4059-9E6F-B8F466FF70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23272609"/>
      </p:ext>
    </p:extLst>
  </p:cSld>
  <p:clrMapOvr>
    <a:masterClrMapping/>
  </p:clrMapOvr>
  <mc:AlternateContent xmlns:mc="http://schemas.openxmlformats.org/markup-compatibility/2006">
    <mc:Choice xmlns:p14="http://schemas.microsoft.com/office/powerpoint/2010/main" Requires="p14">
      <p:transition spd="slow" p14:dur="2000" advTm="24064"/>
    </mc:Choice>
    <mc:Fallback>
      <p:transition spd="slow" advTm="24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22AD-38A6-446F-9D60-241C435A54B5}"/>
              </a:ext>
            </a:extLst>
          </p:cNvPr>
          <p:cNvSpPr>
            <a:spLocks noGrp="1"/>
          </p:cNvSpPr>
          <p:nvPr>
            <p:ph type="title"/>
          </p:nvPr>
        </p:nvSpPr>
        <p:spPr>
          <a:xfrm>
            <a:off x="817407" y="985703"/>
            <a:ext cx="10356658" cy="1203934"/>
          </a:xfrm>
          <a:solidFill>
            <a:srgbClr val="FFFFFF">
              <a:alpha val="10000"/>
            </a:srgbClr>
          </a:solidFill>
          <a:ln w="25400" cap="sq">
            <a:solidFill>
              <a:schemeClr val="tx1"/>
            </a:solidFill>
            <a:miter lim="800000"/>
          </a:ln>
        </p:spPr>
        <p:txBody>
          <a:bodyPr vert="horz" lIns="91440" tIns="45720" rIns="91440" bIns="45720" rtlCol="0">
            <a:noAutofit/>
          </a:bodyPr>
          <a:lstStyle/>
          <a:p>
            <a:pPr algn="ctr"/>
            <a:r>
              <a:rPr lang="en-US" sz="4000" dirty="0">
                <a:solidFill>
                  <a:schemeClr val="tx1"/>
                </a:solidFill>
              </a:rPr>
              <a:t>Timeline After Applications Are Submitted</a:t>
            </a:r>
            <a:br>
              <a:rPr lang="en-US" sz="4000" kern="1200" dirty="0">
                <a:solidFill>
                  <a:schemeClr val="tx1"/>
                </a:solidFill>
                <a:latin typeface="+mj-lt"/>
                <a:ea typeface="+mj-ea"/>
                <a:cs typeface="+mj-cs"/>
              </a:rPr>
            </a:br>
            <a:r>
              <a:rPr lang="en-US" sz="4000" dirty="0">
                <a:solidFill>
                  <a:schemeClr val="tx1"/>
                </a:solidFill>
              </a:rPr>
              <a:t>(Deadline </a:t>
            </a:r>
            <a:r>
              <a:rPr lang="en-US" sz="4000" dirty="0">
                <a:solidFill>
                  <a:srgbClr val="C00000"/>
                </a:solidFill>
              </a:rPr>
              <a:t>Monday, June 22, </a:t>
            </a:r>
            <a:r>
              <a:rPr lang="en-US" sz="4000" dirty="0">
                <a:solidFill>
                  <a:srgbClr val="C00000"/>
                </a:solidFill>
                <a:highlight>
                  <a:srgbClr val="FFFF00"/>
                </a:highlight>
              </a:rPr>
              <a:t>3:00 pm</a:t>
            </a:r>
            <a:r>
              <a:rPr lang="en-US" sz="4000" dirty="0">
                <a:solidFill>
                  <a:schemeClr val="tx1"/>
                </a:solidFill>
              </a:rPr>
              <a:t>)</a:t>
            </a:r>
          </a:p>
        </p:txBody>
      </p:sp>
      <p:graphicFrame>
        <p:nvGraphicFramePr>
          <p:cNvPr id="15" name="Content Placeholder 3">
            <a:extLst>
              <a:ext uri="{FF2B5EF4-FFF2-40B4-BE49-F238E27FC236}">
                <a16:creationId xmlns:a16="http://schemas.microsoft.com/office/drawing/2014/main" id="{F1D483CD-FCFF-4CD9-937E-0B333B14C1AE}"/>
              </a:ext>
            </a:extLst>
          </p:cNvPr>
          <p:cNvGraphicFramePr>
            <a:graphicFrameLocks noGrp="1"/>
          </p:cNvGraphicFramePr>
          <p:nvPr>
            <p:ph idx="1"/>
            <p:extLst>
              <p:ext uri="{D42A27DB-BD31-4B8C-83A1-F6EECF244321}">
                <p14:modId xmlns:p14="http://schemas.microsoft.com/office/powerpoint/2010/main" val="1013282503"/>
              </p:ext>
            </p:extLst>
          </p:nvPr>
        </p:nvGraphicFramePr>
        <p:xfrm>
          <a:off x="817407" y="2352059"/>
          <a:ext cx="10422093" cy="3344779"/>
        </p:xfrm>
        <a:graphic>
          <a:graphicData uri="http://schemas.openxmlformats.org/drawingml/2006/table">
            <a:tbl>
              <a:tblPr firstRow="1" firstCol="1" lastRow="1" lastCol="1" bandRow="1" bandCol="1">
                <a:tableStyleId>{7E9639D4-E3E2-4D34-9284-5A2195B3D0D7}</a:tableStyleId>
              </a:tblPr>
              <a:tblGrid>
                <a:gridCol w="5994671">
                  <a:extLst>
                    <a:ext uri="{9D8B030D-6E8A-4147-A177-3AD203B41FA5}">
                      <a16:colId xmlns:a16="http://schemas.microsoft.com/office/drawing/2014/main" val="4160322098"/>
                    </a:ext>
                  </a:extLst>
                </a:gridCol>
                <a:gridCol w="4427422">
                  <a:extLst>
                    <a:ext uri="{9D8B030D-6E8A-4147-A177-3AD203B41FA5}">
                      <a16:colId xmlns:a16="http://schemas.microsoft.com/office/drawing/2014/main" val="2460573778"/>
                    </a:ext>
                  </a:extLst>
                </a:gridCol>
              </a:tblGrid>
              <a:tr h="485008">
                <a:tc gridSpan="2">
                  <a:txBody>
                    <a:bodyPr/>
                    <a:lstStyle/>
                    <a:p>
                      <a:pPr marL="0" marR="0" algn="l">
                        <a:lnSpc>
                          <a:spcPct val="107000"/>
                        </a:lnSpc>
                        <a:spcBef>
                          <a:spcPts val="0"/>
                        </a:spcBef>
                        <a:spcAft>
                          <a:spcPts val="0"/>
                        </a:spcAft>
                      </a:pPr>
                      <a:r>
                        <a:rPr lang="en-US" sz="2800" dirty="0">
                          <a:effectLst/>
                        </a:rPr>
                        <a:t>Phase 3: Evaluation (dates subject to change)</a:t>
                      </a:r>
                      <a:r>
                        <a:rPr lang="en-US" sz="2300" dirty="0">
                          <a:effectLst/>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8943" marR="158943" marT="0" marB="0"/>
                </a:tc>
                <a:tc hMerge="1">
                  <a:txBody>
                    <a:bodyPr/>
                    <a:lstStyle/>
                    <a:p>
                      <a:pPr marL="0" marR="0" algn="l">
                        <a:lnSpc>
                          <a:spcPct val="107000"/>
                        </a:lnSpc>
                        <a:spcBef>
                          <a:spcPts val="0"/>
                        </a:spcBef>
                        <a:spcAft>
                          <a:spcPts val="0"/>
                        </a:spcAft>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58943" marR="158943" marT="0" marB="0"/>
                </a:tc>
                <a:extLst>
                  <a:ext uri="{0D108BD9-81ED-4DB2-BD59-A6C34878D82A}">
                    <a16:rowId xmlns:a16="http://schemas.microsoft.com/office/drawing/2014/main" val="1202735276"/>
                  </a:ext>
                </a:extLst>
              </a:tr>
              <a:tr h="953257">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Applications Reviewed and Rated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June 23 – July 10, 2020</a:t>
                      </a:r>
                      <a:endParaRPr lang="en-US" sz="2400" dirty="0">
                        <a:solidFill>
                          <a:srgbClr val="C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7546092"/>
                  </a:ext>
                </a:extLst>
              </a:tr>
              <a:tr h="953257">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Interviews and Review Panel Deliberations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July 15 – July 24, 2020 </a:t>
                      </a:r>
                      <a:endParaRPr lang="en-US" sz="2400" dirty="0">
                        <a:solidFill>
                          <a:srgbClr val="C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9161278"/>
                  </a:ext>
                </a:extLst>
              </a:tr>
              <a:tr h="953257">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Notifications issued to applicants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2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Friday, August 21, 2020</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25830369"/>
                  </a:ext>
                </a:extLst>
              </a:tr>
            </a:tbl>
          </a:graphicData>
        </a:graphic>
      </p:graphicFrame>
      <p:sp>
        <p:nvSpPr>
          <p:cNvPr id="8" name="TextBox 7">
            <a:extLst>
              <a:ext uri="{FF2B5EF4-FFF2-40B4-BE49-F238E27FC236}">
                <a16:creationId xmlns:a16="http://schemas.microsoft.com/office/drawing/2014/main" id="{BC751583-F5F3-472F-84B7-B27AE4A9ECD9}"/>
              </a:ext>
            </a:extLst>
          </p:cNvPr>
          <p:cNvSpPr txBox="1"/>
          <p:nvPr/>
        </p:nvSpPr>
        <p:spPr>
          <a:xfrm>
            <a:off x="817407" y="5859260"/>
            <a:ext cx="10422093" cy="707886"/>
          </a:xfrm>
          <a:prstGeom prst="rect">
            <a:avLst/>
          </a:prstGeom>
          <a:noFill/>
        </p:spPr>
        <p:txBody>
          <a:bodyPr wrap="square" rtlCol="0">
            <a:spAutoFit/>
          </a:bodyPr>
          <a:lstStyle/>
          <a:p>
            <a:r>
              <a:rPr lang="en-US" sz="2000" b="1" i="1" dirty="0"/>
              <a:t>BOTH Technical Assistance Sessions will be offered online only. Please check out website for times and date: </a:t>
            </a:r>
            <a:r>
              <a:rPr lang="en-US" sz="2000" dirty="0">
                <a:hlinkClick r:id="rId5"/>
              </a:rPr>
              <a:t>https://www.seattle.gov/education/for-providers/funding-opportunities</a:t>
            </a:r>
            <a:r>
              <a:rPr lang="en-US" sz="2000" dirty="0"/>
              <a:t> </a:t>
            </a:r>
            <a:r>
              <a:rPr lang="en-US" sz="2000" i="1" dirty="0"/>
              <a:t> </a:t>
            </a:r>
          </a:p>
        </p:txBody>
      </p:sp>
      <p:sp>
        <p:nvSpPr>
          <p:cNvPr id="14" name="TextBox 13">
            <a:extLst>
              <a:ext uri="{FF2B5EF4-FFF2-40B4-BE49-F238E27FC236}">
                <a16:creationId xmlns:a16="http://schemas.microsoft.com/office/drawing/2014/main" id="{C8B51959-406E-4ACA-A8A8-EA4434A598F3}"/>
              </a:ext>
            </a:extLst>
          </p:cNvPr>
          <p:cNvSpPr txBox="1"/>
          <p:nvPr/>
        </p:nvSpPr>
        <p:spPr>
          <a:xfrm>
            <a:off x="10738623" y="68747"/>
            <a:ext cx="1453377" cy="369332"/>
          </a:xfrm>
          <a:prstGeom prst="rect">
            <a:avLst/>
          </a:prstGeom>
          <a:solidFill>
            <a:schemeClr val="accent6">
              <a:lumMod val="60000"/>
              <a:lumOff val="40000"/>
            </a:schemeClr>
          </a:solidFill>
        </p:spPr>
        <p:txBody>
          <a:bodyPr wrap="square" rtlCol="0">
            <a:spAutoFit/>
          </a:bodyPr>
          <a:lstStyle/>
          <a:p>
            <a:r>
              <a:rPr lang="en-US" dirty="0"/>
              <a:t>RFI: p.1</a:t>
            </a:r>
          </a:p>
        </p:txBody>
      </p:sp>
      <p:sp>
        <p:nvSpPr>
          <p:cNvPr id="6" name="TextBox 5">
            <a:extLst>
              <a:ext uri="{FF2B5EF4-FFF2-40B4-BE49-F238E27FC236}">
                <a16:creationId xmlns:a16="http://schemas.microsoft.com/office/drawing/2014/main" id="{3ED54FE3-11A0-4FDE-8B15-9A24123A8A6C}"/>
              </a:ext>
            </a:extLst>
          </p:cNvPr>
          <p:cNvSpPr txBox="1"/>
          <p:nvPr/>
        </p:nvSpPr>
        <p:spPr>
          <a:xfrm>
            <a:off x="8094843" y="557382"/>
            <a:ext cx="4097157" cy="369332"/>
          </a:xfrm>
          <a:prstGeom prst="rect">
            <a:avLst/>
          </a:prstGeom>
          <a:solidFill>
            <a:srgbClr val="FFC000"/>
          </a:solidFill>
        </p:spPr>
        <p:txBody>
          <a:bodyPr wrap="square" rtlCol="0">
            <a:spAutoFit/>
          </a:bodyPr>
          <a:lstStyle/>
          <a:p>
            <a:r>
              <a:rPr lang="en-US" dirty="0"/>
              <a:t>REPLACE SLIDE 40 in original </a:t>
            </a:r>
            <a:r>
              <a:rPr lang="en-US" dirty="0" err="1"/>
              <a:t>PPT</a:t>
            </a:r>
            <a:r>
              <a:rPr lang="en-US" dirty="0"/>
              <a:t>/Webinar</a:t>
            </a:r>
          </a:p>
        </p:txBody>
      </p:sp>
      <p:pic>
        <p:nvPicPr>
          <p:cNvPr id="3" name="Audio 2">
            <a:hlinkClick r:id="" action="ppaction://media"/>
            <a:extLst>
              <a:ext uri="{FF2B5EF4-FFF2-40B4-BE49-F238E27FC236}">
                <a16:creationId xmlns:a16="http://schemas.microsoft.com/office/drawing/2014/main" id="{814FB0A9-0D17-4855-8D73-262FD38D37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983310604"/>
      </p:ext>
    </p:extLst>
  </p:cSld>
  <p:clrMapOvr>
    <a:masterClrMapping/>
  </p:clrMapOvr>
  <mc:AlternateContent xmlns:mc="http://schemas.openxmlformats.org/markup-compatibility/2006">
    <mc:Choice xmlns:p14="http://schemas.microsoft.com/office/powerpoint/2010/main" Requires="p14">
      <p:transition spd="slow" p14:dur="2000" advTm="46381"/>
    </mc:Choice>
    <mc:Fallback>
      <p:transition spd="slow" advTm="46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EF38B9-FE6A-4D7B-80AA-C5A4D408D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60" y="321733"/>
            <a:ext cx="11548872" cy="6214534"/>
          </a:xfrm>
          <a:prstGeom prst="rect">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630368-8241-4A36-9A46-189A80C607EE}"/>
              </a:ext>
            </a:extLst>
          </p:cNvPr>
          <p:cNvSpPr>
            <a:spLocks noGrp="1"/>
          </p:cNvSpPr>
          <p:nvPr>
            <p:ph type="title"/>
          </p:nvPr>
        </p:nvSpPr>
        <p:spPr>
          <a:xfrm>
            <a:off x="389310" y="300197"/>
            <a:ext cx="10261938" cy="856938"/>
          </a:xfrm>
        </p:spPr>
        <p:txBody>
          <a:bodyPr>
            <a:normAutofit/>
          </a:bodyPr>
          <a:lstStyle/>
          <a:p>
            <a:r>
              <a:rPr lang="en-US" b="1" dirty="0">
                <a:solidFill>
                  <a:schemeClr val="tx1"/>
                </a:solidFill>
              </a:rPr>
              <a:t>Technical Compliance</a:t>
            </a:r>
          </a:p>
        </p:txBody>
      </p:sp>
      <p:pic>
        <p:nvPicPr>
          <p:cNvPr id="8" name="Graphic 7" descr="Checklist">
            <a:extLst>
              <a:ext uri="{FF2B5EF4-FFF2-40B4-BE49-F238E27FC236}">
                <a16:creationId xmlns:a16="http://schemas.microsoft.com/office/drawing/2014/main" id="{CC051878-E99A-4A5B-89FB-E214DDEF59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91" y="2337091"/>
            <a:ext cx="2409541" cy="2409541"/>
          </a:xfrm>
          <a:prstGeom prst="rect">
            <a:avLst/>
          </a:prstGeom>
        </p:spPr>
      </p:pic>
      <p:sp>
        <p:nvSpPr>
          <p:cNvPr id="6" name="Content Placeholder 5">
            <a:extLst>
              <a:ext uri="{FF2B5EF4-FFF2-40B4-BE49-F238E27FC236}">
                <a16:creationId xmlns:a16="http://schemas.microsoft.com/office/drawing/2014/main" id="{DC760188-E388-4286-950E-1095375EA09B}"/>
              </a:ext>
            </a:extLst>
          </p:cNvPr>
          <p:cNvSpPr>
            <a:spLocks noGrp="1"/>
          </p:cNvSpPr>
          <p:nvPr>
            <p:ph idx="1"/>
          </p:nvPr>
        </p:nvSpPr>
        <p:spPr>
          <a:xfrm>
            <a:off x="1674796" y="926714"/>
            <a:ext cx="10057366" cy="5243886"/>
          </a:xfrm>
        </p:spPr>
        <p:txBody>
          <a:bodyPr>
            <a:noAutofit/>
          </a:bodyPr>
          <a:lstStyle/>
          <a:p>
            <a:pPr fontAlgn="ctr">
              <a:spcAft>
                <a:spcPts val="600"/>
              </a:spcAft>
            </a:pPr>
            <a:r>
              <a:rPr lang="en-US" sz="2800" b="1" dirty="0"/>
              <a:t>An application will be deemed technically compliant if it:</a:t>
            </a:r>
          </a:p>
          <a:p>
            <a:pPr lvl="1" fontAlgn="ctr">
              <a:spcAft>
                <a:spcPts val="600"/>
              </a:spcAft>
            </a:pPr>
            <a:r>
              <a:rPr lang="en-US" sz="2600" dirty="0"/>
              <a:t>Is submitted on time(</a:t>
            </a:r>
            <a:r>
              <a:rPr lang="en-US" sz="2600" b="1" dirty="0"/>
              <a:t>by Monday </a:t>
            </a:r>
            <a:r>
              <a:rPr lang="en-US" sz="2600" b="1" i="1" u="sng" dirty="0">
                <a:highlight>
                  <a:srgbClr val="FFFF00"/>
                </a:highlight>
              </a:rPr>
              <a:t>3:00 PM</a:t>
            </a:r>
            <a:r>
              <a:rPr lang="en-US" sz="2600" b="1" dirty="0"/>
              <a:t>, June 22, 3:00 pm</a:t>
            </a:r>
            <a:r>
              <a:rPr lang="en-US" sz="2600" dirty="0"/>
              <a:t>) either electronically or in paper copy </a:t>
            </a:r>
          </a:p>
          <a:p>
            <a:pPr lvl="1" fontAlgn="ctr">
              <a:spcAft>
                <a:spcPts val="600"/>
              </a:spcAft>
            </a:pPr>
            <a:r>
              <a:rPr lang="en-US" sz="2600" dirty="0"/>
              <a:t>Includes all required sections(must be a COMPLETE application) </a:t>
            </a:r>
          </a:p>
          <a:p>
            <a:pPr lvl="1" fontAlgn="ctr">
              <a:spcAft>
                <a:spcPts val="600"/>
              </a:spcAft>
            </a:pPr>
            <a:r>
              <a:rPr lang="en-US" sz="2600" dirty="0"/>
              <a:t>Ensures submissions for Sections 1 - 5 are typed, single- or double-spaced, size 11 font, page-numbered, single- or double-sided, and all submitted together as one document in PDF or Word format</a:t>
            </a:r>
          </a:p>
          <a:p>
            <a:pPr lvl="1" fontAlgn="ctr">
              <a:spcAft>
                <a:spcPts val="600"/>
              </a:spcAft>
            </a:pPr>
            <a:r>
              <a:rPr lang="en-US" sz="2600" dirty="0"/>
              <a:t>Ensure Budget is formatted using the Excel template provided and submitted as one file</a:t>
            </a:r>
          </a:p>
          <a:p>
            <a:pPr lvl="1" fontAlgn="ctr">
              <a:spcAft>
                <a:spcPts val="600"/>
              </a:spcAft>
            </a:pPr>
            <a:r>
              <a:rPr lang="en-US" sz="2600" dirty="0"/>
              <a:t>Include labor harmony attachment (see Section 5)</a:t>
            </a:r>
          </a:p>
          <a:p>
            <a:pPr lvl="1" fontAlgn="ctr">
              <a:spcAft>
                <a:spcPts val="600"/>
              </a:spcAft>
            </a:pPr>
            <a:r>
              <a:rPr lang="en-US" sz="2600" dirty="0">
                <a:highlight>
                  <a:srgbClr val="FFFF00"/>
                </a:highlight>
              </a:rPr>
              <a:t>COVID-19 Addendum </a:t>
            </a:r>
          </a:p>
          <a:p>
            <a:pPr lvl="2" fontAlgn="ctr">
              <a:spcAft>
                <a:spcPts val="600"/>
              </a:spcAft>
            </a:pPr>
            <a:r>
              <a:rPr lang="en-US" sz="2200" dirty="0">
                <a:highlight>
                  <a:srgbClr val="FFFF00"/>
                </a:highlight>
              </a:rPr>
              <a:t>Response is typed, single- or double-spaced, size 11 font, page numbered, single- or double-sided, and maximum of 500 words </a:t>
            </a:r>
          </a:p>
        </p:txBody>
      </p:sp>
      <p:sp>
        <p:nvSpPr>
          <p:cNvPr id="14" name="TextBox 13">
            <a:extLst>
              <a:ext uri="{FF2B5EF4-FFF2-40B4-BE49-F238E27FC236}">
                <a16:creationId xmlns:a16="http://schemas.microsoft.com/office/drawing/2014/main" id="{0B525B8A-B8A6-4F5D-A760-32872B1C8B8C}"/>
              </a:ext>
            </a:extLst>
          </p:cNvPr>
          <p:cNvSpPr txBox="1"/>
          <p:nvPr/>
        </p:nvSpPr>
        <p:spPr>
          <a:xfrm>
            <a:off x="10649415" y="68747"/>
            <a:ext cx="1542586" cy="369332"/>
          </a:xfrm>
          <a:prstGeom prst="rect">
            <a:avLst/>
          </a:prstGeom>
          <a:solidFill>
            <a:schemeClr val="accent6">
              <a:lumMod val="60000"/>
              <a:lumOff val="40000"/>
            </a:schemeClr>
          </a:solidFill>
        </p:spPr>
        <p:txBody>
          <a:bodyPr wrap="square" rtlCol="0">
            <a:spAutoFit/>
          </a:bodyPr>
          <a:lstStyle/>
          <a:p>
            <a:r>
              <a:rPr lang="en-US" dirty="0"/>
              <a:t>RFI: p.9 </a:t>
            </a:r>
          </a:p>
        </p:txBody>
      </p:sp>
      <p:sp>
        <p:nvSpPr>
          <p:cNvPr id="7" name="TextBox 6">
            <a:extLst>
              <a:ext uri="{FF2B5EF4-FFF2-40B4-BE49-F238E27FC236}">
                <a16:creationId xmlns:a16="http://schemas.microsoft.com/office/drawing/2014/main" id="{3ED54FE3-11A0-4FDE-8B15-9A24123A8A6C}"/>
              </a:ext>
            </a:extLst>
          </p:cNvPr>
          <p:cNvSpPr txBox="1"/>
          <p:nvPr/>
        </p:nvSpPr>
        <p:spPr>
          <a:xfrm>
            <a:off x="8094843" y="557382"/>
            <a:ext cx="4097157" cy="369332"/>
          </a:xfrm>
          <a:prstGeom prst="rect">
            <a:avLst/>
          </a:prstGeom>
          <a:solidFill>
            <a:srgbClr val="FFC000"/>
          </a:solidFill>
        </p:spPr>
        <p:txBody>
          <a:bodyPr wrap="square" rtlCol="0">
            <a:spAutoFit/>
          </a:bodyPr>
          <a:lstStyle/>
          <a:p>
            <a:r>
              <a:rPr lang="en-US" dirty="0"/>
              <a:t>REPLACE SLIDE 41 in original </a:t>
            </a:r>
            <a:r>
              <a:rPr lang="en-US" dirty="0" err="1"/>
              <a:t>PPT</a:t>
            </a:r>
            <a:r>
              <a:rPr lang="en-US" dirty="0"/>
              <a:t>/Webinar</a:t>
            </a:r>
          </a:p>
        </p:txBody>
      </p:sp>
      <p:pic>
        <p:nvPicPr>
          <p:cNvPr id="3" name="Audio 2">
            <a:hlinkClick r:id="" action="ppaction://media"/>
            <a:extLst>
              <a:ext uri="{FF2B5EF4-FFF2-40B4-BE49-F238E27FC236}">
                <a16:creationId xmlns:a16="http://schemas.microsoft.com/office/drawing/2014/main" id="{A550B73E-0789-45B3-B906-296C3EA90C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54947179"/>
      </p:ext>
    </p:extLst>
  </p:cSld>
  <p:clrMapOvr>
    <a:masterClrMapping/>
  </p:clrMapOvr>
  <mc:AlternateContent xmlns:mc="http://schemas.openxmlformats.org/markup-compatibility/2006">
    <mc:Choice xmlns:p14="http://schemas.microsoft.com/office/powerpoint/2010/main" Requires="p14">
      <p:transition spd="slow" p14:dur="2000" advTm="20177"/>
    </mc:Choice>
    <mc:Fallback>
      <p:transition spd="slow" advTm="20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11C2-6216-4107-9C5C-DB402E13F2FE}"/>
              </a:ext>
            </a:extLst>
          </p:cNvPr>
          <p:cNvSpPr>
            <a:spLocks noGrp="1"/>
          </p:cNvSpPr>
          <p:nvPr>
            <p:ph type="title"/>
          </p:nvPr>
        </p:nvSpPr>
        <p:spPr>
          <a:xfrm>
            <a:off x="143329" y="151091"/>
            <a:ext cx="10617598" cy="580410"/>
          </a:xfrm>
        </p:spPr>
        <p:txBody>
          <a:bodyPr>
            <a:noAutofit/>
          </a:bodyPr>
          <a:lstStyle/>
          <a:p>
            <a:r>
              <a:rPr lang="en-US" dirty="0">
                <a:solidFill>
                  <a:schemeClr val="tx1"/>
                </a:solidFill>
                <a:ea typeface="+mj-lt"/>
                <a:cs typeface="+mj-lt"/>
              </a:rPr>
              <a:t>Technical Assistance (TA)</a:t>
            </a:r>
            <a:endParaRPr lang="en-US" dirty="0">
              <a:solidFill>
                <a:schemeClr val="tx1"/>
              </a:solidFill>
            </a:endParaRPr>
          </a:p>
        </p:txBody>
      </p:sp>
      <p:graphicFrame>
        <p:nvGraphicFramePr>
          <p:cNvPr id="5" name="Content Placeholder 4">
            <a:extLst>
              <a:ext uri="{FF2B5EF4-FFF2-40B4-BE49-F238E27FC236}">
                <a16:creationId xmlns:a16="http://schemas.microsoft.com/office/drawing/2014/main" id="{23F70E28-744B-4868-A8E4-E5724EC4A1A3}"/>
              </a:ext>
            </a:extLst>
          </p:cNvPr>
          <p:cNvGraphicFramePr>
            <a:graphicFrameLocks noGrp="1"/>
          </p:cNvGraphicFramePr>
          <p:nvPr>
            <p:ph idx="1"/>
            <p:extLst>
              <p:ext uri="{D42A27DB-BD31-4B8C-83A1-F6EECF244321}">
                <p14:modId xmlns:p14="http://schemas.microsoft.com/office/powerpoint/2010/main" val="195637175"/>
              </p:ext>
            </p:extLst>
          </p:nvPr>
        </p:nvGraphicFramePr>
        <p:xfrm>
          <a:off x="143329" y="3613557"/>
          <a:ext cx="11722381" cy="2679444"/>
        </p:xfrm>
        <a:graphic>
          <a:graphicData uri="http://schemas.openxmlformats.org/drawingml/2006/table">
            <a:tbl>
              <a:tblPr firstRow="1" bandRow="1">
                <a:tableStyleId>{5C22544A-7EE6-4342-B048-85BDC9FD1C3A}</a:tableStyleId>
              </a:tblPr>
              <a:tblGrid>
                <a:gridCol w="3711856">
                  <a:extLst>
                    <a:ext uri="{9D8B030D-6E8A-4147-A177-3AD203B41FA5}">
                      <a16:colId xmlns:a16="http://schemas.microsoft.com/office/drawing/2014/main" val="2871086882"/>
                    </a:ext>
                  </a:extLst>
                </a:gridCol>
                <a:gridCol w="3057525">
                  <a:extLst>
                    <a:ext uri="{9D8B030D-6E8A-4147-A177-3AD203B41FA5}">
                      <a16:colId xmlns:a16="http://schemas.microsoft.com/office/drawing/2014/main" val="473023267"/>
                    </a:ext>
                  </a:extLst>
                </a:gridCol>
                <a:gridCol w="4953000">
                  <a:extLst>
                    <a:ext uri="{9D8B030D-6E8A-4147-A177-3AD203B41FA5}">
                      <a16:colId xmlns:a16="http://schemas.microsoft.com/office/drawing/2014/main" val="3901430950"/>
                    </a:ext>
                  </a:extLst>
                </a:gridCol>
              </a:tblGrid>
              <a:tr h="327600">
                <a:tc>
                  <a:txBody>
                    <a:bodyPr/>
                    <a:lstStyle/>
                    <a:p>
                      <a:pPr lvl="0" algn="l"/>
                      <a:r>
                        <a:rPr lang="en-US" sz="2000" dirty="0">
                          <a:effectLst/>
                        </a:rPr>
                        <a:t>Event</a:t>
                      </a:r>
                    </a:p>
                  </a:txBody>
                  <a:tcPr marL="68580" marR="68580" marT="0" marB="0"/>
                </a:tc>
                <a:tc>
                  <a:txBody>
                    <a:bodyPr/>
                    <a:lstStyle/>
                    <a:p>
                      <a:pPr algn="l"/>
                      <a:r>
                        <a:rPr lang="en-US" sz="2000" dirty="0">
                          <a:effectLst/>
                        </a:rPr>
                        <a:t> Date</a:t>
                      </a:r>
                      <a:r>
                        <a:rPr lang="en-US" sz="1800" dirty="0">
                          <a:effectLst/>
                        </a:rPr>
                        <a:t> </a:t>
                      </a:r>
                    </a:p>
                  </a:txBody>
                  <a:tcPr marL="0" marR="0" marT="0" marB="0"/>
                </a:tc>
                <a:tc>
                  <a:txBody>
                    <a:bodyPr/>
                    <a:lstStyle/>
                    <a:p>
                      <a:pPr lvl="0" algn="l">
                        <a:buNone/>
                      </a:pPr>
                      <a:r>
                        <a:rPr lang="en-US" sz="1800" dirty="0">
                          <a:effectLst/>
                        </a:rPr>
                        <a:t> </a:t>
                      </a:r>
                      <a:r>
                        <a:rPr lang="en-US" sz="2000" dirty="0">
                          <a:effectLst/>
                        </a:rPr>
                        <a:t>Time &amp; Location</a:t>
                      </a:r>
                    </a:p>
                  </a:txBody>
                  <a:tcPr marL="0" marR="0" marT="0" marB="0"/>
                </a:tc>
                <a:extLst>
                  <a:ext uri="{0D108BD9-81ED-4DB2-BD59-A6C34878D82A}">
                    <a16:rowId xmlns:a16="http://schemas.microsoft.com/office/drawing/2014/main" val="2873757703"/>
                  </a:ext>
                </a:extLst>
              </a:tr>
              <a:tr h="331276">
                <a:tc>
                  <a:txBody>
                    <a:bodyPr/>
                    <a:lstStyle/>
                    <a:p>
                      <a:pPr marL="0" marR="0">
                        <a:spcBef>
                          <a:spcPts val="0"/>
                        </a:spcBef>
                        <a:spcAft>
                          <a:spcPts val="0"/>
                        </a:spcAft>
                      </a:pPr>
                      <a:r>
                        <a:rPr lang="en-US" sz="2000" b="1" dirty="0">
                          <a:solidFill>
                            <a:schemeClr val="tx1">
                              <a:lumMod val="75000"/>
                            </a:schemeClr>
                          </a:solidFill>
                          <a:effectLst/>
                          <a:latin typeface="+mn-lt"/>
                          <a:ea typeface="Times New Roman" panose="02020603050405020304" pitchFamily="18" charset="0"/>
                          <a:cs typeface="Times New Roman" panose="02020603050405020304" pitchFamily="18" charset="0"/>
                        </a:rPr>
                        <a:t>RFI Information Session (webinar)</a:t>
                      </a:r>
                    </a:p>
                  </a:txBody>
                  <a:tcPr marL="68580" marR="68580" marT="0" marB="0"/>
                </a:tc>
                <a:tc>
                  <a:txBody>
                    <a:bodyPr/>
                    <a:lstStyle/>
                    <a:p>
                      <a:pPr marL="0" marR="0">
                        <a:spcBef>
                          <a:spcPts val="0"/>
                        </a:spcBef>
                        <a:spcAft>
                          <a:spcPts val="0"/>
                        </a:spcAft>
                      </a:pPr>
                      <a:r>
                        <a:rPr lang="en-US" sz="2000" b="0" dirty="0">
                          <a:solidFill>
                            <a:schemeClr val="tx1">
                              <a:lumMod val="75000"/>
                            </a:schemeClr>
                          </a:solidFill>
                          <a:effectLst/>
                          <a:latin typeface="+mn-lt"/>
                          <a:ea typeface="Times New Roman" panose="02020603050405020304" pitchFamily="18" charset="0"/>
                          <a:cs typeface="Times New Roman" panose="02020603050405020304" pitchFamily="18" charset="0"/>
                        </a:rPr>
                        <a:t>Monday, May 11, 2020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schemeClr>
                          </a:solidFill>
                          <a:effectLst/>
                          <a:latin typeface="+mn-lt"/>
                          <a:ea typeface="Times New Roman" panose="02020603050405020304" pitchFamily="18" charset="0"/>
                          <a:cs typeface="Times New Roman" panose="02020603050405020304" pitchFamily="18" charset="0"/>
                        </a:rPr>
                        <a:t>Posted online by 4pm</a:t>
                      </a:r>
                    </a:p>
                  </a:txBody>
                  <a:tcPr marL="68580" marR="68580" marT="0" marB="0"/>
                </a:tc>
                <a:extLst>
                  <a:ext uri="{0D108BD9-81ED-4DB2-BD59-A6C34878D82A}">
                    <a16:rowId xmlns:a16="http://schemas.microsoft.com/office/drawing/2014/main" val="618116255"/>
                  </a:ext>
                </a:extLst>
              </a:tr>
              <a:tr h="675124">
                <a:tc>
                  <a:txBody>
                    <a:bodyPr/>
                    <a:lstStyle/>
                    <a:p>
                      <a:pPr marL="0" marR="0">
                        <a:spcBef>
                          <a:spcPts val="0"/>
                        </a:spcBef>
                        <a:spcAft>
                          <a:spcPts val="0"/>
                        </a:spcAft>
                      </a:pPr>
                      <a:r>
                        <a:rPr lang="en-US" sz="2000" b="1" dirty="0">
                          <a:solidFill>
                            <a:schemeClr val="tx1">
                              <a:lumMod val="75000"/>
                            </a:schemeClr>
                          </a:solidFill>
                          <a:effectLst/>
                          <a:latin typeface="+mn-lt"/>
                          <a:ea typeface="Times New Roman" panose="02020603050405020304" pitchFamily="18" charset="0"/>
                          <a:cs typeface="Times New Roman" panose="02020603050405020304" pitchFamily="18" charset="0"/>
                        </a:rPr>
                        <a:t>Technical Assistance Session 1</a:t>
                      </a:r>
                    </a:p>
                  </a:txBody>
                  <a:tcPr marL="68580" marR="68580" marT="0" marB="0"/>
                </a:tc>
                <a:tc>
                  <a:txBody>
                    <a:bodyPr/>
                    <a:lstStyle/>
                    <a:p>
                      <a:pPr marL="0" marR="0">
                        <a:spcBef>
                          <a:spcPts val="0"/>
                        </a:spcBef>
                        <a:spcAft>
                          <a:spcPts val="0"/>
                        </a:spcAft>
                      </a:pPr>
                      <a:r>
                        <a:rPr lang="en-US" sz="2000" b="0" dirty="0">
                          <a:solidFill>
                            <a:schemeClr val="tx1">
                              <a:lumMod val="75000"/>
                            </a:schemeClr>
                          </a:solidFill>
                          <a:effectLst/>
                          <a:latin typeface="+mn-lt"/>
                          <a:ea typeface="Times New Roman" panose="02020603050405020304" pitchFamily="18" charset="0"/>
                          <a:cs typeface="Times New Roman" panose="02020603050405020304" pitchFamily="18" charset="0"/>
                        </a:rPr>
                        <a:t>Monday, </a:t>
                      </a:r>
                      <a:r>
                        <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rPr>
                        <a:t>May 18, 2020</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rPr>
                        <a:t>2:30 - </a:t>
                      </a:r>
                      <a:r>
                        <a:rPr lang="en-US" sz="2000" dirty="0" err="1">
                          <a:solidFill>
                            <a:schemeClr val="tx1">
                              <a:lumMod val="75000"/>
                            </a:schemeClr>
                          </a:solidFill>
                          <a:effectLst/>
                          <a:latin typeface="+mn-lt"/>
                          <a:ea typeface="Times New Roman" panose="02020603050405020304" pitchFamily="18" charset="0"/>
                          <a:cs typeface="Times New Roman" panose="02020603050405020304" pitchFamily="18" charset="0"/>
                        </a:rPr>
                        <a:t>4:00pm</a:t>
                      </a:r>
                      <a:endPar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endParaRPr>
                    </a:p>
                    <a:p>
                      <a:pPr lvl="0" algn="l">
                        <a:buNone/>
                      </a:pPr>
                      <a:r>
                        <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rPr>
                        <a:t>ONLINE</a:t>
                      </a:r>
                      <a:endParaRPr lang="en-US" sz="1900" b="1" i="1" dirty="0">
                        <a:solidFill>
                          <a:schemeClr val="tx1">
                            <a:lumMod val="75000"/>
                          </a:schemeClr>
                        </a:solidFill>
                        <a:latin typeface="+mn-lt"/>
                      </a:endParaRPr>
                    </a:p>
                  </a:txBody>
                  <a:tcPr marL="68580" marR="68580" marT="0" marB="0"/>
                </a:tc>
                <a:extLst>
                  <a:ext uri="{0D108BD9-81ED-4DB2-BD59-A6C34878D82A}">
                    <a16:rowId xmlns:a16="http://schemas.microsoft.com/office/drawing/2014/main" val="1282994470"/>
                  </a:ext>
                </a:extLst>
              </a:tr>
              <a:tr h="620485">
                <a:tc>
                  <a:txBody>
                    <a:bodyPr/>
                    <a:lstStyle/>
                    <a:p>
                      <a:pPr marL="0" marR="0">
                        <a:spcBef>
                          <a:spcPts val="0"/>
                        </a:spcBef>
                        <a:spcAft>
                          <a:spcPts val="0"/>
                        </a:spcAft>
                      </a:pPr>
                      <a:r>
                        <a:rPr lang="en-US" sz="2000" b="1" dirty="0">
                          <a:solidFill>
                            <a:schemeClr val="tx1">
                              <a:lumMod val="75000"/>
                            </a:schemeClr>
                          </a:solidFill>
                          <a:effectLst/>
                          <a:latin typeface="+mn-lt"/>
                          <a:ea typeface="Times New Roman" panose="02020603050405020304" pitchFamily="18" charset="0"/>
                          <a:cs typeface="Times New Roman" panose="02020603050405020304" pitchFamily="18" charset="0"/>
                        </a:rPr>
                        <a:t>Technical Assistance Session 2</a:t>
                      </a:r>
                    </a:p>
                  </a:txBody>
                  <a:tcPr marL="68580" marR="68580" marT="0" marB="0"/>
                </a:tc>
                <a:tc>
                  <a:txBody>
                    <a:bodyPr/>
                    <a:lstStyle/>
                    <a:p>
                      <a:pPr marL="0" marR="0">
                        <a:spcBef>
                          <a:spcPts val="0"/>
                        </a:spcBef>
                        <a:spcAft>
                          <a:spcPts val="0"/>
                        </a:spcAft>
                      </a:pPr>
                      <a:r>
                        <a:rPr lang="en-US" sz="2000" b="0" dirty="0">
                          <a:solidFill>
                            <a:schemeClr val="tx1">
                              <a:lumMod val="75000"/>
                            </a:schemeClr>
                          </a:solidFill>
                          <a:effectLst/>
                          <a:latin typeface="+mn-lt"/>
                          <a:ea typeface="Times New Roman" panose="02020603050405020304" pitchFamily="18" charset="0"/>
                          <a:cs typeface="Times New Roman" panose="02020603050405020304" pitchFamily="18" charset="0"/>
                        </a:rPr>
                        <a:t>Monday, </a:t>
                      </a:r>
                      <a:r>
                        <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rPr>
                        <a:t>June 1, 2020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rPr>
                        <a:t>2:30 - </a:t>
                      </a:r>
                      <a:r>
                        <a:rPr lang="en-US" sz="2000" dirty="0" err="1">
                          <a:solidFill>
                            <a:schemeClr val="tx1">
                              <a:lumMod val="75000"/>
                            </a:schemeClr>
                          </a:solidFill>
                          <a:effectLst/>
                          <a:latin typeface="+mn-lt"/>
                          <a:ea typeface="Times New Roman" panose="02020603050405020304" pitchFamily="18" charset="0"/>
                          <a:cs typeface="Times New Roman" panose="02020603050405020304" pitchFamily="18" charset="0"/>
                        </a:rPr>
                        <a:t>4:00pm</a:t>
                      </a:r>
                      <a:endPar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endParaRPr>
                    </a:p>
                    <a:p>
                      <a:pPr lvl="0" algn="l">
                        <a:lnSpc>
                          <a:spcPct val="100000"/>
                        </a:lnSpc>
                        <a:spcBef>
                          <a:spcPts val="0"/>
                        </a:spcBef>
                        <a:spcAft>
                          <a:spcPts val="0"/>
                        </a:spcAft>
                        <a:buNone/>
                      </a:pPr>
                      <a:r>
                        <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rPr>
                        <a:t>ONLINE</a:t>
                      </a:r>
                      <a:endParaRPr lang="en-US" sz="1900" b="1" i="1" u="none" strike="noStrike" noProof="0" dirty="0">
                        <a:solidFill>
                          <a:schemeClr val="tx1">
                            <a:lumMod val="75000"/>
                          </a:schemeClr>
                        </a:solidFill>
                        <a:effectLst/>
                        <a:latin typeface="+mn-lt"/>
                      </a:endParaRPr>
                    </a:p>
                  </a:txBody>
                  <a:tcPr marL="68580" marR="68580" marT="0" marB="0"/>
                </a:tc>
                <a:extLst>
                  <a:ext uri="{0D108BD9-81ED-4DB2-BD59-A6C34878D82A}">
                    <a16:rowId xmlns:a16="http://schemas.microsoft.com/office/drawing/2014/main" val="572640442"/>
                  </a:ext>
                </a:extLst>
              </a:tr>
              <a:tr h="724959">
                <a:tc>
                  <a:txBody>
                    <a:bodyPr/>
                    <a:lstStyle/>
                    <a:p>
                      <a:pPr marL="0" marR="0">
                        <a:spcBef>
                          <a:spcPts val="0"/>
                        </a:spcBef>
                        <a:spcAft>
                          <a:spcPts val="0"/>
                        </a:spcAft>
                      </a:pPr>
                      <a:r>
                        <a:rPr lang="en-US" sz="2000" b="1" dirty="0">
                          <a:solidFill>
                            <a:schemeClr val="tx1">
                              <a:lumMod val="75000"/>
                            </a:schemeClr>
                          </a:solidFill>
                          <a:effectLst/>
                          <a:latin typeface="+mn-lt"/>
                          <a:ea typeface="Times New Roman" panose="02020603050405020304" pitchFamily="18" charset="0"/>
                          <a:cs typeface="Times New Roman" panose="02020603050405020304" pitchFamily="18" charset="0"/>
                        </a:rPr>
                        <a:t>Last day to submit questions to </a:t>
                      </a:r>
                      <a:r>
                        <a:rPr lang="en-US" sz="2000" b="1" dirty="0">
                          <a:solidFill>
                            <a:schemeClr val="tx1">
                              <a:lumMod val="75000"/>
                            </a:schemeClr>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DEELFunding@seattle.gov</a:t>
                      </a:r>
                      <a:r>
                        <a:rPr lang="en-US" sz="2000" b="1" dirty="0">
                          <a:solidFill>
                            <a:schemeClr val="tx1">
                              <a:lumMod val="75000"/>
                            </a:schemeClr>
                          </a:solidFill>
                          <a:effectLst/>
                          <a:latin typeface="+mn-lt"/>
                          <a:ea typeface="Times New Roman" panose="02020603050405020304" pitchFamily="18" charset="0"/>
                          <a:cs typeface="Times New Roman" panose="02020603050405020304" pitchFamily="18" charset="0"/>
                        </a:rPr>
                        <a:t> </a:t>
                      </a:r>
                    </a:p>
                  </a:txBody>
                  <a:tcPr marL="68580" marR="68580" marT="0" marB="0"/>
                </a:tc>
                <a:tc>
                  <a:txBody>
                    <a:bodyPr/>
                    <a:lstStyle/>
                    <a:p>
                      <a:pPr marL="0" marR="0">
                        <a:spcBef>
                          <a:spcPts val="0"/>
                        </a:spcBef>
                        <a:spcAft>
                          <a:spcPts val="0"/>
                        </a:spcAft>
                      </a:pPr>
                      <a:r>
                        <a:rPr lang="en-US" sz="2000" dirty="0">
                          <a:solidFill>
                            <a:schemeClr val="tx1">
                              <a:lumMod val="75000"/>
                            </a:schemeClr>
                          </a:solidFill>
                          <a:effectLst/>
                          <a:latin typeface="+mn-lt"/>
                          <a:ea typeface="Times New Roman" panose="02020603050405020304" pitchFamily="18" charset="0"/>
                          <a:cs typeface="Times New Roman" panose="02020603050405020304" pitchFamily="18" charset="0"/>
                        </a:rPr>
                        <a:t>Friday, June 12, 2020 </a:t>
                      </a:r>
                    </a:p>
                  </a:txBody>
                  <a:tcPr marL="68580" marR="68580" marT="0" marB="0"/>
                </a:tc>
                <a:tc>
                  <a:txBody>
                    <a:bodyPr/>
                    <a:lstStyle/>
                    <a:p>
                      <a:pPr lvl="0" algn="l">
                        <a:lnSpc>
                          <a:spcPct val="100000"/>
                        </a:lnSpc>
                        <a:spcBef>
                          <a:spcPts val="0"/>
                        </a:spcBef>
                        <a:spcAft>
                          <a:spcPts val="0"/>
                        </a:spcAft>
                        <a:buNone/>
                      </a:pPr>
                      <a:r>
                        <a:rPr lang="en-US" sz="2000" dirty="0">
                          <a:solidFill>
                            <a:schemeClr val="tx1">
                              <a:lumMod val="75000"/>
                            </a:schemeClr>
                          </a:solidFill>
                          <a:latin typeface="+mn-lt"/>
                        </a:rPr>
                        <a:t>All Q&amp;A posted online within 3 business days</a:t>
                      </a:r>
                    </a:p>
                  </a:txBody>
                  <a:tcPr marL="68580" marR="68580" marT="0" marB="0"/>
                </a:tc>
                <a:extLst>
                  <a:ext uri="{0D108BD9-81ED-4DB2-BD59-A6C34878D82A}">
                    <a16:rowId xmlns:a16="http://schemas.microsoft.com/office/drawing/2014/main" val="2573862929"/>
                  </a:ext>
                </a:extLst>
              </a:tr>
            </a:tbl>
          </a:graphicData>
        </a:graphic>
      </p:graphicFrame>
      <p:sp>
        <p:nvSpPr>
          <p:cNvPr id="7" name="TextBox 6">
            <a:extLst>
              <a:ext uri="{FF2B5EF4-FFF2-40B4-BE49-F238E27FC236}">
                <a16:creationId xmlns:a16="http://schemas.microsoft.com/office/drawing/2014/main" id="{73DDC366-DC7A-4EE4-9E61-50DF5428BB6E}"/>
              </a:ext>
            </a:extLst>
          </p:cNvPr>
          <p:cNvSpPr txBox="1"/>
          <p:nvPr/>
        </p:nvSpPr>
        <p:spPr>
          <a:xfrm>
            <a:off x="286659" y="1477611"/>
            <a:ext cx="11905341"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tx1">
                    <a:lumMod val="75000"/>
                  </a:schemeClr>
                </a:solidFill>
                <a:cs typeface="Calibri"/>
              </a:rPr>
              <a:t>Participation </a:t>
            </a:r>
            <a:r>
              <a:rPr lang="en-US" sz="2200" b="1" dirty="0">
                <a:solidFill>
                  <a:schemeClr val="tx1">
                    <a:lumMod val="75000"/>
                  </a:schemeClr>
                </a:solidFill>
                <a:cs typeface="Calibri"/>
              </a:rPr>
              <a:t>is not required</a:t>
            </a:r>
            <a:r>
              <a:rPr lang="en-US" sz="2200" dirty="0">
                <a:solidFill>
                  <a:schemeClr val="tx1">
                    <a:lumMod val="75000"/>
                  </a:schemeClr>
                </a:solidFill>
                <a:cs typeface="Calibri"/>
              </a:rPr>
              <a:t>,</a:t>
            </a:r>
            <a:r>
              <a:rPr lang="en-US" sz="2200" b="1" dirty="0">
                <a:solidFill>
                  <a:schemeClr val="tx1">
                    <a:lumMod val="75000"/>
                  </a:schemeClr>
                </a:solidFill>
                <a:cs typeface="Calibri"/>
              </a:rPr>
              <a:t> </a:t>
            </a:r>
            <a:r>
              <a:rPr lang="en-US" sz="2200" dirty="0">
                <a:solidFill>
                  <a:schemeClr val="tx1">
                    <a:lumMod val="75000"/>
                  </a:schemeClr>
                </a:solidFill>
                <a:cs typeface="Calibri"/>
              </a:rPr>
              <a:t>nor are points awarded for participation. However, it is highly recommended a staff member(s) assigned to the development of a proposal should attend a session, so applicants understand the RFI sections, technical compliance, and application tools provided. </a:t>
            </a:r>
          </a:p>
          <a:p>
            <a:pPr lvl="1"/>
            <a:r>
              <a:rPr lang="en-US" sz="2200" i="1" dirty="0">
                <a:solidFill>
                  <a:schemeClr val="tx1">
                    <a:lumMod val="75000"/>
                  </a:schemeClr>
                </a:solidFill>
                <a:cs typeface="Calibri"/>
              </a:rPr>
              <a:t>For the most current information please visit the DEEL website</a:t>
            </a:r>
            <a:r>
              <a:rPr lang="en-US" sz="2200" b="1" i="1" dirty="0">
                <a:solidFill>
                  <a:srgbClr val="003DA5"/>
                </a:solidFill>
                <a:cs typeface="Calibri"/>
              </a:rPr>
              <a:t> </a:t>
            </a:r>
            <a:r>
              <a:rPr lang="en-US" sz="2200" i="1" dirty="0">
                <a:solidFill>
                  <a:srgbClr val="003DA5"/>
                </a:solidFill>
                <a:cs typeface="Calibri"/>
              </a:rPr>
              <a:t>(</a:t>
            </a:r>
            <a:r>
              <a:rPr lang="en-US" sz="2200" i="1" dirty="0">
                <a:solidFill>
                  <a:srgbClr val="003DA5"/>
                </a:solidFill>
                <a:ea typeface="+mn-lt"/>
                <a:cs typeface="+mn-lt"/>
                <a:hlinkClick r:id="rId6"/>
              </a:rPr>
              <a:t>www.seattle.gov/education</a:t>
            </a:r>
            <a:r>
              <a:rPr lang="en-US" sz="2200" i="1" dirty="0">
                <a:solidFill>
                  <a:srgbClr val="003DA5"/>
                </a:solidFill>
                <a:ea typeface="+mn-lt"/>
                <a:cs typeface="+mn-lt"/>
              </a:rPr>
              <a:t>).  </a:t>
            </a:r>
          </a:p>
          <a:p>
            <a:pPr lvl="1"/>
            <a:r>
              <a:rPr lang="en-US" sz="2200" i="1" dirty="0">
                <a:solidFill>
                  <a:srgbClr val="003DA5"/>
                </a:solidFill>
                <a:ea typeface="+mn-lt"/>
                <a:cs typeface="+mn-lt"/>
              </a:rPr>
              <a:t>Email questions to </a:t>
            </a:r>
            <a:r>
              <a:rPr lang="en-US" sz="2200" i="1" dirty="0">
                <a:solidFill>
                  <a:srgbClr val="000000"/>
                </a:solidFill>
                <a:ea typeface="Times New Roman" panose="02020603050405020304" pitchFamily="18" charset="0"/>
                <a:cs typeface="Times New Roman" panose="02020603050405020304" pitchFamily="18" charset="0"/>
                <a:hlinkClick r:id="rId5"/>
              </a:rPr>
              <a:t>DEELFunding@seattle.gov</a:t>
            </a:r>
            <a:r>
              <a:rPr lang="en-US" sz="2200" i="1" dirty="0">
                <a:solidFill>
                  <a:srgbClr val="000000"/>
                </a:solidFill>
                <a:ea typeface="Times New Roman" panose="02020603050405020304" pitchFamily="18" charset="0"/>
                <a:cs typeface="Times New Roman" panose="02020603050405020304" pitchFamily="18" charset="0"/>
              </a:rPr>
              <a:t>.</a:t>
            </a:r>
            <a:endParaRPr lang="en-US" sz="2200" i="1" dirty="0">
              <a:solidFill>
                <a:srgbClr val="FF0000"/>
              </a:solidFill>
              <a:cs typeface="Calibri"/>
            </a:endParaRPr>
          </a:p>
        </p:txBody>
      </p:sp>
      <p:sp>
        <p:nvSpPr>
          <p:cNvPr id="6" name="TextBox 5">
            <a:extLst>
              <a:ext uri="{FF2B5EF4-FFF2-40B4-BE49-F238E27FC236}">
                <a16:creationId xmlns:a16="http://schemas.microsoft.com/office/drawing/2014/main" id="{B476B5FB-4E4B-4DF7-BFDC-6E226BF73697}"/>
              </a:ext>
            </a:extLst>
          </p:cNvPr>
          <p:cNvSpPr txBox="1"/>
          <p:nvPr/>
        </p:nvSpPr>
        <p:spPr>
          <a:xfrm>
            <a:off x="10760927" y="68747"/>
            <a:ext cx="1431074" cy="369332"/>
          </a:xfrm>
          <a:prstGeom prst="rect">
            <a:avLst/>
          </a:prstGeom>
          <a:solidFill>
            <a:schemeClr val="accent6">
              <a:lumMod val="60000"/>
              <a:lumOff val="40000"/>
            </a:schemeClr>
          </a:solidFill>
        </p:spPr>
        <p:txBody>
          <a:bodyPr wrap="square" rtlCol="0">
            <a:spAutoFit/>
          </a:bodyPr>
          <a:lstStyle/>
          <a:p>
            <a:r>
              <a:rPr lang="en-US" dirty="0"/>
              <a:t>RFI: p.1</a:t>
            </a:r>
          </a:p>
        </p:txBody>
      </p:sp>
      <p:sp>
        <p:nvSpPr>
          <p:cNvPr id="8" name="TextBox 7">
            <a:extLst>
              <a:ext uri="{FF2B5EF4-FFF2-40B4-BE49-F238E27FC236}">
                <a16:creationId xmlns:a16="http://schemas.microsoft.com/office/drawing/2014/main" id="{3ED54FE3-11A0-4FDE-8B15-9A24123A8A6C}"/>
              </a:ext>
            </a:extLst>
          </p:cNvPr>
          <p:cNvSpPr txBox="1"/>
          <p:nvPr/>
        </p:nvSpPr>
        <p:spPr>
          <a:xfrm>
            <a:off x="8094843" y="557382"/>
            <a:ext cx="4097157" cy="369332"/>
          </a:xfrm>
          <a:prstGeom prst="rect">
            <a:avLst/>
          </a:prstGeom>
          <a:solidFill>
            <a:srgbClr val="FFC000"/>
          </a:solidFill>
        </p:spPr>
        <p:txBody>
          <a:bodyPr wrap="square" rtlCol="0">
            <a:spAutoFit/>
          </a:bodyPr>
          <a:lstStyle/>
          <a:p>
            <a:r>
              <a:rPr lang="en-US" dirty="0"/>
              <a:t>REPLACE SLIDE 42 in original </a:t>
            </a:r>
            <a:r>
              <a:rPr lang="en-US" dirty="0" err="1"/>
              <a:t>PPT</a:t>
            </a:r>
            <a:r>
              <a:rPr lang="en-US" dirty="0"/>
              <a:t>/Webinar</a:t>
            </a:r>
          </a:p>
        </p:txBody>
      </p:sp>
      <p:pic>
        <p:nvPicPr>
          <p:cNvPr id="3" name="Audio 2">
            <a:hlinkClick r:id="" action="ppaction://media"/>
            <a:extLst>
              <a:ext uri="{FF2B5EF4-FFF2-40B4-BE49-F238E27FC236}">
                <a16:creationId xmlns:a16="http://schemas.microsoft.com/office/drawing/2014/main" id="{3D71EEC3-DB87-4B57-B8C6-9756CDE6A3C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8564388"/>
      </p:ext>
    </p:extLst>
  </p:cSld>
  <p:clrMapOvr>
    <a:masterClrMapping/>
  </p:clrMapOvr>
  <mc:AlternateContent xmlns:mc="http://schemas.openxmlformats.org/markup-compatibility/2006">
    <mc:Choice xmlns:p14="http://schemas.microsoft.com/office/powerpoint/2010/main" Requires="p14">
      <p:transition spd="slow" p14:dur="2000" advTm="41156"/>
    </mc:Choice>
    <mc:Fallback>
      <p:transition spd="slow" advTm="41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7295-E38B-4E6E-B312-03B7D08D3C13}"/>
              </a:ext>
            </a:extLst>
          </p:cNvPr>
          <p:cNvSpPr>
            <a:spLocks noGrp="1"/>
          </p:cNvSpPr>
          <p:nvPr>
            <p:ph type="title"/>
          </p:nvPr>
        </p:nvSpPr>
        <p:spPr>
          <a:xfrm>
            <a:off x="358816" y="127191"/>
            <a:ext cx="9847068" cy="1423817"/>
          </a:xfrm>
        </p:spPr>
        <p:txBody>
          <a:bodyPr>
            <a:normAutofit/>
          </a:bodyPr>
          <a:lstStyle/>
          <a:p>
            <a:r>
              <a:rPr lang="en-US" b="1" dirty="0">
                <a:solidFill>
                  <a:schemeClr val="tx1"/>
                </a:solidFill>
              </a:rPr>
              <a:t>In preparation for upcoming</a:t>
            </a:r>
            <a:br>
              <a:rPr lang="en-US" b="1" dirty="0">
                <a:solidFill>
                  <a:schemeClr val="tx1"/>
                </a:solidFill>
              </a:rPr>
            </a:br>
            <a:r>
              <a:rPr lang="en-US" b="1" dirty="0">
                <a:solidFill>
                  <a:schemeClr val="tx1"/>
                </a:solidFill>
              </a:rPr>
              <a:t>Technical Assistance sessions…</a:t>
            </a:r>
          </a:p>
        </p:txBody>
      </p:sp>
      <p:sp>
        <p:nvSpPr>
          <p:cNvPr id="3" name="Content Placeholder 2">
            <a:extLst>
              <a:ext uri="{FF2B5EF4-FFF2-40B4-BE49-F238E27FC236}">
                <a16:creationId xmlns:a16="http://schemas.microsoft.com/office/drawing/2014/main" id="{51F517E8-21B1-4E32-B32A-1FF43989157D}"/>
              </a:ext>
            </a:extLst>
          </p:cNvPr>
          <p:cNvSpPr>
            <a:spLocks noGrp="1"/>
          </p:cNvSpPr>
          <p:nvPr>
            <p:ph idx="1"/>
          </p:nvPr>
        </p:nvSpPr>
        <p:spPr>
          <a:xfrm>
            <a:off x="486137" y="1763486"/>
            <a:ext cx="11401063" cy="4735285"/>
          </a:xfrm>
        </p:spPr>
        <p:txBody>
          <a:bodyPr>
            <a:normAutofit/>
          </a:bodyPr>
          <a:lstStyle/>
          <a:p>
            <a:r>
              <a:rPr lang="en-US" dirty="0"/>
              <a:t>Any appropriate staff may attend</a:t>
            </a:r>
          </a:p>
          <a:p>
            <a:pPr fontAlgn="t"/>
            <a:r>
              <a:rPr lang="en-US" dirty="0"/>
              <a:t>Please review the online </a:t>
            </a:r>
            <a:r>
              <a:rPr lang="en-US" i="1" dirty="0"/>
              <a:t>RFI Information Session (webinar) </a:t>
            </a:r>
          </a:p>
          <a:p>
            <a:pPr fontAlgn="t"/>
            <a:r>
              <a:rPr lang="en-US" dirty="0"/>
              <a:t>Please go to the DEEL Website and familiarize yourself with this </a:t>
            </a:r>
            <a:r>
              <a:rPr lang="en-US" u="sng" dirty="0"/>
              <a:t>funding opportunity </a:t>
            </a:r>
            <a:r>
              <a:rPr lang="en-US" dirty="0"/>
              <a:t>(RFI, supporting docs, FEPP Levy, etc.) located at </a:t>
            </a:r>
            <a:r>
              <a:rPr lang="en-US" dirty="0">
                <a:hlinkClick r:id="rId5"/>
              </a:rPr>
              <a:t>https://www.seattle.gov/education/funding-opportunities</a:t>
            </a:r>
            <a:r>
              <a:rPr lang="en-US" dirty="0"/>
              <a:t> </a:t>
            </a:r>
          </a:p>
          <a:p>
            <a:pPr fontAlgn="t"/>
            <a:r>
              <a:rPr lang="en-US" dirty="0"/>
              <a:t>Please bring your questions on RFI related topics or areas</a:t>
            </a:r>
          </a:p>
          <a:p>
            <a:pPr fontAlgn="t"/>
            <a:r>
              <a:rPr lang="en-US" dirty="0"/>
              <a:t>Please note your questions and ask during the online sessions, or feel free to submit them to </a:t>
            </a:r>
            <a:r>
              <a:rPr lang="en-US" dirty="0">
                <a:hlinkClick r:id="rId6"/>
              </a:rPr>
              <a:t>DEELFunding@seattle.gov</a:t>
            </a:r>
            <a:r>
              <a:rPr lang="en-US" dirty="0"/>
              <a:t> </a:t>
            </a:r>
            <a:r>
              <a:rPr lang="en-US" b="1" dirty="0"/>
              <a:t>at any time, </a:t>
            </a:r>
            <a:r>
              <a:rPr lang="en-US" dirty="0"/>
              <a:t>with the subject line "Question: Opportunity and Access </a:t>
            </a:r>
            <a:r>
              <a:rPr lang="en-US" dirty="0" err="1"/>
              <a:t>RFI</a:t>
            </a:r>
            <a:r>
              <a:rPr lang="en-US" dirty="0"/>
              <a:t>"</a:t>
            </a:r>
            <a:endParaRPr lang="en-US" dirty="0">
              <a:cs typeface="Calibri"/>
            </a:endParaRPr>
          </a:p>
        </p:txBody>
      </p:sp>
      <p:pic>
        <p:nvPicPr>
          <p:cNvPr id="5" name="Picture 4" descr="G:\DEEL\7-Outreach\1-Logos\FEPP\FEPP Logo.png">
            <a:extLst>
              <a:ext uri="{FF2B5EF4-FFF2-40B4-BE49-F238E27FC236}">
                <a16:creationId xmlns:a16="http://schemas.microsoft.com/office/drawing/2014/main" id="{984B057D-64E1-4F76-9E48-47BC3BCF8C3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5884" y="127191"/>
            <a:ext cx="1782887" cy="1325563"/>
          </a:xfrm>
          <a:prstGeom prst="rect">
            <a:avLst/>
          </a:prstGeom>
          <a:noFill/>
          <a:ln>
            <a:noFill/>
          </a:ln>
        </p:spPr>
      </p:pic>
      <p:cxnSp>
        <p:nvCxnSpPr>
          <p:cNvPr id="7" name="Straight Connector 6">
            <a:extLst>
              <a:ext uri="{FF2B5EF4-FFF2-40B4-BE49-F238E27FC236}">
                <a16:creationId xmlns:a16="http://schemas.microsoft.com/office/drawing/2014/main" id="{4142A013-A76B-468A-975F-D2F5A89EE1F6}"/>
              </a:ext>
            </a:extLst>
          </p:cNvPr>
          <p:cNvCxnSpPr/>
          <p:nvPr/>
        </p:nvCxnSpPr>
        <p:spPr>
          <a:xfrm>
            <a:off x="481387" y="1420796"/>
            <a:ext cx="10867677" cy="0"/>
          </a:xfrm>
          <a:prstGeom prst="line">
            <a:avLst/>
          </a:prstGeom>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8" name="Audio 7">
            <a:hlinkClick r:id="" action="ppaction://media"/>
            <a:extLst>
              <a:ext uri="{FF2B5EF4-FFF2-40B4-BE49-F238E27FC236}">
                <a16:creationId xmlns:a16="http://schemas.microsoft.com/office/drawing/2014/main" id="{27969E9E-43FC-465E-A1A1-4E4CA45D6D3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874905359"/>
      </p:ext>
    </p:extLst>
  </p:cSld>
  <p:clrMapOvr>
    <a:masterClrMapping/>
  </p:clrMapOvr>
  <mc:AlternateContent xmlns:mc="http://schemas.openxmlformats.org/markup-compatibility/2006">
    <mc:Choice xmlns:p14="http://schemas.microsoft.com/office/powerpoint/2010/main" Requires="p14">
      <p:transition spd="slow" p14:dur="2000" advTm="88623"/>
    </mc:Choice>
    <mc:Fallback>
      <p:transition spd="slow" advTm="88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4326</TotalTime>
  <Words>1087</Words>
  <Application>Microsoft Office PowerPoint</Application>
  <PresentationFormat>Widescreen</PresentationFormat>
  <Paragraphs>107</Paragraphs>
  <Slides>8</Slides>
  <Notes>6</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UI</vt:lpstr>
      <vt:lpstr>Office Theme</vt:lpstr>
      <vt:lpstr>FEPP Levy  K-12 Opportunity and Access (O&amp;A)  Request for Investment (RFI) Information Session (Webinar)</vt:lpstr>
      <vt:lpstr>PowerPoint Presentation</vt:lpstr>
      <vt:lpstr>COVID-19 Addendum</vt:lpstr>
      <vt:lpstr>Opportunity &amp; Access Investment:  2020-2021 School Year Summary</vt:lpstr>
      <vt:lpstr>Timeline After Applications Are Submitted (Deadline Monday, June 22, 3:00 pm)</vt:lpstr>
      <vt:lpstr>Technical Compliance</vt:lpstr>
      <vt:lpstr>Technical Assistance (TA)</vt:lpstr>
      <vt:lpstr>In preparation for upcoming Technical Assistance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FEPP Levy  K-12 Opportunity and Access (O&amp;A)  Request for Investment (RFI) Information Session (Webinar)</dc:title>
  <dc:creator>Pierce, Colin</dc:creator>
  <cp:lastModifiedBy>Pierce, Colin</cp:lastModifiedBy>
  <cp:revision>6</cp:revision>
  <dcterms:created xsi:type="dcterms:W3CDTF">2020-05-08T21:42:56Z</dcterms:created>
  <dcterms:modified xsi:type="dcterms:W3CDTF">2020-05-11T21:49:13Z</dcterms:modified>
</cp:coreProperties>
</file>