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333" r:id="rId4"/>
    <p:sldId id="276" r:id="rId5"/>
    <p:sldId id="280" r:id="rId6"/>
    <p:sldId id="257" r:id="rId7"/>
    <p:sldId id="277" r:id="rId8"/>
    <p:sldId id="274" r:id="rId9"/>
    <p:sldId id="275" r:id="rId10"/>
    <p:sldId id="335" r:id="rId11"/>
    <p:sldId id="336" r:id="rId12"/>
    <p:sldId id="337" r:id="rId13"/>
    <p:sldId id="263" r:id="rId14"/>
    <p:sldId id="334" r:id="rId15"/>
    <p:sldId id="33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40" autoAdjust="0"/>
    <p:restoredTop sz="94660"/>
  </p:normalViewPr>
  <p:slideViewPr>
    <p:cSldViewPr snapToGrid="0">
      <p:cViewPr varScale="1">
        <p:scale>
          <a:sx n="69" d="100"/>
          <a:sy n="69" d="100"/>
        </p:scale>
        <p:origin x="576"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5B9E17-7197-4934-AD31-8E9E5934BFAA}"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BA226-023E-4AF9-9CC1-A4A880484636}" type="slidenum">
              <a:rPr lang="en-US" smtClean="0"/>
              <a:t>‹#›</a:t>
            </a:fld>
            <a:endParaRPr lang="en-US"/>
          </a:p>
        </p:txBody>
      </p:sp>
    </p:spTree>
    <p:extLst>
      <p:ext uri="{BB962C8B-B14F-4D97-AF65-F5344CB8AC3E}">
        <p14:creationId xmlns:p14="http://schemas.microsoft.com/office/powerpoint/2010/main" val="680564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Aptos" panose="020B0004020202020204" pitchFamily="34" charset="0"/>
              </a:rPr>
              <a:t>What LEAP Does: The Library Equal Access Program (LEAP) increases library accessibility for patrons with disabilities.</a:t>
            </a:r>
          </a:p>
          <a:p>
            <a:pPr marL="742950" marR="0" lvl="1" indent="-285750">
              <a:lnSpc>
                <a:spcPct val="105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Aptos" panose="020B0004020202020204" pitchFamily="34" charset="0"/>
              </a:rPr>
              <a:t>Proactive accessibility for library programs and services </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Advice and support</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Event accessibility- captioning, assistive listening systems</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Assistive technology throughout system</a:t>
            </a:r>
          </a:p>
          <a:p>
            <a:pPr marL="1600200" marR="0" lvl="3" indent="-228600">
              <a:lnSpc>
                <a:spcPct val="10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Aptos" panose="020B0004020202020204" pitchFamily="34" charset="0"/>
              </a:rPr>
              <a:t>Software</a:t>
            </a:r>
          </a:p>
          <a:p>
            <a:pPr marL="1600200" marR="0" lvl="3" indent="-228600">
              <a:lnSpc>
                <a:spcPct val="10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Aptos" panose="020B0004020202020204" pitchFamily="34" charset="0"/>
              </a:rPr>
              <a:t>Hardware </a:t>
            </a:r>
          </a:p>
          <a:p>
            <a:pPr marL="1600200" marR="0" lvl="3" indent="-228600">
              <a:lnSpc>
                <a:spcPct val="105000"/>
              </a:lnSpc>
              <a:spcBef>
                <a:spcPts val="0"/>
              </a:spcBef>
              <a:spcAft>
                <a:spcPts val="0"/>
              </a:spcAft>
              <a:buFont typeface="Symbol" panose="05050102010706020507" pitchFamily="18" charset="2"/>
              <a:buChar char=""/>
            </a:pPr>
            <a:r>
              <a:rPr lang="en-US" sz="1100" dirty="0">
                <a:effectLst/>
                <a:latin typeface="Calibri" panose="020F0502020204030204" pitchFamily="34" charset="0"/>
                <a:ea typeface="Aptos" panose="020B0004020202020204" pitchFamily="34" charset="0"/>
              </a:rPr>
              <a:t>Accessibility Toolkits (what should be in them, how to refresh)</a:t>
            </a:r>
          </a:p>
          <a:p>
            <a:pPr marL="742950" marR="0" lvl="1" indent="-285750">
              <a:lnSpc>
                <a:spcPct val="105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Aptos" panose="020B0004020202020204" pitchFamily="34" charset="0"/>
              </a:rPr>
              <a:t>Accommodations (forms and info on spl.org- search for ADA)</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ADA Borrower</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ASL interpreters</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Other types of accommodations</a:t>
            </a:r>
          </a:p>
          <a:p>
            <a:pPr marL="1143000" marR="0" lvl="2" indent="-228600">
              <a:lnSpc>
                <a:spcPct val="105000"/>
              </a:lnSpc>
              <a:spcBef>
                <a:spcPts val="0"/>
              </a:spcBef>
              <a:spcAft>
                <a:spcPts val="0"/>
              </a:spcAft>
              <a:buFont typeface="Wingdings" panose="05000000000000000000" pitchFamily="2" charset="2"/>
              <a:buChar char=""/>
            </a:pPr>
            <a:r>
              <a:rPr lang="en-US" sz="1100" dirty="0">
                <a:effectLst/>
                <a:latin typeface="Calibri" panose="020F0502020204030204" pitchFamily="34" charset="0"/>
                <a:ea typeface="Aptos" panose="020B0004020202020204" pitchFamily="34" charset="0"/>
              </a:rPr>
              <a:t>Best practices for when patrons are requesting immediate accommodations in branches </a:t>
            </a:r>
          </a:p>
          <a:p>
            <a:pPr marL="742950" marR="0" lvl="1" indent="-285750">
              <a:lnSpc>
                <a:spcPct val="105000"/>
              </a:lnSpc>
              <a:spcBef>
                <a:spcPts val="0"/>
              </a:spcBef>
              <a:spcAft>
                <a:spcPts val="0"/>
              </a:spcAft>
              <a:buFont typeface="Courier New" panose="02070309020205020404" pitchFamily="49" charset="0"/>
              <a:buChar char="o"/>
            </a:pPr>
            <a:r>
              <a:rPr lang="en-US" sz="1100" dirty="0">
                <a:effectLst/>
                <a:latin typeface="Calibri" panose="020F0502020204030204" pitchFamily="34" charset="0"/>
                <a:ea typeface="Aptos" panose="020B0004020202020204" pitchFamily="34" charset="0"/>
              </a:rPr>
              <a:t>LEAP Lab</a:t>
            </a:r>
          </a:p>
          <a:p>
            <a:pPr marL="742950" marR="0" lvl="1" indent="-285750">
              <a:lnSpc>
                <a:spcPct val="105000"/>
              </a:lnSpc>
              <a:spcBef>
                <a:spcPts val="0"/>
              </a:spcBef>
              <a:spcAft>
                <a:spcPts val="800"/>
              </a:spcAft>
              <a:buFont typeface="Courier New" panose="02070309020205020404" pitchFamily="49" charset="0"/>
              <a:buChar char="o"/>
            </a:pPr>
            <a:r>
              <a:rPr lang="en-US" sz="1100" dirty="0">
                <a:effectLst/>
                <a:latin typeface="Calibri" panose="020F0502020204030204" pitchFamily="34" charset="0"/>
                <a:ea typeface="Aptos" panose="020B0004020202020204" pitchFamily="34" charset="0"/>
              </a:rPr>
              <a:t>1:1 Appointments</a:t>
            </a:r>
          </a:p>
          <a:p>
            <a:endParaRPr lang="en-US" dirty="0"/>
          </a:p>
        </p:txBody>
      </p:sp>
      <p:sp>
        <p:nvSpPr>
          <p:cNvPr id="4" name="Slide Number Placeholder 3"/>
          <p:cNvSpPr>
            <a:spLocks noGrp="1"/>
          </p:cNvSpPr>
          <p:nvPr>
            <p:ph type="sldNum" sz="quarter" idx="5"/>
          </p:nvPr>
        </p:nvSpPr>
        <p:spPr/>
        <p:txBody>
          <a:bodyPr/>
          <a:lstStyle/>
          <a:p>
            <a:fld id="{C71BA226-023E-4AF9-9CC1-A4A880484636}" type="slidenum">
              <a:rPr lang="en-US" smtClean="0"/>
              <a:t>1</a:t>
            </a:fld>
            <a:endParaRPr lang="en-US"/>
          </a:p>
        </p:txBody>
      </p:sp>
    </p:spTree>
    <p:extLst>
      <p:ext uri="{BB962C8B-B14F-4D97-AF65-F5344CB8AC3E}">
        <p14:creationId xmlns:p14="http://schemas.microsoft.com/office/powerpoint/2010/main" val="2995251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1BA226-023E-4AF9-9CC1-A4A880484636}" type="slidenum">
              <a:rPr lang="en-US" smtClean="0"/>
              <a:t>2</a:t>
            </a:fld>
            <a:endParaRPr lang="en-US"/>
          </a:p>
        </p:txBody>
      </p:sp>
    </p:spTree>
    <p:extLst>
      <p:ext uri="{BB962C8B-B14F-4D97-AF65-F5344CB8AC3E}">
        <p14:creationId xmlns:p14="http://schemas.microsoft.com/office/powerpoint/2010/main" val="107532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1BA226-023E-4AF9-9CC1-A4A880484636}" type="slidenum">
              <a:rPr lang="en-US" smtClean="0"/>
              <a:t>4</a:t>
            </a:fld>
            <a:endParaRPr lang="en-US"/>
          </a:p>
        </p:txBody>
      </p:sp>
    </p:spTree>
    <p:extLst>
      <p:ext uri="{BB962C8B-B14F-4D97-AF65-F5344CB8AC3E}">
        <p14:creationId xmlns:p14="http://schemas.microsoft.com/office/powerpoint/2010/main" val="3887125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1BA226-023E-4AF9-9CC1-A4A880484636}" type="slidenum">
              <a:rPr lang="en-US" smtClean="0"/>
              <a:t>6</a:t>
            </a:fld>
            <a:endParaRPr lang="en-US"/>
          </a:p>
        </p:txBody>
      </p:sp>
    </p:spTree>
    <p:extLst>
      <p:ext uri="{BB962C8B-B14F-4D97-AF65-F5344CB8AC3E}">
        <p14:creationId xmlns:p14="http://schemas.microsoft.com/office/powerpoint/2010/main" val="231412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1BA226-023E-4AF9-9CC1-A4A880484636}" type="slidenum">
              <a:rPr lang="en-US" smtClean="0"/>
              <a:t>13</a:t>
            </a:fld>
            <a:endParaRPr lang="en-US"/>
          </a:p>
        </p:txBody>
      </p:sp>
    </p:spTree>
    <p:extLst>
      <p:ext uri="{BB962C8B-B14F-4D97-AF65-F5344CB8AC3E}">
        <p14:creationId xmlns:p14="http://schemas.microsoft.com/office/powerpoint/2010/main" val="2931837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AC1E19E-E3F0-4C14-B048-093A96194B0D}"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2161704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C1E19E-E3F0-4C14-B048-093A96194B0D}"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1066680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C1E19E-E3F0-4C14-B048-093A96194B0D}"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287482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C1E19E-E3F0-4C14-B048-093A96194B0D}"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2157003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AC1E19E-E3F0-4C14-B048-093A96194B0D}" type="datetimeFigureOut">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3212156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AC1E19E-E3F0-4C14-B048-093A96194B0D}"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303692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AC1E19E-E3F0-4C14-B048-093A96194B0D}" type="datetimeFigureOut">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4095834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C1E19E-E3F0-4C14-B048-093A96194B0D}" type="datetimeFigureOut">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396446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1E19E-E3F0-4C14-B048-093A96194B0D}" type="datetimeFigureOut">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3389843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C1E19E-E3F0-4C14-B048-093A96194B0D}"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317893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AC1E19E-E3F0-4C14-B048-093A96194B0D}" type="datetimeFigureOut">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1D2BBB-8AE0-4662-BC90-7459C9BCA2D9}" type="slidenum">
              <a:rPr lang="en-US" smtClean="0"/>
              <a:t>‹#›</a:t>
            </a:fld>
            <a:endParaRPr lang="en-US"/>
          </a:p>
        </p:txBody>
      </p:sp>
    </p:spTree>
    <p:extLst>
      <p:ext uri="{BB962C8B-B14F-4D97-AF65-F5344CB8AC3E}">
        <p14:creationId xmlns:p14="http://schemas.microsoft.com/office/powerpoint/2010/main" val="1646738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1E19E-E3F0-4C14-B048-093A96194B0D}" type="datetimeFigureOut">
              <a:rPr lang="en-US" smtClean="0"/>
              <a:t>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1D2BBB-8AE0-4662-BC90-7459C9BCA2D9}" type="slidenum">
              <a:rPr lang="en-US" smtClean="0"/>
              <a:t>‹#›</a:t>
            </a:fld>
            <a:endParaRPr lang="en-US"/>
          </a:p>
        </p:txBody>
      </p:sp>
    </p:spTree>
    <p:extLst>
      <p:ext uri="{BB962C8B-B14F-4D97-AF65-F5344CB8AC3E}">
        <p14:creationId xmlns:p14="http://schemas.microsoft.com/office/powerpoint/2010/main" val="2448284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omouse.or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j.glenn@spl.org" TargetMode="External"/><Relationship Id="rId2" Type="http://schemas.openxmlformats.org/officeDocument/2006/relationships/hyperlink" Target="mailto:leap@spl.org" TargetMode="External"/><Relationship Id="rId1" Type="http://schemas.openxmlformats.org/officeDocument/2006/relationships/slideLayout" Target="../slideLayouts/slideLayout2.xml"/><Relationship Id="rId4" Type="http://schemas.openxmlformats.org/officeDocument/2006/relationships/hyperlink" Target="http://www.spl.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6956"/>
            <a:ext cx="9144000" cy="2387600"/>
          </a:xfrm>
        </p:spPr>
        <p:txBody>
          <a:bodyPr>
            <a:normAutofit fontScale="90000"/>
          </a:bodyPr>
          <a:lstStyle/>
          <a:p>
            <a:r>
              <a:rPr lang="en-US" dirty="0"/>
              <a:t>Library Equal Access Program (LEAP), at Seattle Public Library</a:t>
            </a:r>
          </a:p>
        </p:txBody>
      </p:sp>
      <p:sp>
        <p:nvSpPr>
          <p:cNvPr id="3" name="Subtitle 2"/>
          <p:cNvSpPr>
            <a:spLocks noGrp="1"/>
          </p:cNvSpPr>
          <p:nvPr>
            <p:ph type="subTitle" idx="1"/>
          </p:nvPr>
        </p:nvSpPr>
        <p:spPr>
          <a:xfrm>
            <a:off x="1524000" y="2654556"/>
            <a:ext cx="9144000" cy="1655762"/>
          </a:xfrm>
        </p:spPr>
        <p:txBody>
          <a:bodyPr/>
          <a:lstStyle/>
          <a:p>
            <a:r>
              <a:rPr lang="en-US" dirty="0"/>
              <a:t>CJ Glenn, Supervising Librarian and Seth Taylor, Library Associate IV</a:t>
            </a:r>
          </a:p>
          <a:p>
            <a:r>
              <a:rPr lang="en-US" dirty="0"/>
              <a:t>S	</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1781" y="3177882"/>
            <a:ext cx="5288437" cy="3143985"/>
          </a:xfrm>
          <a:prstGeom prst="rect">
            <a:avLst/>
          </a:prstGeom>
        </p:spPr>
      </p:pic>
    </p:spTree>
    <p:extLst>
      <p:ext uri="{BB962C8B-B14F-4D97-AF65-F5344CB8AC3E}">
        <p14:creationId xmlns:p14="http://schemas.microsoft.com/office/powerpoint/2010/main" val="1399887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JAWS (Job Access With Speech) Overview</a:t>
            </a:r>
          </a:p>
        </p:txBody>
      </p:sp>
      <p:sp>
        <p:nvSpPr>
          <p:cNvPr id="3" name="Content Placeholder 2"/>
          <p:cNvSpPr>
            <a:spLocks noGrp="1"/>
          </p:cNvSpPr>
          <p:nvPr>
            <p:ph idx="1"/>
          </p:nvPr>
        </p:nvSpPr>
        <p:spPr/>
        <p:txBody>
          <a:bodyPr/>
          <a:lstStyle/>
          <a:p>
            <a:r>
              <a:rPr lang="en-US" dirty="0"/>
              <a:t>Screen reader for Windows</a:t>
            </a:r>
          </a:p>
          <a:p>
            <a:r>
              <a:rPr lang="en-US" dirty="0"/>
              <a:t>Translates text to speech that can be accessed by users with headphones or speakers and also translates to braille that can be accessed by way of a refreshable braille display</a:t>
            </a:r>
          </a:p>
          <a:p>
            <a:r>
              <a:rPr lang="en-US" dirty="0"/>
              <a:t>Accessible through </a:t>
            </a:r>
            <a:r>
              <a:rPr lang="en-US" dirty="0" err="1"/>
              <a:t>throughWindows</a:t>
            </a:r>
            <a:r>
              <a:rPr lang="en-US" dirty="0"/>
              <a:t> keyboard commands and JAWS hotkeys</a:t>
            </a:r>
          </a:p>
          <a:p>
            <a:r>
              <a:rPr lang="en-US" dirty="0"/>
              <a:t>The #</a:t>
            </a:r>
            <a:r>
              <a:rPr lang="en-US" dirty="0" err="1"/>
              <a:t>NoMouse</a:t>
            </a:r>
            <a:r>
              <a:rPr lang="en-US" dirty="0"/>
              <a:t> Challenge: </a:t>
            </a:r>
            <a:r>
              <a:rPr lang="en-US" dirty="0">
                <a:hlinkClick r:id="rId2"/>
              </a:rPr>
              <a:t>https://nomouse.org/</a:t>
            </a:r>
            <a:endParaRPr lang="en-US" dirty="0"/>
          </a:p>
          <a:p>
            <a:r>
              <a:rPr lang="en-US" dirty="0"/>
              <a:t>LEAP can provide basic instruction and support as well as resources for more in-depth instruction</a:t>
            </a:r>
          </a:p>
          <a:p>
            <a:endParaRPr lang="en-US" dirty="0"/>
          </a:p>
          <a:p>
            <a:endParaRPr lang="en-US" dirty="0"/>
          </a:p>
          <a:p>
            <a:endParaRPr lang="en-US" dirty="0"/>
          </a:p>
        </p:txBody>
      </p:sp>
    </p:spTree>
    <p:extLst>
      <p:ext uri="{BB962C8B-B14F-4D97-AF65-F5344CB8AC3E}">
        <p14:creationId xmlns:p14="http://schemas.microsoft.com/office/powerpoint/2010/main" val="1362312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ZoomText Overview</a:t>
            </a:r>
          </a:p>
        </p:txBody>
      </p:sp>
      <p:sp>
        <p:nvSpPr>
          <p:cNvPr id="3" name="Content Placeholder 2"/>
          <p:cNvSpPr>
            <a:spLocks noGrp="1"/>
          </p:cNvSpPr>
          <p:nvPr>
            <p:ph idx="1"/>
          </p:nvPr>
        </p:nvSpPr>
        <p:spPr>
          <a:xfrm>
            <a:off x="838200" y="1477755"/>
            <a:ext cx="10515600" cy="4351338"/>
          </a:xfrm>
        </p:spPr>
        <p:txBody>
          <a:bodyPr/>
          <a:lstStyle/>
          <a:p>
            <a:r>
              <a:rPr lang="en-US" dirty="0"/>
              <a:t>Screen magnification software that enlarges and enhances everything on the screen</a:t>
            </a:r>
          </a:p>
          <a:p>
            <a:r>
              <a:rPr lang="en-US" dirty="0"/>
              <a:t>Many ways to customize view including, color contrast, pointer size and color, cursor size and color, focus, and areas of the screen can be designated to remain unmagnified. </a:t>
            </a:r>
          </a:p>
          <a:p>
            <a:r>
              <a:rPr lang="en-US" dirty="0"/>
              <a:t>LEAP is able to provide introductory instruction and ongoing patron support in their use of ZoomText magnifier</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5" name="Picture 4" descr="Screen capttured image of Zoomtext Toolbar&#10;" title="ZoomText Toolbar"/>
          <p:cNvPicPr>
            <a:picLocks noChangeAspect="1"/>
          </p:cNvPicPr>
          <p:nvPr/>
        </p:nvPicPr>
        <p:blipFill>
          <a:blip r:embed="rId2"/>
          <a:stretch>
            <a:fillRect/>
          </a:stretch>
        </p:blipFill>
        <p:spPr>
          <a:xfrm>
            <a:off x="3156072" y="4488967"/>
            <a:ext cx="5591175" cy="1895475"/>
          </a:xfrm>
          <a:prstGeom prst="rect">
            <a:avLst/>
          </a:prstGeom>
        </p:spPr>
      </p:pic>
    </p:spTree>
    <p:extLst>
      <p:ext uri="{BB962C8B-B14F-4D97-AF65-F5344CB8AC3E}">
        <p14:creationId xmlns:p14="http://schemas.microsoft.com/office/powerpoint/2010/main" val="189788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Duxbury Overview</a:t>
            </a:r>
          </a:p>
        </p:txBody>
      </p:sp>
      <p:sp>
        <p:nvSpPr>
          <p:cNvPr id="3" name="Content Placeholder 2"/>
          <p:cNvSpPr>
            <a:spLocks noGrp="1"/>
          </p:cNvSpPr>
          <p:nvPr>
            <p:ph idx="1"/>
          </p:nvPr>
        </p:nvSpPr>
        <p:spPr/>
        <p:txBody>
          <a:bodyPr>
            <a:normAutofit lnSpcReduction="10000"/>
          </a:bodyPr>
          <a:lstStyle/>
          <a:p>
            <a:r>
              <a:rPr lang="en-US" dirty="0"/>
              <a:t>Translates documents into Braille to be embossed on Index V Braille Embosser</a:t>
            </a:r>
          </a:p>
          <a:p>
            <a:r>
              <a:rPr lang="en-US" dirty="0"/>
              <a:t>Patrons must receive training from LEAP staff before using the embosser without staff support</a:t>
            </a:r>
          </a:p>
          <a:p>
            <a:r>
              <a:rPr lang="en-US" dirty="0"/>
              <a:t>Patrons may arrange to have documents embossed by LEAP staff and picked up at the Central Library</a:t>
            </a:r>
          </a:p>
          <a:p>
            <a:r>
              <a:rPr lang="en-US" dirty="0"/>
              <a:t>Not a production embosser, so please limit documents to 10 or so embossed pages per use</a:t>
            </a:r>
          </a:p>
          <a:p>
            <a:r>
              <a:rPr lang="en-US" dirty="0"/>
              <a:t>LEAP can provide information about resources for larger embossing jobs</a:t>
            </a:r>
          </a:p>
          <a:p>
            <a:endParaRPr lang="en-US" dirty="0"/>
          </a:p>
        </p:txBody>
      </p:sp>
    </p:spTree>
    <p:extLst>
      <p:ext uri="{BB962C8B-B14F-4D97-AF65-F5344CB8AC3E}">
        <p14:creationId xmlns:p14="http://schemas.microsoft.com/office/powerpoint/2010/main" val="1219086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Drop-in Technology Lab Hours</a:t>
            </a:r>
          </a:p>
        </p:txBody>
      </p:sp>
      <p:pic>
        <p:nvPicPr>
          <p:cNvPr id="3" name="Picture 2" descr="A LEAP patron wearing headphones sits in front of a computer screen using JAWS screen reader." title="LEAP Patron using JAWS"/>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60496" y="1690688"/>
            <a:ext cx="5671008" cy="3342221"/>
          </a:xfrm>
          <a:prstGeom prst="rect">
            <a:avLst/>
          </a:prstGeom>
          <a:noFill/>
          <a:ln>
            <a:noFill/>
          </a:ln>
        </p:spPr>
      </p:pic>
      <p:sp>
        <p:nvSpPr>
          <p:cNvPr id="5" name="TextBox 4"/>
          <p:cNvSpPr txBox="1"/>
          <p:nvPr/>
        </p:nvSpPr>
        <p:spPr>
          <a:xfrm>
            <a:off x="2847271" y="5238206"/>
            <a:ext cx="6497458" cy="646331"/>
          </a:xfrm>
          <a:prstGeom prst="rect">
            <a:avLst/>
          </a:prstGeom>
          <a:noFill/>
        </p:spPr>
        <p:txBody>
          <a:bodyPr wrap="square" rtlCol="0">
            <a:spAutoFit/>
          </a:bodyPr>
          <a:lstStyle/>
          <a:p>
            <a:r>
              <a:rPr lang="en-US" b="1" dirty="0"/>
              <a:t>Current Hours: Mondays from 2:00 PM-6:00 PM and Wednesdays and Fridays from 12:00 PM-6:00PM</a:t>
            </a:r>
          </a:p>
        </p:txBody>
      </p:sp>
    </p:spTree>
    <p:extLst>
      <p:ext uri="{BB962C8B-B14F-4D97-AF65-F5344CB8AC3E}">
        <p14:creationId xmlns:p14="http://schemas.microsoft.com/office/powerpoint/2010/main" val="1254895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3771" y="418011"/>
            <a:ext cx="10502538" cy="6740307"/>
          </a:xfrm>
          <a:prstGeom prst="rect">
            <a:avLst/>
          </a:prstGeom>
          <a:noFill/>
        </p:spPr>
        <p:txBody>
          <a:bodyPr wrap="square" rtlCol="0">
            <a:spAutoFit/>
          </a:bodyPr>
          <a:lstStyle/>
          <a:p>
            <a:pPr algn="ctr"/>
            <a:r>
              <a:rPr lang="en-US" sz="4000" dirty="0"/>
              <a:t>LEAP Programs and Services</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800" dirty="0"/>
              <a:t>Use of LEAP Lab assistive technology during open hours</a:t>
            </a:r>
          </a:p>
          <a:p>
            <a:pPr marL="285750" indent="-285750">
              <a:buFont typeface="Arial" panose="020B0604020202020204" pitchFamily="34" charset="0"/>
              <a:buChar char="•"/>
            </a:pPr>
            <a:r>
              <a:rPr lang="en-US" sz="2800" dirty="0"/>
              <a:t>Support with and introductory training on use of assistive technology during open hours</a:t>
            </a:r>
          </a:p>
          <a:p>
            <a:pPr marL="285750" indent="-285750">
              <a:buFont typeface="Arial" panose="020B0604020202020204" pitchFamily="34" charset="0"/>
              <a:buChar char="•"/>
            </a:pPr>
            <a:r>
              <a:rPr lang="en-US" sz="2800" dirty="0"/>
              <a:t>Support and assistance with navigating all library programs and services</a:t>
            </a:r>
          </a:p>
          <a:p>
            <a:pPr marL="285750" indent="-285750">
              <a:buFont typeface="Arial" panose="020B0604020202020204" pitchFamily="34" charset="0"/>
              <a:buChar char="•"/>
            </a:pPr>
            <a:r>
              <a:rPr lang="en-US" sz="2800" dirty="0"/>
              <a:t>ADA accommodation request support including sign language interpretation requests</a:t>
            </a:r>
          </a:p>
          <a:p>
            <a:pPr marL="285750" indent="-285750">
              <a:buFont typeface="Arial" panose="020B0604020202020204" pitchFamily="34" charset="0"/>
              <a:buChar char="•"/>
            </a:pPr>
            <a:r>
              <a:rPr lang="en-US" sz="2800" dirty="0"/>
              <a:t>Coordination of live captioning and ASL interpretation for select virtual and in-person library programs </a:t>
            </a:r>
          </a:p>
          <a:p>
            <a:pPr marL="285750" indent="-285750">
              <a:buFont typeface="Arial" panose="020B0604020202020204" pitchFamily="34" charset="0"/>
              <a:buChar char="•"/>
            </a:pPr>
            <a:r>
              <a:rPr lang="en-US" sz="2800" dirty="0"/>
              <a:t>Low Vision Book Group </a:t>
            </a:r>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31164463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Questions?</a:t>
            </a:r>
          </a:p>
        </p:txBody>
      </p:sp>
      <p:sp>
        <p:nvSpPr>
          <p:cNvPr id="3" name="Content Placeholder 2"/>
          <p:cNvSpPr>
            <a:spLocks noGrp="1"/>
          </p:cNvSpPr>
          <p:nvPr>
            <p:ph idx="1"/>
          </p:nvPr>
        </p:nvSpPr>
        <p:spPr/>
        <p:txBody>
          <a:bodyPr>
            <a:normAutofit/>
          </a:bodyPr>
          <a:lstStyle/>
          <a:p>
            <a:pPr marL="0" indent="0">
              <a:buNone/>
            </a:pPr>
            <a:r>
              <a:rPr lang="en-US" sz="3600" dirty="0"/>
              <a:t>CJ Glenn Supervising Librarian, Seattle Public Library</a:t>
            </a:r>
          </a:p>
          <a:p>
            <a:pPr marL="0" indent="0">
              <a:buNone/>
            </a:pPr>
            <a:r>
              <a:rPr lang="en-US" sz="3600" dirty="0"/>
              <a:t>Library Equal Access Program (LEAP)</a:t>
            </a:r>
          </a:p>
          <a:p>
            <a:pPr marL="0" indent="0">
              <a:buNone/>
            </a:pPr>
            <a:r>
              <a:rPr lang="en-US" sz="3600" dirty="0"/>
              <a:t>(206) 615-1380  </a:t>
            </a:r>
            <a:r>
              <a:rPr lang="en-US" sz="3600" dirty="0">
                <a:hlinkClick r:id="rId2"/>
              </a:rPr>
              <a:t>leap@spl.org</a:t>
            </a:r>
            <a:r>
              <a:rPr lang="en-US" sz="3600" dirty="0"/>
              <a:t> or </a:t>
            </a:r>
            <a:r>
              <a:rPr lang="en-US" sz="3600" dirty="0">
                <a:hlinkClick r:id="rId3"/>
              </a:rPr>
              <a:t>c.j.glenn@spl.org</a:t>
            </a:r>
            <a:endParaRPr lang="en-US" sz="3600" dirty="0"/>
          </a:p>
          <a:p>
            <a:pPr marL="0" indent="0">
              <a:buNone/>
            </a:pPr>
            <a:r>
              <a:rPr lang="en-US" sz="3600" dirty="0"/>
              <a:t>Seattle Public Library</a:t>
            </a:r>
          </a:p>
          <a:p>
            <a:pPr marL="0" indent="0">
              <a:buNone/>
            </a:pPr>
            <a:r>
              <a:rPr lang="en-US" sz="3600" dirty="0"/>
              <a:t>1000 Fourth Avenue </a:t>
            </a:r>
          </a:p>
          <a:p>
            <a:pPr marL="0" indent="0">
              <a:buNone/>
            </a:pPr>
            <a:r>
              <a:rPr lang="en-US" sz="3600" dirty="0"/>
              <a:t>Seattle, WA 98104</a:t>
            </a:r>
          </a:p>
          <a:p>
            <a:pPr marL="0" indent="0">
              <a:buNone/>
            </a:pPr>
            <a:r>
              <a:rPr lang="en-US" sz="3600" dirty="0">
                <a:hlinkClick r:id="rId4"/>
              </a:rPr>
              <a:t>www.spl.org</a:t>
            </a:r>
            <a:endParaRPr lang="en-US" sz="3600" dirty="0"/>
          </a:p>
          <a:p>
            <a:pPr marL="0" indent="0" algn="ctr">
              <a:buNone/>
            </a:pPr>
            <a:endParaRPr lang="en-US" sz="3600" dirty="0"/>
          </a:p>
          <a:p>
            <a:pPr marL="0" indent="0">
              <a:buNone/>
            </a:pPr>
            <a:endParaRPr lang="en-US" sz="3600" dirty="0"/>
          </a:p>
        </p:txBody>
      </p:sp>
    </p:spTree>
    <p:extLst>
      <p:ext uri="{BB962C8B-B14F-4D97-AF65-F5344CB8AC3E}">
        <p14:creationId xmlns:p14="http://schemas.microsoft.com/office/powerpoint/2010/main" val="25444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Assistive technology available throughout the Seattle Public Library system:</a:t>
            </a:r>
          </a:p>
        </p:txBody>
      </p:sp>
      <p:sp>
        <p:nvSpPr>
          <p:cNvPr id="3" name="Content Placeholder 2"/>
          <p:cNvSpPr>
            <a:spLocks noGrp="1"/>
          </p:cNvSpPr>
          <p:nvPr>
            <p:ph idx="1"/>
          </p:nvPr>
        </p:nvSpPr>
        <p:spPr/>
        <p:txBody>
          <a:bodyPr/>
          <a:lstStyle/>
          <a:p>
            <a:r>
              <a:rPr lang="en-US" dirty="0" err="1"/>
              <a:t>ZoomText</a:t>
            </a:r>
            <a:r>
              <a:rPr lang="en-US" dirty="0"/>
              <a:t>, a screen magnification software and JAWS, a screen-reading software, are available on all library computers throughout the system</a:t>
            </a:r>
          </a:p>
          <a:p>
            <a:r>
              <a:rPr lang="en-US" dirty="0"/>
              <a:t>Accessibility Kits which include a variety of magnifiers and writing guides as well as a large-type, high-contrast PC keyboard, are available at all branch locations</a:t>
            </a:r>
          </a:p>
          <a:p>
            <a:r>
              <a:rPr lang="en-US" dirty="0"/>
              <a:t>CCTV Magnifiers: Two at the Central Library (one in LEAP lab and one on Level 5) and one each at the Lake City and Rainier Beach branches</a:t>
            </a:r>
          </a:p>
          <a:p>
            <a:pPr marL="0" indent="0">
              <a:buNone/>
            </a:pPr>
            <a:endParaRPr lang="en-US" dirty="0"/>
          </a:p>
        </p:txBody>
      </p:sp>
    </p:spTree>
    <p:extLst>
      <p:ext uri="{BB962C8B-B14F-4D97-AF65-F5344CB8AC3E}">
        <p14:creationId xmlns:p14="http://schemas.microsoft.com/office/powerpoint/2010/main" val="716132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2031"/>
            <a:ext cx="10515600" cy="5754932"/>
          </a:xfrm>
        </p:spPr>
        <p:txBody>
          <a:bodyPr/>
          <a:lstStyle/>
          <a:p>
            <a:r>
              <a:rPr lang="en-US" dirty="0"/>
              <a:t>Refreshable braille displays: Two Focus 80s at the Central Library (one in LEAP and one on Level 5), and four Focus 40s, one each at Broadview, Colombia, Southwest and University branches</a:t>
            </a:r>
          </a:p>
          <a:p>
            <a:r>
              <a:rPr lang="en-US" dirty="0"/>
              <a:t>Braille Embosser: One in the LEAP Lab at the Central Library</a:t>
            </a:r>
          </a:p>
          <a:p>
            <a:r>
              <a:rPr lang="en-US" dirty="0"/>
              <a:t>Scan EZs: Scanners with the ability to scan documents to an audio file in multiple languages. Two at the Central Library and one each at the Broadview, Lake City, Northeast, Ballard, Capitol Hill, Douglass Truth, Beacon Hill, Colombia, New Holly, Rainier Beach, Delridge, High Point and South Park branches</a:t>
            </a:r>
          </a:p>
          <a:p>
            <a:r>
              <a:rPr lang="en-US" dirty="0"/>
              <a:t>One Sorenson Video Phone on Level 1 of the Central Library</a:t>
            </a:r>
          </a:p>
          <a:p>
            <a:pPr marL="0" indent="0">
              <a:buNone/>
            </a:pPr>
            <a:endParaRPr lang="en-US" dirty="0"/>
          </a:p>
          <a:p>
            <a:endParaRPr lang="en-US" dirty="0"/>
          </a:p>
        </p:txBody>
      </p:sp>
    </p:spTree>
    <p:extLst>
      <p:ext uri="{BB962C8B-B14F-4D97-AF65-F5344CB8AC3E}">
        <p14:creationId xmlns:p14="http://schemas.microsoft.com/office/powerpoint/2010/main" val="3663467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pic>
        <p:nvPicPr>
          <p:cNvPr id="7" name="Picture 6" descr="Image of Large Type/High Contrast Keyboard available in The Seattle Public LIbrary's Accessibility Kits." title="Large Type/High Contrast Keyboard"/>
          <p:cNvPicPr>
            <a:picLocks noChangeAspect="1"/>
          </p:cNvPicPr>
          <p:nvPr/>
        </p:nvPicPr>
        <p:blipFill>
          <a:blip r:embed="rId3"/>
          <a:stretch>
            <a:fillRect/>
          </a:stretch>
        </p:blipFill>
        <p:spPr>
          <a:xfrm>
            <a:off x="918506" y="1319374"/>
            <a:ext cx="3276600" cy="1905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Picture 7" descr="Image of Low Vision Note Writing Frame" title="Low Vision Note Writing Frame"/>
          <p:cNvPicPr>
            <a:picLocks noChangeAspect="1"/>
          </p:cNvPicPr>
          <p:nvPr/>
        </p:nvPicPr>
        <p:blipFill>
          <a:blip r:embed="rId4"/>
          <a:stretch>
            <a:fillRect/>
          </a:stretch>
        </p:blipFill>
        <p:spPr>
          <a:xfrm>
            <a:off x="4785279" y="927568"/>
            <a:ext cx="2181225" cy="22955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 name="Picture 8" descr="Low Vision Signature Guide resting on the signature line of a check" title="Low Visiton Signature Guide"/>
          <p:cNvPicPr>
            <a:picLocks noChangeAspect="1"/>
          </p:cNvPicPr>
          <p:nvPr/>
        </p:nvPicPr>
        <p:blipFill>
          <a:blip r:embed="rId5"/>
          <a:stretch>
            <a:fillRect/>
          </a:stretch>
        </p:blipFill>
        <p:spPr>
          <a:xfrm rot="21442268">
            <a:off x="8226209" y="1025771"/>
            <a:ext cx="2362200" cy="18764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0" name="Picture 9" descr="Image of low vision writing tablets. Cover reads &quot;Pocket Giant Notebook&quot;" title="Low Vision Writing Tablet "/>
          <p:cNvPicPr>
            <a:picLocks noChangeAspect="1"/>
          </p:cNvPicPr>
          <p:nvPr/>
        </p:nvPicPr>
        <p:blipFill>
          <a:blip r:embed="rId6"/>
          <a:stretch>
            <a:fillRect/>
          </a:stretch>
        </p:blipFill>
        <p:spPr>
          <a:xfrm>
            <a:off x="1238491" y="4193870"/>
            <a:ext cx="2505075" cy="17716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1" name="Picture 10" descr="Image of 20/20 marker, uncapped and ready to write with" title="Thick Pen (20/20 Marker)"/>
          <p:cNvPicPr>
            <a:picLocks noChangeAspect="1"/>
          </p:cNvPicPr>
          <p:nvPr/>
        </p:nvPicPr>
        <p:blipFill>
          <a:blip r:embed="rId7"/>
          <a:stretch>
            <a:fillRect/>
          </a:stretch>
        </p:blipFill>
        <p:spPr>
          <a:xfrm>
            <a:off x="4840120" y="4193870"/>
            <a:ext cx="2238375" cy="17716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12" name="Picture 11" descr="Various writing utinsels of different colors and types equipped with pen or pencil grips of various colors"/>
          <p:cNvPicPr>
            <a:picLocks noChangeAspect="1"/>
          </p:cNvPicPr>
          <p:nvPr/>
        </p:nvPicPr>
        <p:blipFill>
          <a:blip r:embed="rId8"/>
          <a:stretch>
            <a:fillRect/>
          </a:stretch>
        </p:blipFill>
        <p:spPr>
          <a:xfrm>
            <a:off x="8203236" y="3530659"/>
            <a:ext cx="2445780" cy="243486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13" name="TextBox 12"/>
          <p:cNvSpPr txBox="1"/>
          <p:nvPr/>
        </p:nvSpPr>
        <p:spPr>
          <a:xfrm>
            <a:off x="852728" y="3224374"/>
            <a:ext cx="3276600" cy="646331"/>
          </a:xfrm>
          <a:prstGeom prst="rect">
            <a:avLst/>
          </a:prstGeom>
          <a:noFill/>
        </p:spPr>
        <p:txBody>
          <a:bodyPr wrap="square" rtlCol="0">
            <a:spAutoFit/>
          </a:bodyPr>
          <a:lstStyle/>
          <a:p>
            <a:pPr algn="ctr"/>
            <a:r>
              <a:rPr lang="en-US" dirty="0"/>
              <a:t>Large Type/High Contrast Keyboard</a:t>
            </a:r>
          </a:p>
        </p:txBody>
      </p:sp>
      <p:sp>
        <p:nvSpPr>
          <p:cNvPr id="14" name="TextBox 13"/>
          <p:cNvSpPr txBox="1"/>
          <p:nvPr/>
        </p:nvSpPr>
        <p:spPr>
          <a:xfrm>
            <a:off x="4797043" y="3224374"/>
            <a:ext cx="2245489" cy="646331"/>
          </a:xfrm>
          <a:prstGeom prst="rect">
            <a:avLst/>
          </a:prstGeom>
          <a:noFill/>
        </p:spPr>
        <p:txBody>
          <a:bodyPr wrap="square" rtlCol="0">
            <a:spAutoFit/>
          </a:bodyPr>
          <a:lstStyle/>
          <a:p>
            <a:pPr algn="ctr"/>
            <a:r>
              <a:rPr lang="en-US" dirty="0"/>
              <a:t>Low Vision Note Writing Frame</a:t>
            </a:r>
          </a:p>
        </p:txBody>
      </p:sp>
      <p:sp>
        <p:nvSpPr>
          <p:cNvPr id="15" name="TextBox 14"/>
          <p:cNvSpPr txBox="1"/>
          <p:nvPr/>
        </p:nvSpPr>
        <p:spPr>
          <a:xfrm>
            <a:off x="8203236" y="2899927"/>
            <a:ext cx="2336798" cy="646331"/>
          </a:xfrm>
          <a:prstGeom prst="rect">
            <a:avLst/>
          </a:prstGeom>
          <a:noFill/>
        </p:spPr>
        <p:txBody>
          <a:bodyPr wrap="square" rtlCol="0">
            <a:spAutoFit/>
          </a:bodyPr>
          <a:lstStyle/>
          <a:p>
            <a:pPr algn="ctr"/>
            <a:r>
              <a:rPr lang="en-US" dirty="0"/>
              <a:t>Low Vision Signature Guide</a:t>
            </a:r>
          </a:p>
        </p:txBody>
      </p:sp>
      <p:sp>
        <p:nvSpPr>
          <p:cNvPr id="16" name="TextBox 15"/>
          <p:cNvSpPr txBox="1"/>
          <p:nvPr/>
        </p:nvSpPr>
        <p:spPr>
          <a:xfrm>
            <a:off x="1238491" y="5965521"/>
            <a:ext cx="2510319" cy="646331"/>
          </a:xfrm>
          <a:prstGeom prst="rect">
            <a:avLst/>
          </a:prstGeom>
          <a:noFill/>
        </p:spPr>
        <p:txBody>
          <a:bodyPr wrap="square" rtlCol="0">
            <a:spAutoFit/>
          </a:bodyPr>
          <a:lstStyle/>
          <a:p>
            <a:pPr algn="ctr"/>
            <a:r>
              <a:rPr lang="en-US" dirty="0"/>
              <a:t>Low Vision Writing Tablet</a:t>
            </a:r>
          </a:p>
        </p:txBody>
      </p:sp>
      <p:sp>
        <p:nvSpPr>
          <p:cNvPr id="17" name="TextBox 16"/>
          <p:cNvSpPr txBox="1"/>
          <p:nvPr/>
        </p:nvSpPr>
        <p:spPr>
          <a:xfrm>
            <a:off x="4832538" y="5965520"/>
            <a:ext cx="2238375" cy="646331"/>
          </a:xfrm>
          <a:prstGeom prst="rect">
            <a:avLst/>
          </a:prstGeom>
          <a:noFill/>
        </p:spPr>
        <p:txBody>
          <a:bodyPr wrap="square" rtlCol="0">
            <a:spAutoFit/>
          </a:bodyPr>
          <a:lstStyle/>
          <a:p>
            <a:pPr algn="ctr"/>
            <a:r>
              <a:rPr lang="en-US" dirty="0"/>
              <a:t>Thick Pen (20/20 Marker)</a:t>
            </a:r>
          </a:p>
        </p:txBody>
      </p:sp>
      <p:sp>
        <p:nvSpPr>
          <p:cNvPr id="18" name="TextBox 17"/>
          <p:cNvSpPr txBox="1"/>
          <p:nvPr/>
        </p:nvSpPr>
        <p:spPr>
          <a:xfrm>
            <a:off x="8257727" y="5970078"/>
            <a:ext cx="2445780" cy="369332"/>
          </a:xfrm>
          <a:prstGeom prst="rect">
            <a:avLst/>
          </a:prstGeom>
          <a:noFill/>
        </p:spPr>
        <p:txBody>
          <a:bodyPr wrap="square" rtlCol="0">
            <a:spAutoFit/>
          </a:bodyPr>
          <a:lstStyle/>
          <a:p>
            <a:pPr algn="ctr"/>
            <a:r>
              <a:rPr lang="en-US" dirty="0"/>
              <a:t>Pen or Pencil Grip</a:t>
            </a:r>
          </a:p>
        </p:txBody>
      </p:sp>
      <p:sp>
        <p:nvSpPr>
          <p:cNvPr id="19" name="TextBox 18"/>
          <p:cNvSpPr txBox="1"/>
          <p:nvPr/>
        </p:nvSpPr>
        <p:spPr>
          <a:xfrm>
            <a:off x="0" y="0"/>
            <a:ext cx="12192000" cy="769441"/>
          </a:xfrm>
          <a:prstGeom prst="rect">
            <a:avLst/>
          </a:prstGeom>
          <a:noFill/>
        </p:spPr>
        <p:txBody>
          <a:bodyPr wrap="square" rtlCol="0">
            <a:spAutoFit/>
          </a:bodyPr>
          <a:lstStyle/>
          <a:p>
            <a:pPr algn="ctr"/>
            <a:r>
              <a:rPr lang="en-US" sz="4400" dirty="0"/>
              <a:t>Accessibility Kits</a:t>
            </a:r>
          </a:p>
        </p:txBody>
      </p:sp>
    </p:spTree>
    <p:extLst>
      <p:ext uri="{BB962C8B-B14F-4D97-AF65-F5344CB8AC3E}">
        <p14:creationId xmlns:p14="http://schemas.microsoft.com/office/powerpoint/2010/main" val="2507914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pic>
        <p:nvPicPr>
          <p:cNvPr id="4" name="Picture 3" descr="Dome magnifier resting on a book to demonstrate contrast between magnified and unmagnified text" title="Dome magnifier"/>
          <p:cNvPicPr>
            <a:picLocks noChangeAspect="1"/>
          </p:cNvPicPr>
          <p:nvPr/>
        </p:nvPicPr>
        <p:blipFill>
          <a:blip r:embed="rId2"/>
          <a:stretch>
            <a:fillRect/>
          </a:stretch>
        </p:blipFill>
        <p:spPr>
          <a:xfrm>
            <a:off x="1424124" y="1678995"/>
            <a:ext cx="4325135" cy="378223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descr="Bar magnifier laying across printed document to demonstrate difference between magnified and unmagnified text" title="Bar Magnifier"/>
          <p:cNvPicPr>
            <a:picLocks noChangeAspect="1"/>
          </p:cNvPicPr>
          <p:nvPr/>
        </p:nvPicPr>
        <p:blipFill>
          <a:blip r:embed="rId3"/>
          <a:stretch>
            <a:fillRect/>
          </a:stretch>
        </p:blipFill>
        <p:spPr>
          <a:xfrm>
            <a:off x="6540430" y="846069"/>
            <a:ext cx="4943320" cy="246366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descr="Sheet magnifier being held above a transportation schedule" title="Sheet magnifier"/>
          <p:cNvPicPr>
            <a:picLocks noChangeAspect="1"/>
          </p:cNvPicPr>
          <p:nvPr/>
        </p:nvPicPr>
        <p:blipFill>
          <a:blip r:embed="rId4"/>
          <a:stretch>
            <a:fillRect/>
          </a:stretch>
        </p:blipFill>
        <p:spPr>
          <a:xfrm>
            <a:off x="6897287" y="3659987"/>
            <a:ext cx="3983681" cy="277054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7" name="TextBox 6"/>
          <p:cNvSpPr txBox="1"/>
          <p:nvPr/>
        </p:nvSpPr>
        <p:spPr>
          <a:xfrm>
            <a:off x="1424124" y="5461226"/>
            <a:ext cx="4325135" cy="369332"/>
          </a:xfrm>
          <a:prstGeom prst="rect">
            <a:avLst/>
          </a:prstGeom>
          <a:noFill/>
        </p:spPr>
        <p:txBody>
          <a:bodyPr wrap="square" rtlCol="0">
            <a:spAutoFit/>
          </a:bodyPr>
          <a:lstStyle/>
          <a:p>
            <a:pPr algn="ctr"/>
            <a:r>
              <a:rPr lang="en-US" dirty="0"/>
              <a:t>Dome Magnifier</a:t>
            </a:r>
          </a:p>
        </p:txBody>
      </p:sp>
      <p:sp>
        <p:nvSpPr>
          <p:cNvPr id="8" name="TextBox 7"/>
          <p:cNvSpPr txBox="1"/>
          <p:nvPr/>
        </p:nvSpPr>
        <p:spPr>
          <a:xfrm>
            <a:off x="6886708" y="6411455"/>
            <a:ext cx="4004841" cy="369332"/>
          </a:xfrm>
          <a:prstGeom prst="rect">
            <a:avLst/>
          </a:prstGeom>
          <a:noFill/>
        </p:spPr>
        <p:txBody>
          <a:bodyPr wrap="square" rtlCol="0">
            <a:spAutoFit/>
          </a:bodyPr>
          <a:lstStyle/>
          <a:p>
            <a:pPr algn="ctr"/>
            <a:r>
              <a:rPr lang="en-US" dirty="0"/>
              <a:t>Sheet Magnifier</a:t>
            </a:r>
          </a:p>
        </p:txBody>
      </p:sp>
      <p:sp>
        <p:nvSpPr>
          <p:cNvPr id="9" name="TextBox 8"/>
          <p:cNvSpPr txBox="1"/>
          <p:nvPr/>
        </p:nvSpPr>
        <p:spPr>
          <a:xfrm>
            <a:off x="6406889" y="3270560"/>
            <a:ext cx="4943320" cy="369332"/>
          </a:xfrm>
          <a:prstGeom prst="rect">
            <a:avLst/>
          </a:prstGeom>
          <a:noFill/>
        </p:spPr>
        <p:txBody>
          <a:bodyPr wrap="square" rtlCol="0">
            <a:spAutoFit/>
          </a:bodyPr>
          <a:lstStyle/>
          <a:p>
            <a:pPr algn="ctr"/>
            <a:r>
              <a:rPr lang="en-US" dirty="0"/>
              <a:t>Bar Magnifier</a:t>
            </a:r>
          </a:p>
        </p:txBody>
      </p:sp>
      <p:sp>
        <p:nvSpPr>
          <p:cNvPr id="10" name="TextBox 9"/>
          <p:cNvSpPr txBox="1"/>
          <p:nvPr/>
        </p:nvSpPr>
        <p:spPr>
          <a:xfrm>
            <a:off x="0" y="0"/>
            <a:ext cx="12192000" cy="769441"/>
          </a:xfrm>
          <a:prstGeom prst="rect">
            <a:avLst/>
          </a:prstGeom>
          <a:noFill/>
        </p:spPr>
        <p:txBody>
          <a:bodyPr wrap="square" rtlCol="0">
            <a:spAutoFit/>
          </a:bodyPr>
          <a:lstStyle/>
          <a:p>
            <a:pPr algn="ctr"/>
            <a:r>
              <a:rPr lang="en-US" sz="4400" dirty="0"/>
              <a:t>Accessibility Kits: Magnifiers</a:t>
            </a:r>
          </a:p>
        </p:txBody>
      </p:sp>
    </p:spTree>
    <p:extLst>
      <p:ext uri="{BB962C8B-B14F-4D97-AF65-F5344CB8AC3E}">
        <p14:creationId xmlns:p14="http://schemas.microsoft.com/office/powerpoint/2010/main" val="2757071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LEAP Assistive Technology Lab at the Central Library:</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p:txBody>
      </p:sp>
      <p:pic>
        <p:nvPicPr>
          <p:cNvPr id="5" name="Picture 4" descr="An assistive technology lab with desks and computers. &quot;LEAP&quot; is spelled out in large green letters on a white board at the back of the room" title="LEAP Lab"/>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3613621" y="1617378"/>
            <a:ext cx="4964758" cy="5111378"/>
          </a:xfrm>
          <a:prstGeom prst="rect">
            <a:avLst/>
          </a:prstGeom>
        </p:spPr>
      </p:pic>
    </p:spTree>
    <p:extLst>
      <p:ext uri="{BB962C8B-B14F-4D97-AF65-F5344CB8AC3E}">
        <p14:creationId xmlns:p14="http://schemas.microsoft.com/office/powerpoint/2010/main" val="86014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6" name="Rectangle 5"/>
          <p:cNvSpPr/>
          <p:nvPr/>
        </p:nvSpPr>
        <p:spPr>
          <a:xfrm>
            <a:off x="737936" y="245365"/>
            <a:ext cx="10379242" cy="954107"/>
          </a:xfrm>
          <a:prstGeom prst="rect">
            <a:avLst/>
          </a:prstGeom>
        </p:spPr>
        <p:txBody>
          <a:bodyPr wrap="square">
            <a:spAutoFit/>
          </a:bodyPr>
          <a:lstStyle/>
          <a:p>
            <a:pPr marL="285750" indent="-285750">
              <a:buFont typeface="Arial" panose="020B0604020202020204" pitchFamily="34" charset="0"/>
              <a:buChar char="•"/>
            </a:pPr>
            <a:r>
              <a:rPr lang="en-US" sz="2800" dirty="0"/>
              <a:t>Two Focus 80 refreshable braille systems for reading and inputting computer-generated text in braille</a:t>
            </a:r>
          </a:p>
        </p:txBody>
      </p:sp>
      <p:pic>
        <p:nvPicPr>
          <p:cNvPr id="8" name="Picture 7" descr="A Focus 80 refreshable braille display device rests in it's case in front of a computer monitor" title="Focus 80 braille display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16981" y="1199472"/>
            <a:ext cx="6621151" cy="5380843"/>
          </a:xfrm>
          <a:prstGeom prst="rect">
            <a:avLst/>
          </a:prstGeom>
        </p:spPr>
      </p:pic>
    </p:spTree>
    <p:extLst>
      <p:ext uri="{BB962C8B-B14F-4D97-AF65-F5344CB8AC3E}">
        <p14:creationId xmlns:p14="http://schemas.microsoft.com/office/powerpoint/2010/main" val="1348756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7"/>
            <a:ext cx="10515600" cy="1041721"/>
          </a:xfrm>
        </p:spPr>
        <p:txBody>
          <a:bodyPr>
            <a:noAutofit/>
          </a:bodyPr>
          <a:lstStyle/>
          <a:p>
            <a:pPr marL="342900" indent="-342900">
              <a:buFont typeface="Arial" panose="020B0604020202020204" pitchFamily="34" charset="0"/>
              <a:buChar char="•"/>
            </a:pPr>
            <a:r>
              <a:rPr lang="en-US" sz="2800" dirty="0">
                <a:latin typeface="+mn-lt"/>
              </a:rPr>
              <a:t>Duxbury text-to-braille translation software, used with an Index D Braille Embosser which allows patrons to emboss braille documents</a:t>
            </a:r>
            <a:br>
              <a:rPr lang="en-US" sz="2800" b="1" dirty="0">
                <a:latin typeface="+mn-lt"/>
              </a:rPr>
            </a:br>
            <a:endParaRPr lang="en-US" sz="2800" b="1" dirty="0">
              <a:latin typeface="+mn-lt"/>
            </a:endParaRPr>
          </a:p>
        </p:txBody>
      </p:sp>
      <p:pic>
        <p:nvPicPr>
          <p:cNvPr id="5" name="Content Placeholder 4" descr="An Index D Braille Embosser with braille paper&#10;" title="Index D Braille Embosse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72554" y="889932"/>
            <a:ext cx="7846891" cy="5885168"/>
          </a:xfrm>
          <a:prstGeom prst="rect">
            <a:avLst/>
          </a:prstGeom>
        </p:spPr>
      </p:pic>
    </p:spTree>
    <p:extLst>
      <p:ext uri="{BB962C8B-B14F-4D97-AF65-F5344CB8AC3E}">
        <p14:creationId xmlns:p14="http://schemas.microsoft.com/office/powerpoint/2010/main" val="1067047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alpha val="60000"/>
          </a:schemeClr>
        </a:solidFill>
        <a:effectLst/>
      </p:bgPr>
    </p:bg>
    <p:spTree>
      <p:nvGrpSpPr>
        <p:cNvPr id="1" name=""/>
        <p:cNvGrpSpPr/>
        <p:nvPr/>
      </p:nvGrpSpPr>
      <p:grpSpPr>
        <a:xfrm>
          <a:off x="0" y="0"/>
          <a:ext cx="0" cy="0"/>
          <a:chOff x="0" y="0"/>
          <a:chExt cx="0" cy="0"/>
        </a:xfrm>
      </p:grpSpPr>
      <p:sp>
        <p:nvSpPr>
          <p:cNvPr id="4" name="Rectangle 3"/>
          <p:cNvSpPr/>
          <p:nvPr/>
        </p:nvSpPr>
        <p:spPr>
          <a:xfrm>
            <a:off x="611704" y="90935"/>
            <a:ext cx="10788315" cy="954107"/>
          </a:xfrm>
          <a:prstGeom prst="rect">
            <a:avLst/>
          </a:prstGeom>
        </p:spPr>
        <p:txBody>
          <a:bodyPr wrap="square">
            <a:spAutoFit/>
          </a:bodyPr>
          <a:lstStyle/>
          <a:p>
            <a:pPr marL="457200" indent="-457200">
              <a:buFont typeface="Arial" panose="020B0604020202020204" pitchFamily="34" charset="0"/>
              <a:buChar char="•"/>
            </a:pPr>
            <a:r>
              <a:rPr lang="en-US" sz="2800" dirty="0"/>
              <a:t>Two Closed Circuit Television Systems (CCTV) allow people to magnify printed materials, handwritten materials and images</a:t>
            </a:r>
          </a:p>
        </p:txBody>
      </p:sp>
      <p:pic>
        <p:nvPicPr>
          <p:cNvPr id="6" name="Content Placeholder 3" descr="A CCTV Magnification machine on a table magnifying an Americans with Disabilities Act brochure from The Seattle Public library. Maginified image is black text against green background" title="CCTV Magnifie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5400000">
            <a:off x="3186438" y="1186835"/>
            <a:ext cx="5638845" cy="5355259"/>
          </a:xfrm>
        </p:spPr>
      </p:pic>
    </p:spTree>
    <p:extLst>
      <p:ext uri="{BB962C8B-B14F-4D97-AF65-F5344CB8AC3E}">
        <p14:creationId xmlns:p14="http://schemas.microsoft.com/office/powerpoint/2010/main" val="2066499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2607</TotalTime>
  <Words>783</Words>
  <Application>Microsoft Office PowerPoint</Application>
  <PresentationFormat>Widescreen</PresentationFormat>
  <Paragraphs>87</Paragraphs>
  <Slides>15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Courier New</vt:lpstr>
      <vt:lpstr>Symbol</vt:lpstr>
      <vt:lpstr>Wingdings</vt:lpstr>
      <vt:lpstr>Office Theme</vt:lpstr>
      <vt:lpstr>Library Equal Access Program (LEAP), at Seattle Public Library</vt:lpstr>
      <vt:lpstr>Assistive technology available throughout the Seattle Public Library system:</vt:lpstr>
      <vt:lpstr>PowerPoint Presentation</vt:lpstr>
      <vt:lpstr>PowerPoint Presentation</vt:lpstr>
      <vt:lpstr>PowerPoint Presentation</vt:lpstr>
      <vt:lpstr>In the LEAP Assistive Technology Lab at the Central Library:</vt:lpstr>
      <vt:lpstr>PowerPoint Presentation</vt:lpstr>
      <vt:lpstr>Duxbury text-to-braille translation software, used with an Index D Braille Embosser which allows patrons to emboss braille documents </vt:lpstr>
      <vt:lpstr>PowerPoint Presentation</vt:lpstr>
      <vt:lpstr>JAWS (Job Access With Speech) Overview</vt:lpstr>
      <vt:lpstr>ZoomText Overview</vt:lpstr>
      <vt:lpstr>Duxbury Overview</vt:lpstr>
      <vt:lpstr>Drop-in Technology Lab Hours</vt:lpstr>
      <vt:lpstr>PowerPoint Presentation</vt:lpstr>
      <vt:lpstr>Questions?</vt:lpstr>
    </vt:vector>
  </TitlesOfParts>
  <Company>The Seattle Public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Library Equal Access Program (LEAP), at Seattle Public Library</dc:title>
  <dc:creator>C.J. Glenn</dc:creator>
  <cp:lastModifiedBy>C.J. Glenn</cp:lastModifiedBy>
  <cp:revision>138</cp:revision>
  <dcterms:created xsi:type="dcterms:W3CDTF">2017-02-27T21:59:05Z</dcterms:created>
  <dcterms:modified xsi:type="dcterms:W3CDTF">2024-11-01T21:07:58Z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021e0b3-2c3f-405d-88ba-f52f44b0558f_Enabled">
    <vt:lpwstr>true</vt:lpwstr>
  </property>
  <property fmtid="{D5CDD505-2E9C-101B-9397-08002B2CF9AE}" pid="3" name="MSIP_Label_0021e0b3-2c3f-405d-88ba-f52f44b0558f_SetDate">
    <vt:lpwstr>2024-11-01T00:05:08Z</vt:lpwstr>
  </property>
  <property fmtid="{D5CDD505-2E9C-101B-9397-08002B2CF9AE}" pid="4" name="MSIP_Label_0021e0b3-2c3f-405d-88ba-f52f44b0558f_Method">
    <vt:lpwstr>Standard</vt:lpwstr>
  </property>
  <property fmtid="{D5CDD505-2E9C-101B-9397-08002B2CF9AE}" pid="5" name="MSIP_Label_0021e0b3-2c3f-405d-88ba-f52f44b0558f_Name">
    <vt:lpwstr>defa4170-0d19-0005-0004-bc88714345d2</vt:lpwstr>
  </property>
  <property fmtid="{D5CDD505-2E9C-101B-9397-08002B2CF9AE}" pid="6" name="MSIP_Label_0021e0b3-2c3f-405d-88ba-f52f44b0558f_SiteId">
    <vt:lpwstr>1ed0e6f0-e52f-41e4-9835-9789433aff0b</vt:lpwstr>
  </property>
  <property fmtid="{D5CDD505-2E9C-101B-9397-08002B2CF9AE}" pid="7" name="MSIP_Label_0021e0b3-2c3f-405d-88ba-f52f44b0558f_ActionId">
    <vt:lpwstr>5504eea6-e123-49eb-8df0-4b78496b5a8a</vt:lpwstr>
  </property>
  <property fmtid="{D5CDD505-2E9C-101B-9397-08002B2CF9AE}" pid="8" name="MSIP_Label_0021e0b3-2c3f-405d-88ba-f52f44b0558f_ContentBits">
    <vt:lpwstr>0</vt:lpwstr>
  </property>
</Properties>
</file>