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2"/>
  </p:notesMasterIdLst>
  <p:sldIdLst>
    <p:sldId id="265" r:id="rId4"/>
    <p:sldId id="542" r:id="rId5"/>
    <p:sldId id="618" r:id="rId6"/>
    <p:sldId id="619" r:id="rId7"/>
    <p:sldId id="620" r:id="rId8"/>
    <p:sldId id="270" r:id="rId9"/>
    <p:sldId id="599" r:id="rId10"/>
    <p:sldId id="5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kuria, Eldad" userId="7d6d8b97-cc43-4a38-a3ee-87e3430416aa" providerId="ADAL" clId="{A2A86C86-62EA-439E-85A1-79C813E3DA1E}"/>
    <pc:docChg chg="modSld">
      <pc:chgData name="Mekuria, Eldad" userId="7d6d8b97-cc43-4a38-a3ee-87e3430416aa" providerId="ADAL" clId="{A2A86C86-62EA-439E-85A1-79C813E3DA1E}" dt="2024-11-05T19:19:48.428" v="55" actId="20577"/>
      <pc:docMkLst>
        <pc:docMk/>
      </pc:docMkLst>
      <pc:sldChg chg="modSp mod">
        <pc:chgData name="Mekuria, Eldad" userId="7d6d8b97-cc43-4a38-a3ee-87e3430416aa" providerId="ADAL" clId="{A2A86C86-62EA-439E-85A1-79C813E3DA1E}" dt="2024-11-01T17:23:22.463" v="53" actId="20577"/>
        <pc:sldMkLst>
          <pc:docMk/>
          <pc:sldMk cId="2805836244" sldId="599"/>
        </pc:sldMkLst>
        <pc:spChg chg="mod">
          <ac:chgData name="Mekuria, Eldad" userId="7d6d8b97-cc43-4a38-a3ee-87e3430416aa" providerId="ADAL" clId="{A2A86C86-62EA-439E-85A1-79C813E3DA1E}" dt="2024-11-01T17:23:22.463" v="53" actId="20577"/>
          <ac:spMkLst>
            <pc:docMk/>
            <pc:sldMk cId="2805836244" sldId="599"/>
            <ac:spMk id="3" creationId="{FF4D0AA5-443D-47B4-7F6C-7B9A14D76DE6}"/>
          </ac:spMkLst>
        </pc:spChg>
      </pc:sldChg>
      <pc:sldChg chg="modNotesTx">
        <pc:chgData name="Mekuria, Eldad" userId="7d6d8b97-cc43-4a38-a3ee-87e3430416aa" providerId="ADAL" clId="{A2A86C86-62EA-439E-85A1-79C813E3DA1E}" dt="2024-11-05T19:19:44.224" v="54" actId="20577"/>
        <pc:sldMkLst>
          <pc:docMk/>
          <pc:sldMk cId="3083746721" sldId="618"/>
        </pc:sldMkLst>
      </pc:sldChg>
      <pc:sldChg chg="modSp mod modNotesTx">
        <pc:chgData name="Mekuria, Eldad" userId="7d6d8b97-cc43-4a38-a3ee-87e3430416aa" providerId="ADAL" clId="{A2A86C86-62EA-439E-85A1-79C813E3DA1E}" dt="2024-11-05T19:19:48.428" v="55" actId="20577"/>
        <pc:sldMkLst>
          <pc:docMk/>
          <pc:sldMk cId="379858635" sldId="619"/>
        </pc:sldMkLst>
        <pc:spChg chg="mod">
          <ac:chgData name="Mekuria, Eldad" userId="7d6d8b97-cc43-4a38-a3ee-87e3430416aa" providerId="ADAL" clId="{A2A86C86-62EA-439E-85A1-79C813E3DA1E}" dt="2024-10-30T23:58:49.404" v="22" actId="20577"/>
          <ac:spMkLst>
            <pc:docMk/>
            <pc:sldMk cId="379858635" sldId="619"/>
            <ac:spMk id="6" creationId="{3C689A8D-4A80-102B-D946-7CD4B0E1EA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C1C1-9D4E-498A-A7AA-5FD7587DFC3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0933-A92E-4C33-A139-116E561A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70933-A92E-4C33-A139-116E561AE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F6C6E-326E-4945-8517-3BE5F425C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5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F692-2117-01B0-87DF-12F346C25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9FC627-1FA8-D9C0-FD60-A21901515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8CCA-772B-9CD4-56BF-F5932DE09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6EF7C-CA62-82C3-2749-78AACA835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15B43-AA01-4B0E-BEF6-C9261B87F4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9C5F-91FE-8614-DF40-E1FCB79FF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B1C78-AD1D-A1A8-E100-FBD6580AB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07FD8-8A09-8577-80D9-6A19FDA18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8C6CD-CACE-1101-28BC-E0821BADB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15B43-AA01-4B0E-BEF6-C9261B87F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F6C6E-326E-4945-8517-3BE5F425C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6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6C6E-326E-4945-8517-3BE5F425C4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3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595959"/>
                </a:solidFill>
              </a:rPr>
              <a:t>Attend Age Friendly programs</a:t>
            </a:r>
            <a:endParaRPr lang="en-US">
              <a:solidFill>
                <a:srgbClr val="595959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Find calendar at: </a:t>
            </a:r>
            <a:r>
              <a:rPr lang="en-US" b="1">
                <a:solidFill>
                  <a:srgbClr val="595959"/>
                </a:solidFill>
              </a:rPr>
              <a:t>seattle.gov/</a:t>
            </a:r>
            <a:r>
              <a:rPr lang="en-US" b="1" err="1">
                <a:solidFill>
                  <a:srgbClr val="595959"/>
                </a:solidFill>
              </a:rPr>
              <a:t>agefriendly</a:t>
            </a:r>
            <a:r>
              <a:rPr lang="en-US" b="1">
                <a:solidFill>
                  <a:srgbClr val="595959"/>
                </a:solidFill>
              </a:rPr>
              <a:t>/programs/events</a:t>
            </a:r>
            <a:endParaRPr lang="en-US">
              <a:solidFill>
                <a:srgbClr val="595959"/>
              </a:solidFill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US" b="1">
              <a:solidFill>
                <a:srgbClr val="595959"/>
              </a:solidFill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b="1">
                <a:solidFill>
                  <a:srgbClr val="595959"/>
                </a:solidFill>
              </a:rPr>
              <a:t>Stay curious</a:t>
            </a:r>
            <a:r>
              <a:rPr lang="en-US">
                <a:solidFill>
                  <a:srgbClr val="595959"/>
                </a:solidFill>
              </a:rPr>
              <a:t>—</a:t>
            </a:r>
            <a:r>
              <a:rPr lang="en-US" b="1">
                <a:solidFill>
                  <a:srgbClr val="595959"/>
                </a:solidFill>
              </a:rPr>
              <a:t>take the ‘Anti-Ageism’ Training</a:t>
            </a:r>
            <a:endParaRPr lang="en-US">
              <a:solidFill>
                <a:srgbClr val="595959"/>
              </a:solidFill>
            </a:endParaRPr>
          </a:p>
          <a:p>
            <a:pPr marL="1200150" lvl="2" indent="-285750">
              <a:buFont typeface="Arial"/>
              <a:buChar char="•"/>
              <a:defRPr/>
            </a:pPr>
            <a:r>
              <a:rPr lang="en-US">
                <a:solidFill>
                  <a:srgbClr val="595959"/>
                </a:solidFill>
              </a:rPr>
              <a:t>Challenge yourself—notice ageist ad/statements/self-thoughts</a:t>
            </a:r>
          </a:p>
          <a:p>
            <a:r>
              <a:rPr lang="en-US">
                <a:solidFill>
                  <a:srgbClr val="595959"/>
                </a:solidFill>
              </a:rPr>
              <a:t>Schedule Follow-Up facilitated discussion with your team</a:t>
            </a:r>
          </a:p>
          <a:p>
            <a:br>
              <a:rPr lang="en-US">
                <a:cs typeface="+mn-lt"/>
              </a:rPr>
            </a:br>
            <a:r>
              <a:rPr lang="en-US" b="1">
                <a:solidFill>
                  <a:srgbClr val="595959"/>
                </a:solidFill>
              </a:rPr>
              <a:t>Recruit local businesses for Discount Directory</a:t>
            </a:r>
            <a:endParaRPr lang="en-US">
              <a:solidFill>
                <a:srgbClr val="595959"/>
              </a:solidFill>
            </a:endParaRPr>
          </a:p>
          <a:p>
            <a:endParaRPr lang="en-US">
              <a:solidFill>
                <a:srgbClr val="595959"/>
              </a:solidFill>
            </a:endParaRPr>
          </a:p>
          <a:p>
            <a:r>
              <a:rPr lang="en-US" b="1">
                <a:solidFill>
                  <a:srgbClr val="595959"/>
                </a:solidFill>
              </a:rPr>
              <a:t>Become an Anti-Ageism Advocate or Ambassador!</a:t>
            </a:r>
            <a:endParaRPr lang="en-US">
              <a:solidFill>
                <a:srgbClr val="595959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595959"/>
                </a:solidFill>
              </a:rPr>
              <a:t>Speak up! And impact real culture change…</a:t>
            </a:r>
          </a:p>
          <a:p>
            <a:pPr lvl="1"/>
            <a:endParaRPr lang="en-US">
              <a:solidFill>
                <a:srgbClr val="595959"/>
              </a:solidFill>
            </a:endParaRPr>
          </a:p>
          <a:p>
            <a:r>
              <a:rPr lang="en-US" b="1">
                <a:solidFill>
                  <a:srgbClr val="595959"/>
                </a:solidFill>
              </a:rPr>
              <a:t>Use Age Friendly Seattle as a resource</a:t>
            </a:r>
          </a:p>
          <a:p>
            <a:endParaRPr lang="en-US" b="1">
              <a:solidFill>
                <a:srgbClr val="595959"/>
              </a:solidFill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595959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F6C6E-326E-4945-8517-3BE5F425C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9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03E6-8EA6-EB76-C1D0-F5CBBAC0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6B6F7-9308-F854-EA77-6FB993D60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113A-6EE5-A90B-6851-A2012709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5444-AC98-1021-B6BC-1D91B0F1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AE530-E073-F04C-D350-9BA9B7AD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3AB8-0B86-513A-A1EE-9478D83E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B0A25-0159-8F8C-F88E-6041D85E7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4930-0889-E64B-8B03-27D75952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DE790-269C-0589-F810-0B837E7E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2F42-0587-1E0B-E979-73923AAE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26FF5-D874-134D-5EF2-8D0EE2058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58A76-B7CD-5078-F9C5-94A1C245F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6224-9C72-57D9-F867-D911A1EF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170E-FAC6-D167-DCC7-2E4F57DA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463C9-99F0-E9B3-E846-54E46C61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B64D74-1439-4D2F-BB3E-453D2F495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1942" y="2286000"/>
            <a:ext cx="714811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0150" y="620636"/>
            <a:ext cx="10335503" cy="5243591"/>
          </a:xfrm>
          <a:prstGeom prst="rect">
            <a:avLst/>
          </a:prstGeom>
          <a:solidFill>
            <a:srgbClr val="0F7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6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2" y="639734"/>
            <a:ext cx="10350500" cy="44112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1346" y="1059854"/>
            <a:ext cx="9052095" cy="2694687"/>
          </a:xfrm>
        </p:spPr>
        <p:txBody>
          <a:bodyPr anchor="b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style- </a:t>
            </a:r>
            <a:br>
              <a:rPr lang="en-US"/>
            </a:br>
            <a:r>
              <a:rPr lang="en-US"/>
              <a:t>No more then 3 lines for a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1346" y="3955052"/>
            <a:ext cx="9052095" cy="874244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style- </a:t>
            </a:r>
          </a:p>
          <a:p>
            <a:r>
              <a:rPr lang="en-US"/>
              <a:t>no more then two lines for a subhead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BC634E2-EE10-496A-AECC-142C1FB98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751" y="5178517"/>
            <a:ext cx="257332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399" y="6356353"/>
            <a:ext cx="3860800" cy="365125"/>
          </a:xfrm>
        </p:spPr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636" y="6356353"/>
            <a:ext cx="2844800" cy="365125"/>
          </a:xfrm>
        </p:spPr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29397" y="2224732"/>
            <a:ext cx="10310040" cy="363949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9400" y="743336"/>
            <a:ext cx="10310037" cy="1347723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4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31" y="620636"/>
            <a:ext cx="5716444" cy="524359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131" y="6356353"/>
            <a:ext cx="4901628" cy="365125"/>
          </a:xfrm>
        </p:spPr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27335" y="620635"/>
            <a:ext cx="4237567" cy="52435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677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01" y="743336"/>
            <a:ext cx="6060193" cy="1347723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9397" y="2262925"/>
            <a:ext cx="6060195" cy="35805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9397" y="6356353"/>
            <a:ext cx="3860800" cy="365125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SEATTLE HUMAN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57512" y="743337"/>
            <a:ext cx="4135329" cy="24839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157510" y="3360741"/>
            <a:ext cx="4135329" cy="248276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582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9" y="274638"/>
            <a:ext cx="10335503" cy="15299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399" y="1976479"/>
            <a:ext cx="4850703" cy="742644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399" y="2893107"/>
            <a:ext cx="4850703" cy="2959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556" y="1976479"/>
            <a:ext cx="4937347" cy="742644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556" y="2893107"/>
            <a:ext cx="4937347" cy="2959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4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29397" y="6356353"/>
            <a:ext cx="3860800" cy="365125"/>
          </a:xfrm>
        </p:spPr>
        <p:txBody>
          <a:bodyPr/>
          <a:lstStyle/>
          <a:p>
            <a:r>
              <a:rPr lang="en-US"/>
              <a:t>SEATTLE HUMAN SERVICES </a:t>
            </a:r>
          </a:p>
        </p:txBody>
      </p:sp>
    </p:spTree>
    <p:extLst>
      <p:ext uri="{BB962C8B-B14F-4D97-AF65-F5344CB8AC3E}">
        <p14:creationId xmlns:p14="http://schemas.microsoft.com/office/powerpoint/2010/main" val="33980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A008-A839-E7B2-FB54-1A658BB2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C5E4-6F34-8787-51AD-4F6D8AD0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E87E-08B9-E246-5585-2682456C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D970-5523-B2FE-C352-A085FD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0CAFC-EE08-79FE-4320-78737F0F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6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23196"/>
            <a:ext cx="10363200" cy="4145780"/>
          </a:xfrm>
        </p:spPr>
        <p:txBody>
          <a:bodyPr anchor="b" anchorCtr="0">
            <a:noAutofit/>
          </a:bodyPr>
          <a:lstStyle>
            <a:lvl1pPr algn="l">
              <a:lnSpc>
                <a:spcPts val="6500"/>
              </a:lnSpc>
              <a:defRPr sz="65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12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0150" y="620636"/>
            <a:ext cx="10335503" cy="524359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21" y="1518168"/>
            <a:ext cx="9586817" cy="4143921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38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9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87473"/>
            <a:ext cx="10301816" cy="1250815"/>
          </a:xfr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7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29399" y="2282022"/>
            <a:ext cx="10335503" cy="3572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8819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9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har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9" y="1040753"/>
            <a:ext cx="3691287" cy="2071963"/>
          </a:xfrm>
        </p:spPr>
        <p:txBody>
          <a:bodyPr anchor="b">
            <a:noAutofit/>
          </a:bodyPr>
          <a:lstStyle>
            <a:lvl1pPr algn="l">
              <a:lnSpc>
                <a:spcPts val="3200"/>
              </a:lnSpc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1040753"/>
            <a:ext cx="6498167" cy="4821846"/>
          </a:xfrm>
          <a:noFill/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399" y="3399162"/>
            <a:ext cx="3691287" cy="24634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0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485253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6854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085FF-537A-874A-9E40-3A21B73A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766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B64D74-1439-4D2F-BB3E-453D2F495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1942" y="2286000"/>
            <a:ext cx="714811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1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F6DE-A49D-98F4-BAD7-CC5E3B97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0A3BB-7ED2-05D0-885B-73533F9D5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9639-37A5-8E92-BA3A-649C5905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35F70-BAA5-8716-0620-3F0A205D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9154-BCD6-0C68-1F83-D1A59C8A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65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0150" y="620636"/>
            <a:ext cx="10335503" cy="5243591"/>
          </a:xfrm>
          <a:prstGeom prst="rect">
            <a:avLst/>
          </a:prstGeom>
          <a:solidFill>
            <a:srgbClr val="0F7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06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2" y="639734"/>
            <a:ext cx="10350500" cy="44112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1346" y="1059854"/>
            <a:ext cx="9052095" cy="2694687"/>
          </a:xfrm>
        </p:spPr>
        <p:txBody>
          <a:bodyPr anchor="b" anchorCtr="0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style- </a:t>
            </a:r>
            <a:br>
              <a:rPr lang="en-US"/>
            </a:br>
            <a:r>
              <a:rPr lang="en-US"/>
              <a:t>No more then 3 lines for a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1346" y="3955052"/>
            <a:ext cx="9052095" cy="874244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style- </a:t>
            </a:r>
          </a:p>
          <a:p>
            <a:r>
              <a:rPr lang="en-US"/>
              <a:t>no more then two lines for a subhead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BC634E2-EE10-496A-AECC-142C1FB98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6751" y="5178517"/>
            <a:ext cx="257332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5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399" y="6356353"/>
            <a:ext cx="3860800" cy="365125"/>
          </a:xfrm>
        </p:spPr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636" y="6356353"/>
            <a:ext cx="2844800" cy="365125"/>
          </a:xfrm>
        </p:spPr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29397" y="2224732"/>
            <a:ext cx="10310040" cy="363949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9400" y="743336"/>
            <a:ext cx="10310037" cy="1347723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11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31" y="620636"/>
            <a:ext cx="5716444" cy="524359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2131" y="6356353"/>
            <a:ext cx="4901628" cy="365125"/>
          </a:xfrm>
        </p:spPr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27335" y="620635"/>
            <a:ext cx="4237567" cy="52435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951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01" y="743336"/>
            <a:ext cx="6060193" cy="1347723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9397" y="2262925"/>
            <a:ext cx="6060195" cy="35805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9397" y="6356353"/>
            <a:ext cx="3860800" cy="365125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SEATTLE HUMAN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57512" y="743337"/>
            <a:ext cx="4135329" cy="24839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157510" y="3360741"/>
            <a:ext cx="4135329" cy="248276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3101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9" y="274638"/>
            <a:ext cx="10335503" cy="15299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399" y="1976479"/>
            <a:ext cx="4850703" cy="742644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399" y="2893107"/>
            <a:ext cx="4850703" cy="2959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556" y="1976479"/>
            <a:ext cx="4937347" cy="742644"/>
          </a:xfrm>
        </p:spPr>
        <p:txBody>
          <a:bodyPr anchor="t" anchorCtr="0"/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556" y="2893107"/>
            <a:ext cx="4937347" cy="29599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9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29397" y="6356353"/>
            <a:ext cx="3860800" cy="365125"/>
          </a:xfrm>
        </p:spPr>
        <p:txBody>
          <a:bodyPr/>
          <a:lstStyle/>
          <a:p>
            <a:r>
              <a:rPr lang="en-US"/>
              <a:t>SEATTLE HUMAN SERVICES </a:t>
            </a:r>
          </a:p>
        </p:txBody>
      </p:sp>
    </p:spTree>
    <p:extLst>
      <p:ext uri="{BB962C8B-B14F-4D97-AF65-F5344CB8AC3E}">
        <p14:creationId xmlns:p14="http://schemas.microsoft.com/office/powerpoint/2010/main" val="754121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23196"/>
            <a:ext cx="10363200" cy="4145780"/>
          </a:xfrm>
        </p:spPr>
        <p:txBody>
          <a:bodyPr anchor="b" anchorCtr="0">
            <a:noAutofit/>
          </a:bodyPr>
          <a:lstStyle>
            <a:lvl1pPr algn="l">
              <a:lnSpc>
                <a:spcPts val="6500"/>
              </a:lnSpc>
              <a:defRPr sz="65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6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0150" y="620636"/>
            <a:ext cx="10335503" cy="524359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21" y="1518168"/>
            <a:ext cx="9586817" cy="4143921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016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0518-B6DC-8FB4-7A28-84996ED3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39BF-25F1-46A8-8720-6C57A2B21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5C74F-499F-46EC-E006-0828E73D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9C75-1778-04E0-3554-121CF2BC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C6463-7716-2761-6057-110CC24B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A1DEF-C48E-A307-EB00-E6378AF1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5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87473"/>
            <a:ext cx="10301816" cy="1250815"/>
          </a:xfrm>
        </p:spPr>
        <p:txBody>
          <a:bodyPr anchor="b" anchorCtr="0">
            <a:noAutofit/>
          </a:bodyPr>
          <a:lstStyle>
            <a:lvl1pPr algn="l">
              <a:lnSpc>
                <a:spcPts val="4700"/>
              </a:lnSpc>
              <a:defRPr sz="47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29399" y="2282022"/>
            <a:ext cx="10335503" cy="3572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1997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7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hart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99" y="1040753"/>
            <a:ext cx="3691287" cy="2071963"/>
          </a:xfrm>
        </p:spPr>
        <p:txBody>
          <a:bodyPr anchor="b">
            <a:noAutofit/>
          </a:bodyPr>
          <a:lstStyle>
            <a:lvl1pPr algn="l">
              <a:lnSpc>
                <a:spcPts val="3200"/>
              </a:lnSpc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1040753"/>
            <a:ext cx="6498167" cy="4821846"/>
          </a:xfrm>
          <a:noFill/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399" y="3399162"/>
            <a:ext cx="3691287" cy="24634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5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3703157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1300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085FF-537A-874A-9E40-3A21B73A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1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4948-5D40-7D5D-60AF-1F70DF4D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5F5E-F39E-612E-9598-E5A7983D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564DB-4EE2-543F-6F6B-A9FEFDF87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FC358-7753-BC81-0561-FCDFC4D7B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DDCF7-C354-5326-45BC-47294CD53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0C18D-14F0-E9BC-D3E4-A6BC1A37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608BC-7913-6155-1D28-21ABF27C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A53EF-29DF-5EA3-353B-85B752AD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6191-ACAD-9DBD-24D3-0DCBE4D3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68E4D-29F9-208A-C0FA-BF13E784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24D5F-76A6-0FE5-ACBD-CC4C862D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FB6F6-6FB8-9C39-C967-2459E419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F672B-D51C-8352-F5E0-F81BC921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F048D-9946-1609-9D36-39D8F7F4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DB314-BC2A-CCC5-BC48-0F02002D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564A-DB0A-6D9B-D831-B710D343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62B7-F303-CE7D-2945-D25791E1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944B3-E185-2ABD-096D-70B61D191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DF645-E905-C45D-0036-6F9345BA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884EE-37B3-6B0A-F058-C4DC5DC9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4E27A-E9A9-834C-0852-467E04E5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7C7E-83B7-FC24-961F-6CEC541B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5A23F-12E3-9471-A953-038B13208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C980E-8ED9-3B0D-0ED5-6ABDE958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905A9-DA9B-9EB1-F6AB-05FB64D3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D5674-8AA2-E99D-70C2-3AF0FA5B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5A87D-AAF2-9E63-643D-C436C0BE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6F4BB-F07B-BD76-85D6-61205C2C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C88A1-7D7E-C5C8-0FF2-4C13DBBD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84217-10BD-F8A3-C6D4-477194DAB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6E5E-C43A-4515-95DF-93D87DDB3B2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7956-3E1F-97F9-E836-F24213EEF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FA29-5FAA-B84E-DF58-72A783672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7A2D-E401-4729-B3AA-5800E171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2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D color band m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9" y="6087007"/>
            <a:ext cx="10335505" cy="2583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9399" y="274640"/>
            <a:ext cx="10335503" cy="16350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399" y="2148347"/>
            <a:ext cx="10335503" cy="371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9397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SEATTLE HUMAN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0F7D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00000"/>
        </a:lnSpc>
        <a:spcBef>
          <a:spcPct val="20000"/>
        </a:spcBef>
        <a:buSzPct val="60000"/>
        <a:buFont typeface="Arial"/>
        <a:buChar char="•"/>
        <a:defRPr sz="32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D color band m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9" y="6087007"/>
            <a:ext cx="10335505" cy="2583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9399" y="274640"/>
            <a:ext cx="10335503" cy="16350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399" y="2148347"/>
            <a:ext cx="10335503" cy="371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9397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SEATTLE HUMAN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1477C0-A936-2F4C-8491-604A441A5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0F7D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00000"/>
        </a:lnSpc>
        <a:spcBef>
          <a:spcPct val="20000"/>
        </a:spcBef>
        <a:buSzPct val="60000"/>
        <a:buFont typeface="Arial"/>
        <a:buChar char="•"/>
        <a:defRPr sz="32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2.fireeye.com/v1/url?k=31323334-50bba2bf-31321b84-4544474f5631-856fd88ff93a9d89&amp;q=1&amp;e=c1c2eee9-4c0e-4f2e-acc4-ab7a4fe120ba&amp;u=https%3A%2F%2Fwww.google.com%2Furl%3Fq%3Dhttps%3A%2F%2Fwww.seattle.gov%2Fagefriendly%26source%3Dgmail-imap%26ust%3D1730848985000000%26usg%3DAOvVaw3kD5NOANWCfC4D_8RY4zut" TargetMode="External"/><Relationship Id="rId2" Type="http://schemas.openxmlformats.org/officeDocument/2006/relationships/hyperlink" Target="mailto:Eldad.Mekria@seattle.gov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346" y="1241481"/>
            <a:ext cx="9052095" cy="2096705"/>
          </a:xfrm>
        </p:spPr>
        <p:txBody>
          <a:bodyPr>
            <a:normAutofit/>
          </a:bodyPr>
          <a:lstStyle/>
          <a:p>
            <a:r>
              <a:rPr lang="en-US" sz="5400"/>
              <a:t>Age Friendly Seattle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346" y="3429000"/>
            <a:ext cx="9052095" cy="130948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b="1" dirty="0"/>
              <a:t>Eldad Mekuria </a:t>
            </a:r>
          </a:p>
          <a:p>
            <a:r>
              <a:rPr lang="en-US" sz="2400" dirty="0"/>
              <a:t>Program Coordinators, Age Friendly Seattle</a:t>
            </a:r>
          </a:p>
        </p:txBody>
      </p:sp>
    </p:spTree>
    <p:extLst>
      <p:ext uri="{BB962C8B-B14F-4D97-AF65-F5344CB8AC3E}">
        <p14:creationId xmlns:p14="http://schemas.microsoft.com/office/powerpoint/2010/main" val="43046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879F-2481-6191-FD82-02842EDB3B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79E95-0776-A993-A60C-F87CE9A77C37}"/>
              </a:ext>
            </a:extLst>
          </p:cNvPr>
          <p:cNvSpPr txBox="1"/>
          <p:nvPr/>
        </p:nvSpPr>
        <p:spPr>
          <a:xfrm>
            <a:off x="6820379" y="1297071"/>
            <a:ext cx="478658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2022: Held an Age-Friendly Candidate Forum for new City Councilmembers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368687-DD1E-4E66-7CBC-29DB65E1EC87}"/>
              </a:ext>
            </a:extLst>
          </p:cNvPr>
          <p:cNvSpPr txBox="1"/>
          <p:nvPr/>
        </p:nvSpPr>
        <p:spPr>
          <a:xfrm>
            <a:off x="6818797" y="3431307"/>
            <a:ext cx="42464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2024: Weighed in on PSRC transportation plans to highlight the needs of older adults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14847-A4B9-E533-71FB-C2018964300D}"/>
              </a:ext>
            </a:extLst>
          </p:cNvPr>
          <p:cNvSpPr txBox="1"/>
          <p:nvPr/>
        </p:nvSpPr>
        <p:spPr>
          <a:xfrm>
            <a:off x="6856527" y="2203700"/>
            <a:ext cx="507447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2022: Compiled and shared location data mapping older adults' homes to inform potential snow shoveling program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775E0-1F37-D15A-284E-9F5100325D3A}"/>
              </a:ext>
            </a:extLst>
          </p:cNvPr>
          <p:cNvSpPr txBox="1"/>
          <p:nvPr/>
        </p:nvSpPr>
        <p:spPr>
          <a:xfrm>
            <a:off x="6856527" y="332447"/>
            <a:ext cx="50275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2023: Connected Friends of the Waterfront with community experts in accessible design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F1AF3-04CB-60D7-24E2-FD0946751AE9}"/>
              </a:ext>
            </a:extLst>
          </p:cNvPr>
          <p:cNvSpPr txBox="1"/>
          <p:nvPr/>
        </p:nvSpPr>
        <p:spPr>
          <a:xfrm>
            <a:off x="6818797" y="5331589"/>
            <a:ext cx="44496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2024: Managed Gold Card Discount Program;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monthly Civic Coffee events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6A4F6-54EA-05A4-0A6A-69B86D2FE7F4}"/>
              </a:ext>
            </a:extLst>
          </p:cNvPr>
          <p:cNvSpPr txBox="1"/>
          <p:nvPr/>
        </p:nvSpPr>
        <p:spPr>
          <a:xfrm>
            <a:off x="3691210" y="1291503"/>
            <a:ext cx="155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CONVENERS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2F446-3208-2AFC-6A9F-52393DCAF12A}"/>
              </a:ext>
            </a:extLst>
          </p:cNvPr>
          <p:cNvSpPr txBox="1"/>
          <p:nvPr/>
        </p:nvSpPr>
        <p:spPr>
          <a:xfrm>
            <a:off x="4410408" y="3461536"/>
            <a:ext cx="152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ADVOCATES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95567-019F-031C-8A41-C5757E1070E2}"/>
              </a:ext>
            </a:extLst>
          </p:cNvPr>
          <p:cNvSpPr txBox="1"/>
          <p:nvPr/>
        </p:nvSpPr>
        <p:spPr>
          <a:xfrm>
            <a:off x="4283958" y="2370817"/>
            <a:ext cx="22668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LEARNERS/SHARERS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5D7EA3-B5E3-2D9F-A2B8-DD6DE24D1314}"/>
              </a:ext>
            </a:extLst>
          </p:cNvPr>
          <p:cNvSpPr txBox="1"/>
          <p:nvPr/>
        </p:nvSpPr>
        <p:spPr>
          <a:xfrm>
            <a:off x="2415282" y="376881"/>
            <a:ext cx="153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9D393-23FB-5F1A-F281-0C0397A7A049}"/>
              </a:ext>
            </a:extLst>
          </p:cNvPr>
          <p:cNvSpPr txBox="1"/>
          <p:nvPr/>
        </p:nvSpPr>
        <p:spPr>
          <a:xfrm>
            <a:off x="2756702" y="5334588"/>
            <a:ext cx="239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DO-ERS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FB36EF-0EAA-E9F5-62EE-D05C6D3608EA}"/>
              </a:ext>
            </a:extLst>
          </p:cNvPr>
          <p:cNvSpPr txBox="1"/>
          <p:nvPr/>
        </p:nvSpPr>
        <p:spPr>
          <a:xfrm>
            <a:off x="3952759" y="4580095"/>
            <a:ext cx="131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F32E56-786D-6FB3-F8AA-56E3C3B8046F}"/>
              </a:ext>
            </a:extLst>
          </p:cNvPr>
          <p:cNvSpPr txBox="1"/>
          <p:nvPr/>
        </p:nvSpPr>
        <p:spPr>
          <a:xfrm>
            <a:off x="6853433" y="4408274"/>
            <a:ext cx="51641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2022: Supported the re-launch of Parks and Recreation’s Sound Steps walking program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6" name="Picture 2" descr="Age Friendly Seattle - AgeFriendly | seattle.gov">
            <a:extLst>
              <a:ext uri="{FF2B5EF4-FFF2-40B4-BE49-F238E27FC236}">
                <a16:creationId xmlns:a16="http://schemas.microsoft.com/office/drawing/2014/main" id="{05863228-1436-BCC1-5991-C5E62E24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8" y="975721"/>
            <a:ext cx="4082693" cy="40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BEA041-4E06-4950-ED0D-C60220D5248E}"/>
              </a:ext>
            </a:extLst>
          </p:cNvPr>
          <p:cNvSpPr txBox="1">
            <a:spLocks/>
          </p:cNvSpPr>
          <p:nvPr/>
        </p:nvSpPr>
        <p:spPr>
          <a:xfrm>
            <a:off x="929397" y="641940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SEATTLE HUMAN SERVICES </a:t>
            </a:r>
          </a:p>
        </p:txBody>
      </p:sp>
    </p:spTree>
    <p:extLst>
      <p:ext uri="{BB962C8B-B14F-4D97-AF65-F5344CB8AC3E}">
        <p14:creationId xmlns:p14="http://schemas.microsoft.com/office/powerpoint/2010/main" val="214178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B2B80-9898-F4CA-5EC3-1D30AE64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9EFEFF-A40B-C1EA-1A2C-4F55DEA18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36" y="424126"/>
            <a:ext cx="11629168" cy="7295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400" b="1" dirty="0">
                <a:solidFill>
                  <a:srgbClr val="2F5496"/>
                </a:solidFill>
              </a:rPr>
              <a:t>Civic Coffee</a:t>
            </a:r>
            <a:endParaRPr lang="en-US" sz="5400" b="1" dirty="0">
              <a:solidFill>
                <a:srgbClr val="2F5496"/>
              </a:solidFill>
              <a:cs typeface="Calibri"/>
            </a:endParaRPr>
          </a:p>
          <a:p>
            <a:pPr algn="l"/>
            <a:endParaRPr lang="en-US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9A9B6-0DC8-32F0-3494-F6E31C2E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E0C9B9-802D-4F9E-8B52-55C5457E645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1FA5B-CD43-0CFB-79D3-8BF421801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162"/>
            <a:ext cx="12192000" cy="406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6F302-8C4C-CA32-752C-C6B9450F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71F61-665C-49C3-A277-C68DAAE744B5}"/>
              </a:ext>
            </a:extLst>
          </p:cNvPr>
          <p:cNvSpPr txBox="1"/>
          <p:nvPr/>
        </p:nvSpPr>
        <p:spPr>
          <a:xfrm>
            <a:off x="223361" y="1570322"/>
            <a:ext cx="859246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M</a:t>
            </a:r>
            <a:r>
              <a:rPr lang="en-US" sz="2000" b="0" i="0" dirty="0">
                <a:effectLst/>
              </a:rPr>
              <a:t>onthly events hosted in partnership with The Seattle Public Library.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effectLst/>
              </a:rPr>
              <a:t>Opportunities for older adults to gather, meet local government and community leaders, learn about key issues, and ask questions and provide feedback.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effectLst/>
              </a:rPr>
              <a:t>We collaborate with several partners around the city to bring these events into different communities.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Provide simultaneous interpretation during events</a:t>
            </a:r>
          </a:p>
          <a:p>
            <a:pPr>
              <a:lnSpc>
                <a:spcPct val="150000"/>
              </a:lnSpc>
            </a:pPr>
            <a:endParaRPr lang="en-US" sz="2400" b="0" i="0" dirty="0">
              <a:effectLst/>
              <a:latin typeface="WordVisi_MSFontService"/>
            </a:endParaRPr>
          </a:p>
          <a:p>
            <a:pPr>
              <a:spcAft>
                <a:spcPts val="600"/>
              </a:spcAft>
            </a:pPr>
            <a:endParaRPr lang="en-US" sz="2400" dirty="0">
              <a:ea typeface="Calibri"/>
              <a:cs typeface="Calibri" panose="020F0502020204030204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03D273-3AAC-95BC-D154-B79F9278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4" descr="No photo description available.">
            <a:extLst>
              <a:ext uri="{FF2B5EF4-FFF2-40B4-BE49-F238E27FC236}">
                <a16:creationId xmlns:a16="http://schemas.microsoft.com/office/drawing/2014/main" id="{920E6A7E-432A-43BA-610D-A54690CF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21396" b="3"/>
          <a:stretch/>
        </p:blipFill>
        <p:spPr bwMode="auto">
          <a:xfrm>
            <a:off x="9369938" y="3140644"/>
            <a:ext cx="2822061" cy="2716518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88FBD-E957-7B4A-7292-6BEC617E4F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86" r="12386"/>
          <a:stretch/>
        </p:blipFill>
        <p:spPr>
          <a:xfrm>
            <a:off x="8913175" y="0"/>
            <a:ext cx="3150162" cy="314064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374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8430-D725-9104-5D7A-877A5ED7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25E99C-1242-053C-68E5-1E84B6BE1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65" y="381541"/>
            <a:ext cx="11629168" cy="7295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400" b="1" dirty="0">
                <a:solidFill>
                  <a:srgbClr val="2F5496"/>
                </a:solidFill>
              </a:rPr>
              <a:t>Civic Coffee</a:t>
            </a:r>
            <a:endParaRPr lang="en-US" sz="5400" b="1" dirty="0">
              <a:solidFill>
                <a:srgbClr val="2F5496"/>
              </a:solidFill>
              <a:cs typeface="Calibri"/>
            </a:endParaRPr>
          </a:p>
          <a:p>
            <a:pPr algn="l"/>
            <a:endParaRPr lang="en-US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E7B11-611C-8BA0-2A45-C2EFA8A8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E0C9B9-802D-4F9E-8B52-55C5457E645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B835-AD23-A867-1E6C-03749479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162"/>
            <a:ext cx="12192000" cy="406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B6C5F1-F03E-B02D-2B52-A71FCADE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89A8D-4A80-102B-D946-7CD4B0E1EAC8}"/>
              </a:ext>
            </a:extLst>
          </p:cNvPr>
          <p:cNvSpPr txBox="1"/>
          <p:nvPr/>
        </p:nvSpPr>
        <p:spPr>
          <a:xfrm>
            <a:off x="241465" y="1316803"/>
            <a:ext cx="436122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Calibri"/>
                <a:cs typeface="Calibri" panose="020F0502020204030204"/>
              </a:rPr>
              <a:t>Cover a range of topics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70C0"/>
                </a:solidFill>
                <a:ea typeface="Calibri"/>
                <a:cs typeface="Calibri" panose="020F0502020204030204"/>
              </a:rPr>
              <a:t>Medicare, Social connectivity, Home safety modifications, Brain health, Identifying accurate information, etc.</a:t>
            </a:r>
            <a:endParaRPr lang="en-US" sz="2400" dirty="0">
              <a:ea typeface="Calibri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ea typeface="Calibri"/>
                <a:cs typeface="Calibri" panose="020F0502020204030204"/>
              </a:rPr>
              <a:t>Recap articles and recordings</a:t>
            </a:r>
            <a:endParaRPr lang="en-US" sz="2400" dirty="0">
              <a:ea typeface="Calibri"/>
              <a:cs typeface="Calibri" panose="020F0502020204030204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ea typeface="Calibri"/>
                <a:cs typeface="Calibri" panose="020F0502020204030204"/>
              </a:rPr>
              <a:t>https://www.youtube.com/</a:t>
            </a:r>
            <a:br>
              <a:rPr lang="en-US" sz="2000" dirty="0">
                <a:solidFill>
                  <a:srgbClr val="0070C0"/>
                </a:solidFill>
                <a:ea typeface="Calibri"/>
                <a:cs typeface="Calibri" panose="020F0502020204030204"/>
              </a:rPr>
            </a:br>
            <a:r>
              <a:rPr lang="en-US" sz="2000" dirty="0">
                <a:solidFill>
                  <a:srgbClr val="0070C0"/>
                </a:solidFill>
                <a:ea typeface="Calibri"/>
                <a:cs typeface="Calibri" panose="020F0502020204030204"/>
              </a:rPr>
              <a:t>@AgingKingCounty</a:t>
            </a:r>
          </a:p>
          <a:p>
            <a:pPr>
              <a:spcAft>
                <a:spcPts val="600"/>
              </a:spcAft>
            </a:pPr>
            <a:endParaRPr lang="en-US" sz="2400" dirty="0">
              <a:ea typeface="Calibri"/>
              <a:cs typeface="Calibri" panose="020F0502020204030204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F81E09-4601-8C11-0DCC-E8328B1B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 descr="2174708016.jpg">
            <a:extLst>
              <a:ext uri="{FF2B5EF4-FFF2-40B4-BE49-F238E27FC236}">
                <a16:creationId xmlns:a16="http://schemas.microsoft.com/office/drawing/2014/main" id="{A127746D-85EB-5BEB-8EDB-C7396E3A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959" y="11302"/>
            <a:ext cx="5365666" cy="3599370"/>
          </a:xfrm>
          <a:prstGeom prst="rect">
            <a:avLst/>
          </a:prstGeom>
        </p:spPr>
      </p:pic>
      <p:pic>
        <p:nvPicPr>
          <p:cNvPr id="9" name="Picture 8" descr="2174709652.jpg">
            <a:extLst>
              <a:ext uri="{FF2B5EF4-FFF2-40B4-BE49-F238E27FC236}">
                <a16:creationId xmlns:a16="http://schemas.microsoft.com/office/drawing/2014/main" id="{389E18DE-C035-63CA-05A9-AE7E4B0B6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647" y="3257223"/>
            <a:ext cx="3534888" cy="2401942"/>
          </a:xfrm>
          <a:prstGeom prst="rect">
            <a:avLst/>
          </a:prstGeom>
        </p:spPr>
      </p:pic>
      <p:pic>
        <p:nvPicPr>
          <p:cNvPr id="10" name="Picture 9" descr="2174710441.jpg">
            <a:extLst>
              <a:ext uri="{FF2B5EF4-FFF2-40B4-BE49-F238E27FC236}">
                <a16:creationId xmlns:a16="http://schemas.microsoft.com/office/drawing/2014/main" id="{F8BBE948-A58A-AD1B-957A-F4C9B6D01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725" y="3049406"/>
            <a:ext cx="3910939" cy="26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879F-2481-6191-FD82-02842EDB3B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C221C1-C063-1495-8F9D-728F50068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42" y="3238086"/>
            <a:ext cx="4536803" cy="2435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59C76-CF7B-C50F-91A9-D0AD257CC5D8}"/>
              </a:ext>
            </a:extLst>
          </p:cNvPr>
          <p:cNvSpPr>
            <a:spLocks noGrp="1"/>
          </p:cNvSpPr>
          <p:nvPr/>
        </p:nvSpPr>
        <p:spPr>
          <a:xfrm>
            <a:off x="650917" y="1697111"/>
            <a:ext cx="6694451" cy="504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Arial"/>
              <a:buChar char="•"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GOLD card: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60+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FLASH card: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18-59 with disabilities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Discount Directory online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627D4-D658-AA51-123F-3D893603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60" y="208345"/>
            <a:ext cx="11343189" cy="1145894"/>
          </a:xfrm>
        </p:spPr>
        <p:txBody>
          <a:bodyPr>
            <a:noAutofit/>
          </a:bodyPr>
          <a:lstStyle/>
          <a:p>
            <a:r>
              <a:rPr lang="en-US" sz="4800" dirty="0"/>
              <a:t>Age Friendly Discount Program?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06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70" y="221967"/>
            <a:ext cx="5574271" cy="1302387"/>
          </a:xfrm>
        </p:spPr>
        <p:txBody>
          <a:bodyPr>
            <a:normAutofit/>
          </a:bodyPr>
          <a:lstStyle/>
          <a:p>
            <a:r>
              <a:rPr lang="en-US" sz="4800">
                <a:cs typeface="Calibri"/>
              </a:rPr>
              <a:t>Discount Directory</a:t>
            </a:r>
            <a:br>
              <a:rPr lang="en-US" sz="2700">
                <a:cs typeface="Calibri"/>
              </a:rPr>
            </a:br>
            <a:r>
              <a:rPr lang="en-US" sz="2700">
                <a:cs typeface="Calibri"/>
              </a:rPr>
              <a:t>(</a:t>
            </a:r>
            <a:r>
              <a:rPr lang="en-US" sz="2400">
                <a:cs typeface="Calibri"/>
              </a:rPr>
              <a:t>www.seattle.gov/AgeFriendlyDiscounts)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7657"/>
            <a:ext cx="2596055" cy="40847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/>
              <a:t>Search for discounts:</a:t>
            </a:r>
          </a:p>
          <a:p>
            <a:pPr marL="457200" indent="-457200"/>
            <a:r>
              <a:rPr lang="en-US"/>
              <a:t>By Business/ Org. name</a:t>
            </a:r>
          </a:p>
          <a:p>
            <a:pPr marL="457200" indent="-457200"/>
            <a:r>
              <a:rPr lang="en-US"/>
              <a:t>Category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Zip code</a:t>
            </a:r>
            <a:endParaRPr lang="en-US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etc.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SEATTLE HUMAN SERVICES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77C0-A936-2F4C-8491-604A441A569F}" type="slidenum">
              <a:rPr lang="en-US" smtClean="0"/>
              <a:t>6</a:t>
            </a:fld>
            <a:endParaRPr lang="en-US"/>
          </a:p>
        </p:txBody>
      </p:sp>
      <p:pic>
        <p:nvPicPr>
          <p:cNvPr id="23" name="Picture Placeholder 22" descr="Map&#10;&#10;Description automatically generated">
            <a:extLst>
              <a:ext uri="{FF2B5EF4-FFF2-40B4-BE49-F238E27FC236}">
                <a16:creationId xmlns:a16="http://schemas.microsoft.com/office/drawing/2014/main" id="{2D1E685F-2725-346B-89D0-F3859F0FA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18" t="-1302" r="618" b="-1302"/>
          <a:stretch/>
        </p:blipFill>
        <p:spPr>
          <a:xfrm>
            <a:off x="2375638" y="1627657"/>
            <a:ext cx="9876592" cy="5230343"/>
          </a:xfrm>
        </p:spPr>
      </p:pic>
    </p:spTree>
    <p:extLst>
      <p:ext uri="{BB962C8B-B14F-4D97-AF65-F5344CB8AC3E}">
        <p14:creationId xmlns:p14="http://schemas.microsoft.com/office/powerpoint/2010/main" val="110176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879F-2481-6191-FD82-02842EDB3B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59C76-CF7B-C50F-91A9-D0AD257CC5D8}"/>
              </a:ext>
            </a:extLst>
          </p:cNvPr>
          <p:cNvSpPr>
            <a:spLocks noGrp="1"/>
          </p:cNvSpPr>
          <p:nvPr/>
        </p:nvSpPr>
        <p:spPr>
          <a:xfrm>
            <a:off x="737181" y="1419167"/>
            <a:ext cx="6694451" cy="4636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Arial"/>
              <a:buChar char="•"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627D4-D658-AA51-123F-3D893603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7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"/>
              </a:rPr>
              <a:t>How can you support?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D0AA5-443D-47B4-7F6C-7B9A14D76DE6}"/>
              </a:ext>
            </a:extLst>
          </p:cNvPr>
          <p:cNvSpPr txBox="1"/>
          <p:nvPr/>
        </p:nvSpPr>
        <p:spPr>
          <a:xfrm>
            <a:off x="838200" y="1298575"/>
            <a:ext cx="10515600" cy="32571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Help Civic Coffee </a:t>
            </a:r>
            <a:r>
              <a:rPr lang="en-US" sz="2800" b="1" dirty="0">
                <a:solidFill>
                  <a:srgbClr val="595959"/>
                </a:solidFill>
                <a:latin typeface="Calibri"/>
                <a:cs typeface="Arial"/>
              </a:rPr>
              <a:t>attendees access resources shared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Encourage folks to use recordings and recap articles as resources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Help folks apply for Gold/Flash Cards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lt"/>
                <a:cs typeface="Arial"/>
              </a:rPr>
              <a:t>Navigate the business directory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>
                <a:solidFill>
                  <a:srgbClr val="595959"/>
                </a:solidFill>
                <a:latin typeface="Calibri"/>
                <a:cs typeface="Arial"/>
              </a:rPr>
              <a:t>Navigate the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Age Friendly Seattle Website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419CF3-9285-2F43-9B83-FB7C1714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4972991"/>
            <a:ext cx="4902200" cy="10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14CD-8CA6-1F06-C1AA-1E98355DA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46" y="1059854"/>
            <a:ext cx="9052095" cy="1843094"/>
          </a:xfrm>
        </p:spPr>
        <p:txBody>
          <a:bodyPr/>
          <a:lstStyle/>
          <a:p>
            <a:br>
              <a:rPr lang="en-US" dirty="0"/>
            </a:br>
            <a:r>
              <a:rPr lang="en-US" sz="4400" dirty="0"/>
              <a:t>Questions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3F739-9086-42C5-585F-41216E5F8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597" y="2991878"/>
            <a:ext cx="2689154" cy="874244"/>
          </a:xfrm>
        </p:spPr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92C34-BFB4-B0AE-338B-40570E3A120D}"/>
              </a:ext>
            </a:extLst>
          </p:cNvPr>
          <p:cNvSpPr txBox="1"/>
          <p:nvPr/>
        </p:nvSpPr>
        <p:spPr>
          <a:xfrm>
            <a:off x="1406597" y="3609975"/>
            <a:ext cx="5857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Eldad Mekuria </a:t>
            </a:r>
            <a:r>
              <a:rPr lang="en-US" sz="12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(she/her)</a:t>
            </a: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Human Services Coordinator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Aging and Disability Services | Human Services Department | City of Seattle </a:t>
            </a:r>
            <a:b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C: 206-247-8968 | </a:t>
            </a:r>
            <a:r>
              <a:rPr lang="en-US" sz="12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Eldad.Mekria@seattle.gov</a:t>
            </a: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 </a:t>
            </a:r>
            <a:b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Connect with us: </a:t>
            </a:r>
            <a:r>
              <a:rPr lang="en-US" sz="1200" u="sng" dirty="0">
                <a:solidFill>
                  <a:srgbClr val="48BCF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seattle.gov/</a:t>
            </a:r>
            <a:r>
              <a:rPr lang="en-US" sz="1200" u="sng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agefriendly</a:t>
            </a:r>
            <a:endParaRPr lang="en-US" sz="12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SD_BrandTheme">
  <a:themeElements>
    <a:clrScheme name="HSD Brand Theme">
      <a:dk1>
        <a:sysClr val="windowText" lastClr="000000"/>
      </a:dk1>
      <a:lt1>
        <a:sysClr val="window" lastClr="FFFFFF"/>
      </a:lt1>
      <a:dk2>
        <a:srgbClr val="0F7DC0"/>
      </a:dk2>
      <a:lt2>
        <a:srgbClr val="94B8E5"/>
      </a:lt2>
      <a:accent1>
        <a:srgbClr val="258C39"/>
      </a:accent1>
      <a:accent2>
        <a:srgbClr val="73BB44"/>
      </a:accent2>
      <a:accent3>
        <a:srgbClr val="FDB740"/>
      </a:accent3>
      <a:accent4>
        <a:srgbClr val="FFDE91"/>
      </a:accent4>
      <a:accent5>
        <a:srgbClr val="BCBDC0"/>
      </a:accent5>
      <a:accent6>
        <a:srgbClr val="E6E7E8"/>
      </a:accent6>
      <a:hlink>
        <a:srgbClr val="48BCF9"/>
      </a:hlink>
      <a:folHlink>
        <a:srgbClr val="4C2C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HSD-PPT_External-Community  -  Read-Only" id="{D1167208-3B18-4FCE-9214-C1F669EE60BE}" vid="{D42E1158-74DD-4E93-9E12-E72FEA5A30E4}"/>
    </a:ext>
  </a:extLst>
</a:theme>
</file>

<file path=ppt/theme/theme3.xml><?xml version="1.0" encoding="utf-8"?>
<a:theme xmlns:a="http://schemas.openxmlformats.org/drawingml/2006/main" name="1_HSD_BrandTheme">
  <a:themeElements>
    <a:clrScheme name="HSD Brand Theme">
      <a:dk1>
        <a:sysClr val="windowText" lastClr="000000"/>
      </a:dk1>
      <a:lt1>
        <a:sysClr val="window" lastClr="FFFFFF"/>
      </a:lt1>
      <a:dk2>
        <a:srgbClr val="0F7DC0"/>
      </a:dk2>
      <a:lt2>
        <a:srgbClr val="94B8E5"/>
      </a:lt2>
      <a:accent1>
        <a:srgbClr val="258C39"/>
      </a:accent1>
      <a:accent2>
        <a:srgbClr val="73BB44"/>
      </a:accent2>
      <a:accent3>
        <a:srgbClr val="FDB740"/>
      </a:accent3>
      <a:accent4>
        <a:srgbClr val="FFDE91"/>
      </a:accent4>
      <a:accent5>
        <a:srgbClr val="BCBDC0"/>
      </a:accent5>
      <a:accent6>
        <a:srgbClr val="E6E7E8"/>
      </a:accent6>
      <a:hlink>
        <a:srgbClr val="48BCF9"/>
      </a:hlink>
      <a:folHlink>
        <a:srgbClr val="4C2C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_HSD-PPT_External-Community  -  Read-Only" id="{D1167208-3B18-4FCE-9214-C1F669EE60BE}" vid="{D42E1158-74DD-4E93-9E12-E72FEA5A30E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432</Words>
  <Application>Microsoft Office PowerPoint</Application>
  <PresentationFormat>Widescreen</PresentationFormat>
  <Paragraphs>77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WordVisi_MSFontService</vt:lpstr>
      <vt:lpstr>Office Theme</vt:lpstr>
      <vt:lpstr>HSD_BrandTheme</vt:lpstr>
      <vt:lpstr>1_HSD_BrandTheme</vt:lpstr>
      <vt:lpstr>Age Friendly Seattle</vt:lpstr>
      <vt:lpstr>PowerPoint Presentation</vt:lpstr>
      <vt:lpstr>PowerPoint Presentation</vt:lpstr>
      <vt:lpstr>PowerPoint Presentation</vt:lpstr>
      <vt:lpstr>Age Friendly Discount Program?</vt:lpstr>
      <vt:lpstr>Discount Directory (www.seattle.gov/AgeFriendlyDiscounts)</vt:lpstr>
      <vt:lpstr>How can you support?</vt:lpstr>
      <vt:lpstr> Questions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Liaison Orientation</dc:title>
  <dc:creator>Mekuria, Eldad</dc:creator>
  <cp:lastModifiedBy>Mekuria, Eldad</cp:lastModifiedBy>
  <cp:revision>2</cp:revision>
  <dcterms:created xsi:type="dcterms:W3CDTF">2024-03-06T20:14:24Z</dcterms:created>
  <dcterms:modified xsi:type="dcterms:W3CDTF">2024-11-05T19:19:53Z</dcterms:modified>
</cp:coreProperties>
</file>