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16" r:id="rId3"/>
    <p:sldId id="317" r:id="rId4"/>
    <p:sldId id="311" r:id="rId5"/>
    <p:sldId id="318" r:id="rId6"/>
    <p:sldId id="315" r:id="rId7"/>
    <p:sldId id="303" r:id="rId8"/>
    <p:sldId id="322" r:id="rId9"/>
    <p:sldId id="320" r:id="rId10"/>
    <p:sldId id="299" r:id="rId11"/>
    <p:sldId id="325" r:id="rId12"/>
    <p:sldId id="313" r:id="rId13"/>
    <p:sldId id="324" r:id="rId14"/>
    <p:sldId id="310" r:id="rId15"/>
    <p:sldId id="269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90D0"/>
    <a:srgbClr val="FF6C2C"/>
    <a:srgbClr val="00A85D"/>
    <a:srgbClr val="E2231A"/>
    <a:srgbClr val="0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8826" autoAdjust="0"/>
  </p:normalViewPr>
  <p:slideViewPr>
    <p:cSldViewPr>
      <p:cViewPr varScale="1">
        <p:scale>
          <a:sx n="96" d="100"/>
          <a:sy n="96" d="100"/>
        </p:scale>
        <p:origin x="16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882BE0-FE7C-4021-9019-1DF6BEF748BA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45AB8A-D2EB-4CDA-B774-5FE6FF4A7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32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9CC9BE-8D3D-4419-B898-99F5B5F5203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10C2AC-17C6-42D8-A8B5-E76474FD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25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42C33-3C1E-4EE6-8CED-C84F8605BC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09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 Light" panose="020B0502040204020203" pitchFamily="34" charset="0"/>
              </a:rPr>
              <a:t>Performed bottleneck and truck collision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 Light" panose="020B0502040204020203" pitchFamily="34" charset="0"/>
              </a:rPr>
              <a:t>Mapped freight projects from previous planning efforts (Move Seattle, Large Capital, FAP,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 Light" panose="020B0502040204020203" pitchFamily="34" charset="0"/>
              </a:rPr>
              <a:t>Identified locations with unaddressed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 Light" panose="020B0502040204020203" pitchFamily="34" charset="0"/>
              </a:rPr>
              <a:t>Recommended ideas/solutions to improve safety and mobility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Segoe UI Light" panose="020B0502040204020203" pitchFamily="34" charset="0"/>
            </a:endParaRPr>
          </a:p>
          <a:p>
            <a:r>
              <a:rPr lang="en-US" sz="2400" dirty="0" smtClean="0">
                <a:latin typeface="Segoe UI Light" panose="020B0502040204020203" pitchFamily="34" charset="0"/>
              </a:rPr>
              <a:t>Prioritization framework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Quantitative and qualitative data</a:t>
            </a:r>
          </a:p>
          <a:p>
            <a:endParaRPr lang="en-US" sz="2400" dirty="0" smtClean="0">
              <a:latin typeface="Segoe UI Light" panose="020B0502040204020203" pitchFamily="34" charset="0"/>
            </a:endParaRPr>
          </a:p>
          <a:p>
            <a:r>
              <a:rPr lang="en-US" sz="2400" dirty="0" smtClean="0">
                <a:latin typeface="Segoe UI Light" panose="020B0502040204020203" pitchFamily="34" charset="0"/>
              </a:rPr>
              <a:t>Potential funding opportunities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Move Seattle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FMSIB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FAST Act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Other partnerships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Segoe UI Ligh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0C2AC-17C6-42D8-A8B5-E76474FD89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54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Light" panose="020B0502040204020203" pitchFamily="34" charset="0"/>
              </a:rPr>
              <a:t>Address and mitigate freight impacts on incompatible land uses through integrated planning and implementation of small-scale projects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Light" panose="020B0502040204020203" pitchFamily="34" charset="0"/>
              </a:rPr>
              <a:t>Strengthen and grow the city’s tree canopy to improve air quality, especially in and adjacent to industrial areas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0C2AC-17C6-42D8-A8B5-E76474FD89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61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Comments will be used to develop the Mayor’s Recommended Plan that will go to City Council for adoption.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0C2AC-17C6-42D8-A8B5-E76474FD89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36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8EA84-8D1F-444C-9A51-79EC2887EC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01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326">
              <a:defRPr/>
            </a:pPr>
            <a:r>
              <a:rPr lang="en-US" dirty="0" smtClean="0">
                <a:latin typeface="Segoe UI Light" panose="020B0502040204020203" pitchFamily="34" charset="0"/>
              </a:rPr>
              <a:t>Discuss</a:t>
            </a:r>
            <a:r>
              <a:rPr lang="en-US" baseline="0" dirty="0" smtClean="0">
                <a:latin typeface="Segoe UI Light" panose="020B0502040204020203" pitchFamily="34" charset="0"/>
              </a:rPr>
              <a:t> public outreach </a:t>
            </a:r>
            <a:r>
              <a:rPr lang="en-US" baseline="0" smtClean="0">
                <a:latin typeface="Segoe UI Light" panose="020B0502040204020203" pitchFamily="34" charset="0"/>
              </a:rPr>
              <a:t>coordination with DON</a:t>
            </a:r>
            <a:endParaRPr lang="en-US" dirty="0" smtClean="0">
              <a:latin typeface="Segoe UI Light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68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90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We’ve been working on the plan since 2014. The document reflects the huge amount of work we’ve done over the past two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0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Efficient movement of goods is critical in sustaining the city’s quality of life and maintaining its competitiveness. </a:t>
            </a:r>
          </a:p>
          <a:p>
            <a:r>
              <a:rPr lang="en-US" dirty="0" smtClean="0">
                <a:latin typeface="Segoe UI Light" panose="020B0502040204020203" pitchFamily="34" charset="0"/>
              </a:rPr>
              <a:t>Improve freight mobility to support increasing demand for goods and services while addressing</a:t>
            </a:r>
          </a:p>
          <a:p>
            <a:endParaRPr lang="en-US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How goods movement and deliveries</a:t>
            </a:r>
            <a:r>
              <a:rPr lang="en-US" baseline="0" dirty="0" smtClean="0">
                <a:latin typeface="Segoe UI Light" panose="020B0502040204020203" pitchFamily="34" charset="0"/>
              </a:rPr>
              <a:t> benefit Seattle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80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Stakeholders included: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Freight carriers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Manufacturers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Restaurant owners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 and industrial organizations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and local partners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District and neighborhood councils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organizations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City commissions and boards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now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Phase 3 – which is the public review of the draft FMP to obtain input.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0C2AC-17C6-42D8-A8B5-E76474FD89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04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Stakeholders included: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Freight carriers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Manufacturers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Restaurant owners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 and industrial organizations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and local partners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District and neighborhood councils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organizations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City commissions and boards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0C2AC-17C6-42D8-A8B5-E76474FD89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56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Existing</a:t>
            </a:r>
            <a:r>
              <a:rPr lang="en-US" baseline="0" dirty="0" smtClean="0"/>
              <a:t> conditions, current and future trends in goods movement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 smtClean="0">
                <a:latin typeface="Segoe UI Light" panose="020B0502040204020203" pitchFamily="34" charset="0"/>
              </a:rPr>
              <a:t>Retail, Wholesale and Manufacturing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Existing Conditions: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 Light" panose="020B0502040204020203" pitchFamily="34" charset="0"/>
              </a:rPr>
              <a:t>2014 First truck flow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 Light" panose="020B0502040204020203" pitchFamily="34" charset="0"/>
              </a:rPr>
              <a:t>City of Seattle: 780 count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 Light" panose="020B0502040204020203" pitchFamily="34" charset="0"/>
              </a:rPr>
              <a:t>Other input from WSDOT, KC Metro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Future</a:t>
            </a:r>
            <a:r>
              <a:rPr lang="en-US" baseline="0" dirty="0" smtClean="0"/>
              <a:t> Conditions: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Segoe UI Light" panose="020B0502040204020203" pitchFamily="34" charset="0"/>
              </a:rPr>
              <a:t>2035 Truck flow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 Light" panose="020B0502040204020203" pitchFamily="34" charset="0"/>
              </a:rPr>
              <a:t>Create districts for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 Light" panose="020B0502040204020203" pitchFamily="34" charset="0"/>
              </a:rPr>
              <a:t>Employment industries: Retail, Wholesale and Manufacturing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 Light" panose="020B0502040204020203" pitchFamily="34" charset="0"/>
              </a:rPr>
              <a:t>Develop Growth factors and apply to districts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 Light" panose="020B0502040204020203" pitchFamily="34" charset="0"/>
              </a:rPr>
              <a:t>Calibrate future volumes against other projects</a:t>
            </a:r>
            <a:endParaRPr lang="en-US" sz="1400" dirty="0" smtClean="0">
              <a:latin typeface="Segoe UI Light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4232-C434-44D4-A173-5363ED8E93B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71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Vision:</a:t>
            </a:r>
            <a:r>
              <a:rPr lang="en-US" baseline="0" dirty="0" smtClean="0"/>
              <a:t> Desired end state</a:t>
            </a:r>
          </a:p>
          <a:p>
            <a:r>
              <a:rPr lang="en-US" baseline="0" dirty="0" smtClean="0"/>
              <a:t>Goals: What the plan will accomplish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shares the planning context that helped shape the FMP.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0C2AC-17C6-42D8-A8B5-E76474FD89C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73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Light" panose="020B0502040204020203" pitchFamily="34" charset="0"/>
              </a:rPr>
              <a:t>Freight goes everywhere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Light" panose="020B0502040204020203" pitchFamily="34" charset="0"/>
              </a:rPr>
              <a:t>Need to recognize different levels of freight movement and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Light" panose="020B0502040204020203" pitchFamily="34" charset="0"/>
              </a:rPr>
              <a:t>Need for context sensitivity</a:t>
            </a:r>
          </a:p>
          <a:p>
            <a:pPr lvl="0"/>
            <a:endParaRPr lang="en-US" dirty="0" smtClean="0"/>
          </a:p>
          <a:p>
            <a:r>
              <a:rPr lang="en-US" dirty="0" smtClean="0">
                <a:latin typeface="Segoe UI Light" panose="020B0502040204020203" pitchFamily="34" charset="0"/>
              </a:rPr>
              <a:t>Network purpose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Encourage and accommodate freight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Prioritize future investments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Identify design needs</a:t>
            </a:r>
          </a:p>
          <a:p>
            <a:endParaRPr lang="en-US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Expanded, tiered network: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Limited Access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Major Truck Street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Minor Truck Street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First/Last Mile Connectors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0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many streets in the city that have multiple modal needs identified in the various plans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because it’s a freight corridor doesn’t preclude bike facilities if it’s also in the BMP (East Marginal is a good example)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 street is part of the freight network then we would have to consider lane widths, in order to ensure that goods movement can be accommodated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BMP (a) we generally stayed away from Major Truck Streets with our bike network, but some overlap was unavoidable, and (b) if a street is used for freight and bikes, it’s probably even more important to design bike facilities in a safe manner which clearly separates bikes from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trucks.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0C2AC-17C6-42D8-A8B5-E76474FD89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3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9C49-454C-4B77-85F4-113A8D8339EB}" type="datetime1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6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7BC9-A180-4998-889B-9BAE4BB7CD96}" type="datetime1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8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21BB-BA1E-4BA6-97F0-0A1723F1D13E}" type="datetime1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90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4399-FDA6-42C8-9ACC-5A35A3E62ABE}" type="datetime1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5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C3DB-5197-434D-ACF5-2DF1365E2DAE}" type="datetime1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5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CCAA-E42B-415D-90A5-5D6605B9C86D}" type="datetime1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3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C159-A6AB-4B0D-B143-C1D8151DF057}" type="datetime1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2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B393-46BC-46E7-B576-B838487DE3ED}" type="datetime1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6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B86E-46F7-4751-A985-04C7CA5AFC1E}" type="datetime1">
              <a:rPr lang="en-US" smtClean="0"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7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F93D-F96A-4D83-9603-F32F70A70922}" type="datetime1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643E-49C6-4D01-9A7A-16EC18BFF299}" type="datetime1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6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75F9D-77F8-4BF7-B1BB-723A79642F7E}" type="datetime1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5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FreightMasterPlan@seattle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mailto:ian.macek@seattle.gov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3" b="5424"/>
          <a:stretch/>
        </p:blipFill>
        <p:spPr>
          <a:xfrm>
            <a:off x="0" y="0"/>
            <a:ext cx="9144000" cy="5850340"/>
          </a:xfrm>
          <a:prstGeom prst="rect">
            <a:avLst/>
          </a:prstGeom>
        </p:spPr>
      </p:pic>
      <p:pic>
        <p:nvPicPr>
          <p:cNvPr id="5" name="Picture 2" descr="P:\PIO\Schwartz\sdot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6"/>
          <a:stretch/>
        </p:blipFill>
        <p:spPr bwMode="auto">
          <a:xfrm>
            <a:off x="7086600" y="5850340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5638800"/>
            <a:ext cx="4267200" cy="1219200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sz="2000" dirty="0">
              <a:latin typeface="Segoe UI Light" panose="020B0502040204020203" pitchFamily="34" charset="0"/>
            </a:endParaRPr>
          </a:p>
          <a:p>
            <a:pPr algn="l"/>
            <a:r>
              <a:rPr lang="en-US" sz="2000" dirty="0" smtClean="0">
                <a:latin typeface="Segoe UI Light" panose="020B0502040204020203" pitchFamily="34" charset="0"/>
              </a:rPr>
              <a:t>Seattle Bicycle Advisory Board</a:t>
            </a:r>
            <a:endParaRPr lang="en-US" sz="1900" dirty="0" smtClean="0">
              <a:latin typeface="Segoe UI Light" panose="020B0502040204020203" pitchFamily="34" charset="0"/>
            </a:endParaRPr>
          </a:p>
          <a:p>
            <a:pPr algn="l"/>
            <a:r>
              <a:rPr lang="en-US" sz="1900" dirty="0" smtClean="0">
                <a:latin typeface="Segoe UI Light" panose="020B0502040204020203" pitchFamily="34" charset="0"/>
              </a:rPr>
              <a:t>Ian Macek</a:t>
            </a:r>
            <a:endParaRPr lang="en-US" sz="1900" dirty="0">
              <a:latin typeface="Segoe UI Light" panose="020B0502040204020203" pitchFamily="34" charset="0"/>
            </a:endParaRPr>
          </a:p>
          <a:p>
            <a:pPr algn="l"/>
            <a:r>
              <a:rPr lang="en-US" sz="1900" dirty="0" smtClean="0">
                <a:latin typeface="Segoe UI Light" panose="020B0502040204020203" pitchFamily="34" charset="0"/>
              </a:rPr>
              <a:t>June 1, 2016</a:t>
            </a:r>
            <a:endParaRPr lang="en-US" sz="1900" dirty="0">
              <a:latin typeface="Segoe UI Light" panose="020B0502040204020203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3962400"/>
            <a:ext cx="9144000" cy="137160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Freight Master Plan</a:t>
            </a:r>
            <a:endParaRPr lang="en-US" sz="3100" dirty="0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9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4078794" cy="1554162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Developing </a:t>
            </a:r>
            <a:r>
              <a:rPr lang="en-US" sz="4000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4000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olutions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799"/>
            <a:ext cx="4038600" cy="4648201"/>
          </a:xfrm>
        </p:spPr>
        <p:txBody>
          <a:bodyPr>
            <a:normAutofit fontScale="77500" lnSpcReduction="20000"/>
          </a:bodyPr>
          <a:lstStyle/>
          <a:p>
            <a:endParaRPr lang="en-US" sz="2200" dirty="0" smtClean="0">
              <a:latin typeface="Segoe UI Light" panose="020B0502040204020203" pitchFamily="34" charset="0"/>
            </a:endParaRPr>
          </a:p>
          <a:p>
            <a:endParaRPr lang="en-US" sz="1300" dirty="0">
              <a:latin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</a:rPr>
              <a:t>Performed bottleneck and truck collision analysis</a:t>
            </a:r>
          </a:p>
          <a:p>
            <a:endParaRPr lang="en-US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Developed a freight toolbox of improvement types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Identified </a:t>
            </a:r>
            <a:r>
              <a:rPr lang="en-US" dirty="0">
                <a:latin typeface="Segoe UI Light" panose="020B0502040204020203" pitchFamily="34" charset="0"/>
              </a:rPr>
              <a:t>50+ projects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</a:rPr>
              <a:t>Developed </a:t>
            </a:r>
            <a:r>
              <a:rPr lang="en-US" dirty="0" smtClean="0">
                <a:latin typeface="Segoe UI Light" panose="020B0502040204020203" pitchFamily="34" charset="0"/>
              </a:rPr>
              <a:t>strategies </a:t>
            </a:r>
            <a:r>
              <a:rPr lang="en-US" dirty="0">
                <a:latin typeface="Segoe UI Light" panose="020B0502040204020203" pitchFamily="34" charset="0"/>
              </a:rPr>
              <a:t>to implement the </a:t>
            </a:r>
            <a:r>
              <a:rPr lang="en-US" dirty="0" smtClean="0">
                <a:latin typeface="Segoe UI Light" panose="020B0502040204020203" pitchFamily="34" charset="0"/>
              </a:rPr>
              <a:t>FMP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Implementation strategy</a:t>
            </a:r>
            <a:endParaRPr lang="en-US" dirty="0">
              <a:latin typeface="Segoe UI Light" panose="020B0502040204020203" pitchFamily="34" charset="0"/>
            </a:endParaRPr>
          </a:p>
          <a:p>
            <a:endParaRPr lang="en-US" sz="2200" dirty="0">
              <a:latin typeface="Segoe UI Light" panose="020B0502040204020203" pitchFamily="34" charset="0"/>
            </a:endParaRPr>
          </a:p>
          <a:p>
            <a:endParaRPr lang="en-US" sz="1800" dirty="0">
              <a:latin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" r="3056"/>
          <a:stretch/>
        </p:blipFill>
        <p:spPr bwMode="auto">
          <a:xfrm>
            <a:off x="4383594" y="0"/>
            <a:ext cx="47528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Bicycle</a:t>
            </a:r>
            <a:br>
              <a:rPr lang="en-US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considerations</a:t>
            </a:r>
            <a:endParaRPr lang="en-US" dirty="0">
              <a:solidFill>
                <a:srgbClr val="1691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5257800"/>
          </a:xfrm>
        </p:spPr>
        <p:txBody>
          <a:bodyPr>
            <a:normAutofit fontScale="62500" lnSpcReduction="20000"/>
          </a:bodyPr>
          <a:lstStyle/>
          <a:p>
            <a:endParaRPr lang="en-US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Integrate </a:t>
            </a:r>
            <a:r>
              <a:rPr lang="en-US" dirty="0">
                <a:latin typeface="Segoe UI Light" panose="020B0502040204020203" pitchFamily="34" charset="0"/>
              </a:rPr>
              <a:t>planning for freight with other modes</a:t>
            </a:r>
          </a:p>
          <a:p>
            <a:endParaRPr lang="en-US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Minimize conflicts between bicycle and freight mobility</a:t>
            </a:r>
          </a:p>
          <a:p>
            <a:pPr lvl="1"/>
            <a:r>
              <a:rPr lang="en-US" dirty="0">
                <a:latin typeface="Segoe UI Light" panose="020B0502040204020203" pitchFamily="34" charset="0"/>
              </a:rPr>
              <a:t>Address freight delivery needs, including alley access and Commercial Vehicle Load Zone locations, when developing bicycle infrastructure projects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Design bicycle facility </a:t>
            </a:r>
            <a:r>
              <a:rPr lang="en-US" dirty="0">
                <a:latin typeface="Segoe UI Light" panose="020B0502040204020203" pitchFamily="34" charset="0"/>
              </a:rPr>
              <a:t>treatments to provide predictable movement of people </a:t>
            </a:r>
            <a:r>
              <a:rPr lang="en-US" dirty="0" smtClean="0">
                <a:latin typeface="Segoe UI Light" panose="020B0502040204020203" pitchFamily="34" charset="0"/>
              </a:rPr>
              <a:t>on bicycles</a:t>
            </a:r>
          </a:p>
          <a:p>
            <a:pPr lvl="1"/>
            <a:endParaRPr lang="en-US" dirty="0">
              <a:latin typeface="Segoe UI Light" panose="020B0502040204020203" pitchFamily="34" charset="0"/>
            </a:endParaRPr>
          </a:p>
          <a:p>
            <a:endParaRPr lang="en-US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Work </a:t>
            </a:r>
            <a:r>
              <a:rPr lang="en-US" dirty="0">
                <a:latin typeface="Segoe UI Light" panose="020B0502040204020203" pitchFamily="34" charset="0"/>
              </a:rPr>
              <a:t>with communities impacted by goods </a:t>
            </a:r>
            <a:r>
              <a:rPr lang="en-US" dirty="0" smtClean="0">
                <a:latin typeface="Segoe UI Light" panose="020B0502040204020203" pitchFamily="34" charset="0"/>
              </a:rPr>
              <a:t>movement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Support efforts to increase bicycle and electric vehicle freight deliveries</a:t>
            </a:r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11</a:t>
            </a:fld>
            <a:endParaRPr lang="en-US"/>
          </a:p>
        </p:txBody>
      </p:sp>
      <p:pic>
        <p:nvPicPr>
          <p:cNvPr id="1025" name="Picture 1" descr="V:\PP\7 Projects\1 Freight\1 Freight Master Plan\2014 Freight Master Plan\Images\IMG_10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5" r="7862" b="9897"/>
          <a:stretch/>
        </p:blipFill>
        <p:spPr bwMode="auto">
          <a:xfrm>
            <a:off x="4698124" y="0"/>
            <a:ext cx="4445876" cy="686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99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386" y="168312"/>
            <a:ext cx="36532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FMP Public release</a:t>
            </a:r>
            <a:endParaRPr lang="en-US" dirty="0">
              <a:solidFill>
                <a:srgbClr val="1691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4290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>
                <a:latin typeface="Segoe UI Light" panose="020B0502040204020203" pitchFamily="34" charset="0"/>
              </a:rPr>
              <a:t>Public comment period: </a:t>
            </a:r>
          </a:p>
          <a:p>
            <a:pPr lvl="1"/>
            <a:r>
              <a:rPr lang="en-US" sz="2000" dirty="0" smtClean="0">
                <a:latin typeface="Segoe UI Light" panose="020B0502040204020203" pitchFamily="34" charset="0"/>
              </a:rPr>
              <a:t>Due July 8</a:t>
            </a:r>
            <a:r>
              <a:rPr lang="en-US" sz="2000" baseline="30000" dirty="0" smtClean="0">
                <a:latin typeface="Segoe UI Light" panose="020B0502040204020203" pitchFamily="34" charset="0"/>
              </a:rPr>
              <a:t>th</a:t>
            </a:r>
            <a:endParaRPr lang="en-US" sz="2000" dirty="0">
              <a:latin typeface="Segoe UI Light" panose="020B0502040204020203" pitchFamily="34" charset="0"/>
            </a:endParaRPr>
          </a:p>
          <a:p>
            <a:endParaRPr lang="en-US" sz="2200" dirty="0" smtClean="0">
              <a:latin typeface="Segoe UI Light" panose="020B0502040204020203" pitchFamily="34" charset="0"/>
            </a:endParaRPr>
          </a:p>
          <a:p>
            <a:r>
              <a:rPr lang="en-US" sz="2400" dirty="0" smtClean="0">
                <a:latin typeface="Segoe UI Light" panose="020B0502040204020203" pitchFamily="34" charset="0"/>
              </a:rPr>
              <a:t>Hard copy of the plan  distributed to:</a:t>
            </a:r>
          </a:p>
          <a:p>
            <a:pPr marL="800100" lvl="1"/>
            <a:r>
              <a:rPr lang="en-US" sz="2000" dirty="0" smtClean="0">
                <a:latin typeface="Segoe UI Light" panose="020B0502040204020203" pitchFamily="34" charset="0"/>
              </a:rPr>
              <a:t>Seattle libraries</a:t>
            </a:r>
            <a:endParaRPr lang="en-US" sz="2000" dirty="0">
              <a:latin typeface="Segoe UI Light" panose="020B0502040204020203" pitchFamily="34" charset="0"/>
            </a:endParaRPr>
          </a:p>
          <a:p>
            <a:pPr marL="800100" lvl="1"/>
            <a:r>
              <a:rPr lang="en-US" sz="2000" dirty="0" smtClean="0">
                <a:latin typeface="Segoe UI Light" panose="020B0502040204020203" pitchFamily="34" charset="0"/>
              </a:rPr>
              <a:t>City Council</a:t>
            </a:r>
          </a:p>
          <a:p>
            <a:pPr marL="800100" lvl="1"/>
            <a:r>
              <a:rPr lang="en-US" sz="2000" dirty="0" smtClean="0">
                <a:latin typeface="Segoe UI Light" panose="020B0502040204020203" pitchFamily="34" charset="0"/>
              </a:rPr>
              <a:t>Mayor’s office</a:t>
            </a:r>
          </a:p>
          <a:p>
            <a:pPr marL="114300" indent="0">
              <a:buNone/>
            </a:pPr>
            <a:endParaRPr lang="en-US" sz="2400" dirty="0" smtClean="0">
              <a:latin typeface="Segoe UI Light" panose="020B0502040204020203" pitchFamily="34" charset="0"/>
            </a:endParaRPr>
          </a:p>
          <a:p>
            <a:r>
              <a:rPr lang="en-US" sz="2400" dirty="0">
                <a:latin typeface="Segoe UI Light" panose="020B0502040204020203" pitchFamily="34" charset="0"/>
              </a:rPr>
              <a:t>Available online</a:t>
            </a:r>
          </a:p>
          <a:p>
            <a:endParaRPr lang="en-US" sz="2400" dirty="0" smtClean="0">
              <a:latin typeface="Segoe UI Light" panose="020B0502040204020203" pitchFamily="34" charset="0"/>
            </a:endParaRPr>
          </a:p>
          <a:p>
            <a:r>
              <a:rPr lang="en-US" sz="2400" dirty="0" smtClean="0">
                <a:latin typeface="Segoe UI Light" panose="020B0502040204020203" pitchFamily="34" charset="0"/>
              </a:rPr>
              <a:t>Email comments to </a:t>
            </a:r>
            <a:r>
              <a:rPr lang="en-US" sz="1900" dirty="0" smtClean="0">
                <a:latin typeface="Segoe UI Light" panose="020B0502040204020203" pitchFamily="34" charset="0"/>
                <a:hlinkClick r:id="rId3"/>
              </a:rPr>
              <a:t>FreightMasterPlan@seattle.gov</a:t>
            </a:r>
            <a:endParaRPr lang="en-US" sz="1900" dirty="0" smtClean="0">
              <a:latin typeface="Segoe UI Light" panose="020B0502040204020203" pitchFamily="34" charset="0"/>
            </a:endParaRPr>
          </a:p>
          <a:p>
            <a:endParaRPr lang="en-US" sz="1900" dirty="0">
              <a:latin typeface="Segoe UI Light" panose="020B0502040204020203" pitchFamily="34" charset="0"/>
            </a:endParaRPr>
          </a:p>
          <a:p>
            <a:r>
              <a:rPr lang="en-US" sz="2400" dirty="0" smtClean="0">
                <a:latin typeface="Segoe UI Light" panose="020B0502040204020203" pitchFamily="34" charset="0"/>
              </a:rPr>
              <a:t>Work with Department of Neighborhoods (DON) to </a:t>
            </a:r>
            <a:r>
              <a:rPr lang="en-US" sz="2400" b="1" dirty="0" smtClean="0">
                <a:latin typeface="Segoe UI Light" panose="020B0502040204020203" pitchFamily="34" charset="0"/>
              </a:rPr>
              <a:t>spread the word!</a:t>
            </a:r>
            <a:r>
              <a:rPr lang="en-US" sz="2400" dirty="0">
                <a:latin typeface="Segoe UI Light" panose="020B0502040204020203" pitchFamily="34" charset="0"/>
              </a:rPr>
              <a:t> </a:t>
            </a:r>
            <a:endParaRPr lang="en-US" sz="2400" dirty="0" smtClean="0">
              <a:latin typeface="Segoe UI Light" panose="020B0502040204020203" pitchFamily="34" charset="0"/>
            </a:endParaRPr>
          </a:p>
          <a:p>
            <a:endParaRPr lang="en-US" sz="2400" b="1" dirty="0" smtClean="0">
              <a:latin typeface="Segoe UI Light" panose="020B0502040204020203" pitchFamily="34" charset="0"/>
            </a:endParaRPr>
          </a:p>
          <a:p>
            <a:endParaRPr lang="en-US" sz="2200" dirty="0">
              <a:latin typeface="Segoe UI Light" panose="020B0502040204020203" pitchFamily="34" charset="0"/>
            </a:endParaRPr>
          </a:p>
          <a:p>
            <a:endParaRPr lang="en-US" sz="1800" dirty="0">
              <a:latin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  <a:ln w="3175">
            <a:solidFill>
              <a:srgbClr val="1690D0"/>
            </a:solidFill>
          </a:ln>
        </p:spPr>
      </p:pic>
    </p:spTree>
    <p:extLst>
      <p:ext uri="{BB962C8B-B14F-4D97-AF65-F5344CB8AC3E}">
        <p14:creationId xmlns:p14="http://schemas.microsoft.com/office/powerpoint/2010/main" val="1448224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900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SDOTs</a:t>
            </a:r>
            <a:r>
              <a:rPr lang="en-US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request for the SBAB</a:t>
            </a:r>
            <a:endParaRPr lang="en-US" dirty="0">
              <a:solidFill>
                <a:srgbClr val="1691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>
            <a:normAutofit fontScale="92500" lnSpcReduction="10000"/>
          </a:bodyPr>
          <a:lstStyle/>
          <a:p>
            <a:endParaRPr lang="en-US" dirty="0" smtClean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Review the Freight Master Plan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Submit comments to SDOT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Provide a letter of support for the FMP</a:t>
            </a:r>
          </a:p>
          <a:p>
            <a:pPr marL="457200"/>
            <a:endParaRPr lang="en-US" dirty="0" smtClean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3581400" cy="423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719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6" y="168312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Next steps</a:t>
            </a:r>
            <a:endParaRPr lang="en-US" dirty="0">
              <a:solidFill>
                <a:srgbClr val="1691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862457"/>
              </p:ext>
            </p:extLst>
          </p:nvPr>
        </p:nvGraphicFramePr>
        <p:xfrm>
          <a:off x="733427" y="1762125"/>
          <a:ext cx="7800973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589"/>
                <a:gridCol w="1085477"/>
                <a:gridCol w="531907"/>
                <a:gridCol w="553569"/>
                <a:gridCol w="1085477"/>
                <a:gridCol w="1085477"/>
                <a:gridCol w="1085477"/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April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May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June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July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August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Develop draft plan</a:t>
                      </a:r>
                    </a:p>
                  </a:txBody>
                  <a:tcPr marL="36576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2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Release draft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plan for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public review</a:t>
                      </a:r>
                    </a:p>
                  </a:txBody>
                  <a:tcPr marL="36576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Public review and outreach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576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2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2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Address comments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576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Anticipated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Mayor’s recommended plan*</a:t>
                      </a:r>
                    </a:p>
                  </a:txBody>
                  <a:tcPr marL="36576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 flipV="1">
            <a:off x="4495800" y="2895600"/>
            <a:ext cx="457200" cy="457200"/>
          </a:xfrm>
          <a:prstGeom prst="ellipse">
            <a:avLst/>
          </a:prstGeom>
          <a:solidFill>
            <a:srgbClr val="1690D0"/>
          </a:solidFill>
          <a:ln>
            <a:solidFill>
              <a:srgbClr val="1691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5181600"/>
            <a:ext cx="55796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6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*Implementation Plan will be developed after Plan adoption</a:t>
            </a:r>
            <a:endParaRPr lang="en-US" sz="16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 flipV="1">
            <a:off x="7772400" y="4572000"/>
            <a:ext cx="457200" cy="457200"/>
          </a:xfrm>
          <a:prstGeom prst="ellipse">
            <a:avLst/>
          </a:prstGeom>
          <a:solidFill>
            <a:srgbClr val="1690D0"/>
          </a:solidFill>
          <a:ln>
            <a:solidFill>
              <a:srgbClr val="1691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Questions?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82" y="1600200"/>
            <a:ext cx="8839200" cy="160545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latin typeface="Segoe UI Light" panose="020B0502040204020203" pitchFamily="34" charset="0"/>
                <a:ea typeface="Kozuka Gothic Pro L" pitchFamily="34" charset="-128"/>
                <a:hlinkClick r:id=""/>
              </a:rPr>
              <a:t>gabriela.vega@seattle.gov</a:t>
            </a:r>
            <a:r>
              <a:rPr lang="en-US" dirty="0" smtClean="0">
                <a:latin typeface="Segoe UI Light" panose="020B0502040204020203" pitchFamily="34" charset="0"/>
                <a:ea typeface="Kozuka Gothic Pro L" pitchFamily="34" charset="-128"/>
              </a:rPr>
              <a:t>  | (206) 733-9029</a:t>
            </a:r>
          </a:p>
          <a:p>
            <a:pPr marL="0" indent="0" algn="ctr">
              <a:buNone/>
            </a:pPr>
            <a:r>
              <a:rPr lang="en-US" dirty="0" smtClean="0">
                <a:latin typeface="Segoe UI Light" panose="020B0502040204020203" pitchFamily="34" charset="0"/>
                <a:ea typeface="Kozuka Gothic Pro L" pitchFamily="34" charset="-128"/>
                <a:hlinkClick r:id="rId3"/>
              </a:rPr>
              <a:t>ian.macek@seattle.gov</a:t>
            </a:r>
            <a:r>
              <a:rPr lang="en-US" dirty="0" smtClean="0">
                <a:latin typeface="Segoe UI Light" panose="020B0502040204020203" pitchFamily="34" charset="0"/>
                <a:ea typeface="Kozuka Gothic Pro L" pitchFamily="34" charset="-128"/>
              </a:rPr>
              <a:t> | (206</a:t>
            </a:r>
            <a:r>
              <a:rPr lang="en-US" dirty="0">
                <a:latin typeface="Segoe UI Light" panose="020B0502040204020203" pitchFamily="34" charset="0"/>
                <a:ea typeface="Kozuka Gothic Pro L" pitchFamily="34" charset="-128"/>
              </a:rPr>
              <a:t>) </a:t>
            </a:r>
            <a:r>
              <a:rPr lang="en-US" dirty="0" smtClean="0">
                <a:latin typeface="Segoe UI Light" panose="020B0502040204020203" pitchFamily="34" charset="0"/>
                <a:ea typeface="Kozuka Gothic Pro L" pitchFamily="34" charset="-128"/>
              </a:rPr>
              <a:t>684-7576</a:t>
            </a:r>
          </a:p>
          <a:p>
            <a:pPr marL="0" indent="0" algn="ctr">
              <a:buNone/>
            </a:pPr>
            <a:r>
              <a:rPr lang="en-US" dirty="0" smtClean="0">
                <a:latin typeface="Segoe UI Light" panose="020B0502040204020203" pitchFamily="34" charset="0"/>
                <a:ea typeface="Kozuka Gothic Pro L" pitchFamily="34" charset="-128"/>
              </a:rPr>
              <a:t> </a:t>
            </a:r>
            <a:r>
              <a:rPr lang="en-US" sz="2800" dirty="0" smtClean="0">
                <a:latin typeface="Segoe UI Light" panose="020B0502040204020203" pitchFamily="34" charset="0"/>
                <a:ea typeface="Kozuka Gothic Pro L" pitchFamily="34" charset="-128"/>
              </a:rPr>
              <a:t>http://www.seattle.gov/transportation/freight.htm </a:t>
            </a:r>
            <a:endParaRPr lang="en-US" sz="2800" dirty="0">
              <a:latin typeface="Segoe UI Light" panose="020B0502040204020203" pitchFamily="34" charset="0"/>
              <a:ea typeface="Kozuka Gothic Pro L" pitchFamily="34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429001"/>
            <a:ext cx="9143999" cy="685799"/>
          </a:xfrm>
          <a:prstGeom prst="rect">
            <a:avLst/>
          </a:prstGeom>
          <a:solidFill>
            <a:srgbClr val="1690D0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Segoe UI Light" panose="020B0502040204020203" pitchFamily="34" charset="0"/>
                <a:ea typeface="Kozuka Gothic Pro L" pitchFamily="34" charset="-128"/>
              </a:rPr>
              <a:t>http://www.seattle.gov/transportation</a:t>
            </a:r>
            <a:endParaRPr lang="en-US" dirty="0">
              <a:solidFill>
                <a:schemeClr val="bg1"/>
              </a:solidFill>
              <a:latin typeface="Segoe UI Light" panose="020B0502040204020203" pitchFamily="34" charset="0"/>
              <a:ea typeface="Kozuka Gothic Pro L" pitchFamily="34" charset="-128"/>
            </a:endParaRPr>
          </a:p>
        </p:txBody>
      </p:sp>
      <p:pic>
        <p:nvPicPr>
          <p:cNvPr id="7" name="Picture 2" descr="P:\PIO\Schwartz\sdot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6"/>
          <a:stretch/>
        </p:blipFill>
        <p:spPr bwMode="auto">
          <a:xfrm>
            <a:off x="6955064" y="5681038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entralctpost.files.wordpress.com/2013/10/twitter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89414"/>
            <a:ext cx="768386" cy="76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msjc.edu/StudentServices/StudentGovernmentAssociation/District%20Committees%2020112012/facebook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29" y="4504708"/>
            <a:ext cx="717453" cy="7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http://philipgoddardphotography.co.uk/wp-content/uploads/2013/12/logo-flick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08" y="4500537"/>
            <a:ext cx="721623" cy="7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http://www.ceministries.org/Images/content/1847/62794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86" y="4514880"/>
            <a:ext cx="717452" cy="71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1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441062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Presentation</a:t>
            </a:r>
            <a:br>
              <a:rPr lang="en-US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overview</a:t>
            </a:r>
            <a:endParaRPr lang="en-US" dirty="0">
              <a:solidFill>
                <a:srgbClr val="1691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48200"/>
          </a:xfrm>
        </p:spPr>
        <p:txBody>
          <a:bodyPr>
            <a:normAutofit/>
          </a:bodyPr>
          <a:lstStyle/>
          <a:p>
            <a:endParaRPr lang="en-US" sz="3200" dirty="0" smtClean="0">
              <a:latin typeface="Segoe UI Light" panose="020B0502040204020203" pitchFamily="34" charset="0"/>
            </a:endParaRPr>
          </a:p>
          <a:p>
            <a:endParaRPr lang="en-US" sz="3200" dirty="0" smtClean="0">
              <a:latin typeface="Segoe UI Light" panose="020B0502040204020203" pitchFamily="34" charset="0"/>
            </a:endParaRPr>
          </a:p>
          <a:p>
            <a:r>
              <a:rPr lang="en-US" sz="3200" dirty="0" smtClean="0">
                <a:latin typeface="Segoe UI Light" panose="020B0502040204020203" pitchFamily="34" charset="0"/>
              </a:rPr>
              <a:t>Summary of draft FMP document</a:t>
            </a:r>
          </a:p>
          <a:p>
            <a:endParaRPr lang="en-US" sz="3200" dirty="0" smtClean="0">
              <a:latin typeface="Segoe UI Light" panose="020B0502040204020203" pitchFamily="34" charset="0"/>
            </a:endParaRPr>
          </a:p>
          <a:p>
            <a:r>
              <a:rPr lang="en-US" sz="3200" dirty="0" smtClean="0">
                <a:latin typeface="Segoe UI Light" panose="020B0502040204020203" pitchFamily="34" charset="0"/>
              </a:rPr>
              <a:t>Next </a:t>
            </a:r>
            <a:r>
              <a:rPr lang="en-US" sz="3200" dirty="0">
                <a:latin typeface="Segoe UI Light" panose="020B0502040204020203" pitchFamily="34" charset="0"/>
              </a:rPr>
              <a:t>steps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2</a:t>
            </a:fld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2DBA-3A24-494A-ABAE-45D17C0080DE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1" descr="V:\PP\7 Projects\1 Freight\1 Freight Master Plan\2014 Freight Master Plan\Images\IMG_10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5" r="7862" b="9897"/>
          <a:stretch/>
        </p:blipFill>
        <p:spPr bwMode="auto">
          <a:xfrm>
            <a:off x="4698124" y="0"/>
            <a:ext cx="4445876" cy="686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3</a:t>
            </a:fld>
            <a:endParaRPr lang="en-US" sz="1200" dirty="0"/>
          </a:p>
        </p:txBody>
      </p:sp>
      <p:pic>
        <p:nvPicPr>
          <p:cNvPr id="6" name="Picture 3" descr="Q:\Projects\13\13152.00 - SDOT Freight Access Study\Photos\atlanti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" r="28488" b="16352"/>
          <a:stretch/>
        </p:blipFill>
        <p:spPr bwMode="auto">
          <a:xfrm>
            <a:off x="5029200" y="11"/>
            <a:ext cx="411480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What is the FMP?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5029200"/>
          </a:xfrm>
        </p:spPr>
        <p:txBody>
          <a:bodyPr>
            <a:normAutofit/>
          </a:bodyPr>
          <a:lstStyle/>
          <a:p>
            <a:pPr fontAlgn="ctr"/>
            <a:r>
              <a:rPr lang="en-US" dirty="0" smtClean="0">
                <a:latin typeface="Segoe UI Light" panose="020B0502040204020203" pitchFamily="34" charset="0"/>
              </a:rPr>
              <a:t>20- year plan to improve goods movement and deliveries</a:t>
            </a:r>
          </a:p>
          <a:p>
            <a:pPr fontAlgn="ctr"/>
            <a:endParaRPr lang="en-US" dirty="0">
              <a:latin typeface="Segoe UI Light" panose="020B0502040204020203" pitchFamily="34" charset="0"/>
            </a:endParaRPr>
          </a:p>
          <a:p>
            <a:pPr fontAlgn="ctr"/>
            <a:r>
              <a:rPr lang="en-US" dirty="0" smtClean="0">
                <a:latin typeface="Segoe UI Light" panose="020B0502040204020203" pitchFamily="34" charset="0"/>
              </a:rPr>
              <a:t>Focus on truck freight</a:t>
            </a:r>
          </a:p>
          <a:p>
            <a:pPr fontAlgn="ctr"/>
            <a:endParaRPr lang="en-US" dirty="0">
              <a:latin typeface="Segoe UI Light" panose="020B0502040204020203" pitchFamily="34" charset="0"/>
            </a:endParaRPr>
          </a:p>
          <a:p>
            <a:pPr fontAlgn="ctr"/>
            <a:r>
              <a:rPr lang="en-US" dirty="0" smtClean="0">
                <a:latin typeface="Segoe UI Light" panose="020B0502040204020203" pitchFamily="34" charset="0"/>
              </a:rPr>
              <a:t>Data-driven process</a:t>
            </a:r>
          </a:p>
          <a:p>
            <a:pPr fontAlgn="ctr"/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t>3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Community engagement</a:t>
            </a:r>
            <a:endParaRPr lang="en-US" dirty="0">
              <a:solidFill>
                <a:srgbClr val="1691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Segoe UI Light" panose="020B0502040204020203" pitchFamily="34" charset="0"/>
              </a:rPr>
              <a:t>Phase 1</a:t>
            </a:r>
          </a:p>
          <a:p>
            <a:pPr marL="0" indent="0">
              <a:buNone/>
            </a:pPr>
            <a:r>
              <a:rPr lang="en-US" dirty="0">
                <a:latin typeface="Segoe UI Light" panose="020B0502040204020203" pitchFamily="34" charset="0"/>
              </a:rPr>
              <a:t>G</a:t>
            </a:r>
            <a:r>
              <a:rPr lang="en-US" dirty="0" smtClean="0">
                <a:latin typeface="Segoe UI Light" panose="020B0502040204020203" pitchFamily="34" charset="0"/>
              </a:rPr>
              <a:t>ather information</a:t>
            </a:r>
          </a:p>
          <a:p>
            <a:endParaRPr lang="en-US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Freight stakeholder interviews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Met with over 50 organizations</a:t>
            </a:r>
            <a:endParaRPr lang="en-US" dirty="0">
              <a:latin typeface="Segoe UI Light" panose="020B0502040204020203" pitchFamily="34" charset="0"/>
            </a:endParaRPr>
          </a:p>
          <a:p>
            <a:endParaRPr lang="en-US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Survey for people who drive trucks in Seattle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60 responses</a:t>
            </a:r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UI Light" panose="020B0502040204020203" pitchFamily="34" charset="0"/>
            </a:endParaRPr>
          </a:p>
          <a:p>
            <a:endParaRPr lang="en-US" dirty="0" smtClean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dirty="0" smtClean="0">
                <a:latin typeface="Segoe UI Light" panose="020B0502040204020203" pitchFamily="34" charset="0"/>
              </a:rPr>
              <a:t>Phase 2</a:t>
            </a:r>
          </a:p>
          <a:p>
            <a:pPr marL="0" lvl="0" indent="0">
              <a:buNone/>
            </a:pPr>
            <a:r>
              <a:rPr lang="en-US" dirty="0" smtClean="0">
                <a:latin typeface="Segoe UI Light" panose="020B0502040204020203" pitchFamily="34" charset="0"/>
              </a:rPr>
              <a:t>Input </a:t>
            </a:r>
            <a:r>
              <a:rPr lang="en-US" dirty="0">
                <a:latin typeface="Segoe UI Light" panose="020B0502040204020203" pitchFamily="34" charset="0"/>
              </a:rPr>
              <a:t>to </a:t>
            </a:r>
            <a:r>
              <a:rPr lang="en-US" dirty="0" smtClean="0">
                <a:latin typeface="Segoe UI Light" panose="020B0502040204020203" pitchFamily="34" charset="0"/>
              </a:rPr>
              <a:t>draft network</a:t>
            </a:r>
          </a:p>
          <a:p>
            <a:endParaRPr lang="en-US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2 </a:t>
            </a:r>
            <a:r>
              <a:rPr lang="en-US" dirty="0">
                <a:latin typeface="Segoe UI Light" panose="020B0502040204020203" pitchFamily="34" charset="0"/>
              </a:rPr>
              <a:t>Open </a:t>
            </a:r>
            <a:r>
              <a:rPr lang="en-US" dirty="0" smtClean="0">
                <a:latin typeface="Segoe UI Light" panose="020B0502040204020203" pitchFamily="34" charset="0"/>
              </a:rPr>
              <a:t>Houses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Georgetown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Ballard</a:t>
            </a:r>
            <a:endParaRPr lang="en-US" dirty="0">
              <a:latin typeface="Segoe UI Light" panose="020B0502040204020203" pitchFamily="34" charset="0"/>
            </a:endParaRPr>
          </a:p>
          <a:p>
            <a:endParaRPr lang="en-US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Feedback from: </a:t>
            </a:r>
            <a:endParaRPr lang="en-US" dirty="0">
              <a:latin typeface="Segoe UI Light" panose="020B0502040204020203" pitchFamily="34" charset="0"/>
            </a:endParaRPr>
          </a:p>
          <a:p>
            <a:pPr lvl="1"/>
            <a:r>
              <a:rPr lang="en-US" dirty="0">
                <a:latin typeface="Segoe UI Light" panose="020B0502040204020203" pitchFamily="34" charset="0"/>
              </a:rPr>
              <a:t>Modal Advisory Boards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Industrial and business associations</a:t>
            </a:r>
            <a:endParaRPr lang="en-US" dirty="0">
              <a:latin typeface="Segoe UI Light" panose="020B0502040204020203" pitchFamily="34" charset="0"/>
            </a:endParaRPr>
          </a:p>
          <a:p>
            <a:pPr lvl="1"/>
            <a:r>
              <a:rPr lang="en-US" dirty="0">
                <a:latin typeface="Segoe UI Light" panose="020B0502040204020203" pitchFamily="34" charset="0"/>
              </a:rPr>
              <a:t>District Councils and Community </a:t>
            </a:r>
            <a:r>
              <a:rPr lang="en-US" dirty="0" smtClean="0">
                <a:latin typeface="Segoe UI Light" panose="020B0502040204020203" pitchFamily="34" charset="0"/>
              </a:rPr>
              <a:t>Councils</a:t>
            </a:r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What we’ve heard </a:t>
            </a:r>
            <a:endParaRPr lang="en-US" dirty="0">
              <a:solidFill>
                <a:srgbClr val="1691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Segoe UI Light" panose="020B0502040204020203" pitchFamily="34" charset="0"/>
              </a:rPr>
              <a:t>Develop a </a:t>
            </a:r>
            <a:r>
              <a:rPr lang="en-US" dirty="0">
                <a:latin typeface="Segoe UI Light" panose="020B0502040204020203" pitchFamily="34" charset="0"/>
              </a:rPr>
              <a:t>resilient and connected freight network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Provide safe </a:t>
            </a:r>
            <a:r>
              <a:rPr lang="en-US" dirty="0">
                <a:latin typeface="Segoe UI Light" panose="020B0502040204020203" pitchFamily="34" charset="0"/>
              </a:rPr>
              <a:t>and predictable </a:t>
            </a:r>
            <a:r>
              <a:rPr lang="en-US" dirty="0" smtClean="0">
                <a:latin typeface="Segoe UI Light" panose="020B0502040204020203" pitchFamily="34" charset="0"/>
              </a:rPr>
              <a:t>movements </a:t>
            </a:r>
            <a:r>
              <a:rPr lang="en-US" dirty="0">
                <a:latin typeface="Segoe UI Light" panose="020B0502040204020203" pitchFamily="34" charset="0"/>
              </a:rPr>
              <a:t>for all modes</a:t>
            </a:r>
          </a:p>
          <a:p>
            <a:pPr lvl="0"/>
            <a:endParaRPr lang="en-US" dirty="0" smtClean="0">
              <a:latin typeface="Segoe UI Light" panose="020B0502040204020203" pitchFamily="34" charset="0"/>
            </a:endParaRPr>
          </a:p>
          <a:p>
            <a:pPr lvl="0"/>
            <a:r>
              <a:rPr lang="en-US" dirty="0" smtClean="0">
                <a:latin typeface="Segoe UI Light" panose="020B0502040204020203" pitchFamily="34" charset="0"/>
              </a:rPr>
              <a:t>Urban deliveries need a reliable network and easy loading</a:t>
            </a:r>
          </a:p>
          <a:p>
            <a:pPr lvl="0"/>
            <a:endParaRPr lang="en-US" dirty="0">
              <a:latin typeface="Segoe UI Light" panose="020B0502040204020203" pitchFamily="34" charset="0"/>
            </a:endParaRPr>
          </a:p>
          <a:p>
            <a:pPr lvl="0"/>
            <a:r>
              <a:rPr lang="en-US" dirty="0" smtClean="0">
                <a:latin typeface="Segoe UI Light" panose="020B0502040204020203" pitchFamily="34" charset="0"/>
              </a:rPr>
              <a:t>Provide </a:t>
            </a:r>
            <a:r>
              <a:rPr lang="en-US" dirty="0">
                <a:latin typeface="Segoe UI Light" panose="020B0502040204020203" pitchFamily="34" charset="0"/>
              </a:rPr>
              <a:t>more trees and vegetation in industrial areas</a:t>
            </a:r>
          </a:p>
          <a:p>
            <a:pPr lvl="0"/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UI Light" panose="020B0502040204020203" pitchFamily="34" charset="0"/>
            </a:endParaRPr>
          </a:p>
          <a:p>
            <a:endParaRPr lang="en-US" dirty="0" smtClean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Segoe UI Light" panose="020B0502040204020203" pitchFamily="34" charset="0"/>
              </a:rPr>
              <a:t>Streets </a:t>
            </a:r>
            <a:r>
              <a:rPr lang="en-US" dirty="0">
                <a:latin typeface="Segoe UI Light" panose="020B0502040204020203" pitchFamily="34" charset="0"/>
              </a:rPr>
              <a:t>and neighborhoods </a:t>
            </a:r>
            <a:r>
              <a:rPr lang="en-US" dirty="0" smtClean="0">
                <a:latin typeface="Segoe UI Light" panose="020B0502040204020203" pitchFamily="34" charset="0"/>
              </a:rPr>
              <a:t> near industrial areas have </a:t>
            </a:r>
            <a:r>
              <a:rPr lang="en-US" dirty="0">
                <a:latin typeface="Segoe UI Light" panose="020B0502040204020203" pitchFamily="34" charset="0"/>
              </a:rPr>
              <a:t>greater impacts from truck </a:t>
            </a:r>
            <a:r>
              <a:rPr lang="en-US" dirty="0" smtClean="0">
                <a:latin typeface="Segoe UI Light" panose="020B0502040204020203" pitchFamily="34" charset="0"/>
              </a:rPr>
              <a:t>movements</a:t>
            </a:r>
          </a:p>
          <a:p>
            <a:endParaRPr lang="en-US" dirty="0" smtClean="0">
              <a:latin typeface="Segoe UI Light" panose="020B0502040204020203" pitchFamily="34" charset="0"/>
            </a:endParaRPr>
          </a:p>
          <a:p>
            <a:pPr lvl="0"/>
            <a:r>
              <a:rPr lang="en-US" dirty="0" smtClean="0">
                <a:latin typeface="Segoe UI Light" panose="020B0502040204020203" pitchFamily="34" charset="0"/>
              </a:rPr>
              <a:t>Concerns about truck </a:t>
            </a:r>
            <a:r>
              <a:rPr lang="en-US" dirty="0">
                <a:latin typeface="Segoe UI Light" panose="020B0502040204020203" pitchFamily="34" charset="0"/>
              </a:rPr>
              <a:t>parking </a:t>
            </a:r>
            <a:r>
              <a:rPr lang="en-US" dirty="0" smtClean="0">
                <a:latin typeface="Segoe UI Light" panose="020B0502040204020203" pitchFamily="34" charset="0"/>
              </a:rPr>
              <a:t>on residential streets</a:t>
            </a:r>
          </a:p>
          <a:p>
            <a:pPr lvl="0"/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</a:rPr>
              <a:t>Provide broader understanding of goods movement and deliveries</a:t>
            </a:r>
          </a:p>
          <a:p>
            <a:pPr lvl="0"/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1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3352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egoe UI Light" panose="020B0502040204020203" pitchFamily="34" charset="0"/>
              </a:rPr>
              <a:t>Population</a:t>
            </a:r>
            <a:r>
              <a:rPr lang="en-US" dirty="0">
                <a:latin typeface="Segoe UI Light" panose="020B0502040204020203" pitchFamily="34" charset="0"/>
              </a:rPr>
              <a:t>, employment, and economic growth</a:t>
            </a:r>
          </a:p>
          <a:p>
            <a:endParaRPr lang="en-US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Seattle’s freight assets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Current and future freight trends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7" name="Picture 3" descr="H:\My Documents\All_assets V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1171" r="2807" b="2329"/>
          <a:stretch/>
        </p:blipFill>
        <p:spPr bwMode="auto">
          <a:xfrm>
            <a:off x="4597685" y="0"/>
            <a:ext cx="4546315" cy="6858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My Documents\Proposed HeavyWeight Corridor_11-5-20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t="2222" r="2233" b="1538"/>
          <a:stretch/>
        </p:blipFill>
        <p:spPr bwMode="auto">
          <a:xfrm>
            <a:off x="3965489" y="4681169"/>
            <a:ext cx="1365422" cy="217683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74638"/>
            <a:ext cx="4808619" cy="178276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Goods </a:t>
            </a:r>
            <a:r>
              <a:rPr lang="en-US" sz="3600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sz="3600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ovement in Seattle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503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0496974"/>
              </p:ext>
            </p:extLst>
          </p:nvPr>
        </p:nvGraphicFramePr>
        <p:xfrm>
          <a:off x="152400" y="1101643"/>
          <a:ext cx="8839200" cy="5647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0"/>
                <a:gridCol w="1676400"/>
                <a:gridCol w="5181600"/>
              </a:tblGrid>
              <a:tr h="4362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Vision</a:t>
                      </a:r>
                      <a:endParaRPr lang="en-US" sz="1800" b="1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9277" marR="6927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9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Move Seattle Goals</a:t>
                      </a:r>
                      <a:endParaRPr lang="en-US" sz="1800" b="1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9277" marR="69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9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Freight Master Plan (FMP) Goals</a:t>
                      </a:r>
                      <a:endParaRPr lang="en-US" sz="1800" b="1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9277" marR="69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90D0"/>
                    </a:solidFill>
                  </a:tcPr>
                </a:tc>
              </a:tr>
              <a:tr h="629621"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A vibrant city and thriving economy connecting people and products within Seattle and to regional and international markets.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9277" marR="69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Times New Roman"/>
                        </a:rPr>
                        <a:t>A vibrant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Times New Roman"/>
                        </a:rPr>
                        <a:t> city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69277" marR="69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Economy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Provide a freight network that supports a growing economy for Seattle and the region.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69277" marR="69277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801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9277" marR="692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A safe city</a:t>
                      </a:r>
                    </a:p>
                  </a:txBody>
                  <a:tcPr marL="69277" marR="69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Safety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Improve safety and the predictable movement of goods and people.</a:t>
                      </a:r>
                    </a:p>
                  </a:txBody>
                  <a:tcPr marL="69277" marR="69277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7120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9277" marR="692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Times New Roman"/>
                        </a:rPr>
                        <a:t>An interconnected city</a:t>
                      </a:r>
                    </a:p>
                  </a:txBody>
                  <a:tcPr marL="69277" marR="69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obility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Reliably connect manufacturing/industrial centers and business districts with the local, state, and international freight networks.</a:t>
                      </a:r>
                    </a:p>
                  </a:txBody>
                  <a:tcPr marL="69277" marR="69277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8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Times New Roman"/>
                        </a:rPr>
                        <a:t>An affordable city</a:t>
                      </a:r>
                    </a:p>
                  </a:txBody>
                  <a:tcPr marL="69277" marR="69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State of Good Repair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Maintain and improve the freight transportation network to ensure safe and efficient operations. 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69277" marR="69277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2093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9277" marR="692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69277" marR="69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Equity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Benefit residents and businesses of Seattle through equity in freight investments and improve the health of communities impacted by freight movement.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69277" marR="69277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82561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9277" marR="692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An innovative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 city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 marL="69277" marR="69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Environment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Improve freight operations in Seattle and the region by making goods movement more efficient and reducing its environmental footprint.</a:t>
                      </a:r>
                    </a:p>
                  </a:txBody>
                  <a:tcPr marL="69277" marR="69277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52400" y="1524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Policy </a:t>
            </a:r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ramework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7561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Segoe UI Light" panose="020B0502040204020203" pitchFamily="34" charset="0"/>
              </a:rPr>
              <a:t>Presents the draft freight network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Developed using the following steps:</a:t>
            </a:r>
          </a:p>
          <a:p>
            <a:pPr lvl="1"/>
            <a:endParaRPr lang="en-US" dirty="0" smtClean="0">
              <a:latin typeface="Segoe UI Light" panose="020B0502040204020203" pitchFamily="34" charset="0"/>
            </a:endParaRP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Evaluate existing and future truck volumes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Establish land use connections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Provide connectivity within the network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Review roadway classifications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Assess resiliency of the network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Incorporate public input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Consider other modal priorities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8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37075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Seattle’s </a:t>
            </a:r>
            <a:r>
              <a:rPr lang="en-US" sz="4000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en-US" sz="4000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reight </a:t>
            </a:r>
            <a:r>
              <a:rPr lang="en-US" sz="4000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US" sz="4000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etwork</a:t>
            </a:r>
          </a:p>
        </p:txBody>
      </p:sp>
      <p:pic>
        <p:nvPicPr>
          <p:cNvPr id="11" name="Picture 2" descr="V:\PP\7 Projects\1 Freight\1 Freight Master Plan\2014 Freight Master Plan\5 public engagement\1.9 PPP Boards and Commissions\FMP_Facility Classification color blocks_modified for EteamV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4"/>
          <a:stretch/>
        </p:blipFill>
        <p:spPr bwMode="auto">
          <a:xfrm>
            <a:off x="5105401" y="1510286"/>
            <a:ext cx="3962400" cy="489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1" t="1517" r="2091" b="2927"/>
          <a:stretch/>
        </p:blipFill>
        <p:spPr>
          <a:xfrm>
            <a:off x="4663440" y="-12357"/>
            <a:ext cx="4480560" cy="640156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63440" y="6308554"/>
            <a:ext cx="4480560" cy="548640"/>
          </a:xfrm>
          <a:prstGeom prst="rect">
            <a:avLst/>
          </a:prstGeom>
          <a:solidFill>
            <a:srgbClr val="1690D0"/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Draft network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9</a:t>
            </a:fld>
            <a:endParaRPr lang="en-US"/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Draft freight </a:t>
            </a:r>
            <a:b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network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1600200"/>
            <a:ext cx="4190393" cy="5105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Network </a:t>
            </a:r>
            <a:r>
              <a:rPr lang="en-US" dirty="0">
                <a:latin typeface="Segoe UI Light" panose="020B0502040204020203" pitchFamily="34" charset="0"/>
              </a:rPr>
              <a:t>purpose</a:t>
            </a:r>
          </a:p>
          <a:p>
            <a:pPr lvl="1"/>
            <a:r>
              <a:rPr lang="en-US" dirty="0">
                <a:latin typeface="Segoe UI Light" panose="020B0502040204020203" pitchFamily="34" charset="0"/>
              </a:rPr>
              <a:t>Encourage and accommodate freight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Improve city-wide and regional connections</a:t>
            </a:r>
            <a:endParaRPr lang="en-US" dirty="0">
              <a:latin typeface="Segoe UI Light" panose="020B0502040204020203" pitchFamily="34" charset="0"/>
            </a:endParaRPr>
          </a:p>
          <a:p>
            <a:pPr lvl="1"/>
            <a:r>
              <a:rPr lang="en-US" dirty="0">
                <a:latin typeface="Segoe UI Light" panose="020B0502040204020203" pitchFamily="34" charset="0"/>
              </a:rPr>
              <a:t>Identify </a:t>
            </a:r>
            <a:r>
              <a:rPr lang="en-US" dirty="0" smtClean="0">
                <a:latin typeface="Segoe UI Light" panose="020B0502040204020203" pitchFamily="34" charset="0"/>
              </a:rPr>
              <a:t>design </a:t>
            </a:r>
            <a:r>
              <a:rPr lang="en-US" dirty="0">
                <a:latin typeface="Segoe UI Light" panose="020B0502040204020203" pitchFamily="34" charset="0"/>
              </a:rPr>
              <a:t>needs</a:t>
            </a:r>
          </a:p>
          <a:p>
            <a:endParaRPr lang="en-US" dirty="0" smtClean="0">
              <a:latin typeface="Segoe UI Light" panose="020B0502040204020203" pitchFamily="34" charset="0"/>
            </a:endParaRPr>
          </a:p>
          <a:p>
            <a:endParaRPr lang="en-US" dirty="0" smtClean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5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1087</Words>
  <Application>Microsoft Office PowerPoint</Application>
  <PresentationFormat>On-screen Show (4:3)</PresentationFormat>
  <Paragraphs>276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Kozuka Gothic Pro L</vt:lpstr>
      <vt:lpstr>Arial</vt:lpstr>
      <vt:lpstr>Calibri</vt:lpstr>
      <vt:lpstr>Segoe UI</vt:lpstr>
      <vt:lpstr>Segoe UI Light</vt:lpstr>
      <vt:lpstr>Times New Roman</vt:lpstr>
      <vt:lpstr>Office Theme</vt:lpstr>
      <vt:lpstr>Freight Master Plan</vt:lpstr>
      <vt:lpstr>Presentation overview</vt:lpstr>
      <vt:lpstr>What is the FMP?</vt:lpstr>
      <vt:lpstr>Community engagement</vt:lpstr>
      <vt:lpstr>What we’ve heard </vt:lpstr>
      <vt:lpstr>Goods movement in Seattle</vt:lpstr>
      <vt:lpstr>PowerPoint Presentation</vt:lpstr>
      <vt:lpstr>PowerPoint Presentation</vt:lpstr>
      <vt:lpstr>Draft freight  network</vt:lpstr>
      <vt:lpstr>Developing solutions</vt:lpstr>
      <vt:lpstr>Bicycle considerations</vt:lpstr>
      <vt:lpstr>FMP Public release</vt:lpstr>
      <vt:lpstr>SDOTs request for the SBAB</vt:lpstr>
      <vt:lpstr>Next steps</vt:lpstr>
      <vt:lpstr>Questions?</vt:lpstr>
    </vt:vector>
  </TitlesOfParts>
  <Company>City of Seattle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Vega, Gabriela</dc:creator>
  <cp:lastModifiedBy>Macek, Ian</cp:lastModifiedBy>
  <cp:revision>112</cp:revision>
  <cp:lastPrinted>2015-07-28T22:15:54Z</cp:lastPrinted>
  <dcterms:created xsi:type="dcterms:W3CDTF">2015-07-08T01:45:21Z</dcterms:created>
  <dcterms:modified xsi:type="dcterms:W3CDTF">2016-05-31T21:58:31Z</dcterms:modified>
</cp:coreProperties>
</file>