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59" r:id="rId5"/>
  </p:sldMasterIdLst>
  <p:notesMasterIdLst>
    <p:notesMasterId r:id="rId23"/>
  </p:notesMasterIdLst>
  <p:sldIdLst>
    <p:sldId id="272" r:id="rId6"/>
    <p:sldId id="283" r:id="rId7"/>
    <p:sldId id="480" r:id="rId8"/>
    <p:sldId id="474" r:id="rId9"/>
    <p:sldId id="348" r:id="rId10"/>
    <p:sldId id="435" r:id="rId11"/>
    <p:sldId id="436" r:id="rId12"/>
    <p:sldId id="437" r:id="rId13"/>
    <p:sldId id="662" r:id="rId14"/>
    <p:sldId id="438" r:id="rId15"/>
    <p:sldId id="439" r:id="rId16"/>
    <p:sldId id="440" r:id="rId17"/>
    <p:sldId id="441" r:id="rId18"/>
    <p:sldId id="466" r:id="rId19"/>
    <p:sldId id="442" r:id="rId20"/>
    <p:sldId id="479" r:id="rId21"/>
    <p:sldId id="265"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Seattle Text"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Evelyn" initials="CE" lastIdx="0" clrIdx="0">
    <p:extLst>
      <p:ext uri="{19B8F6BF-5375-455C-9EA6-DF929625EA0E}">
        <p15:presenceInfo xmlns:p15="http://schemas.microsoft.com/office/powerpoint/2012/main" userId="S-1-5-21-1005559283-1549754204-3747669754-1374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00" autoAdjust="0"/>
    <p:restoredTop sz="94660"/>
  </p:normalViewPr>
  <p:slideViewPr>
    <p:cSldViewPr snapToGrid="0">
      <p:cViewPr varScale="1">
        <p:scale>
          <a:sx n="135" d="100"/>
          <a:sy n="135" d="100"/>
        </p:scale>
        <p:origin x="52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d.seattle.gov\dept\dot2\data\OEEI\4.%20Subconsultant%20Spend\2019_Q1_Sub_Summary%20Draf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d.seattle.gov\dept\dot1\home\ZavalaE\00000000000000%20%20TABOR%20PResentation\TABOR%20WMBE%20PRes%20Numbers%20.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ad.seattle.gov\dept\dot2\data\OEEI\4.%20Reporting%20-%20Divisions%20and%20Department\2017\11%20Jan-December%20Data%20(January)\PPT%20CHARTS%20%20Jan-December%202017.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dirty="0">
                <a:solidFill>
                  <a:schemeClr val="tx2"/>
                </a:solidFill>
              </a:rPr>
              <a:t>Overview: 2018</a:t>
            </a:r>
          </a:p>
        </c:rich>
      </c:tx>
      <c:layout>
        <c:manualLayout>
          <c:xMode val="edge"/>
          <c:yMode val="edge"/>
          <c:x val="0.36957544732490849"/>
          <c:y val="2.42586262443953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8127211319024539"/>
          <c:y val="0.19710958761728584"/>
          <c:w val="0.6095266891629243"/>
          <c:h val="0.65958768719934258"/>
        </c:manualLayout>
      </c:layout>
      <c:doughnut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5B1-4D21-9F45-C1C4A4D9FB8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5B1-4D21-9F45-C1C4A4D9FB82}"/>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35B1-4D21-9F45-C1C4A4D9FB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B1-4D21-9F45-C1C4A4D9FB82}"/>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35B1-4D21-9F45-C1C4A4D9FB8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 0'!$H$4:$H$8</c:f>
              <c:strCache>
                <c:ptCount val="5"/>
                <c:pt idx="0">
                  <c:v>FAS</c:v>
                </c:pt>
                <c:pt idx="1">
                  <c:v>SDOT</c:v>
                </c:pt>
                <c:pt idx="2">
                  <c:v>SPU</c:v>
                </c:pt>
                <c:pt idx="3">
                  <c:v>SCL</c:v>
                </c:pt>
                <c:pt idx="4">
                  <c:v>Other</c:v>
                </c:pt>
              </c:strCache>
            </c:strRef>
          </c:cat>
          <c:val>
            <c:numRef>
              <c:f>'Figure 0'!$L$4:$L$8</c:f>
              <c:numCache>
                <c:formatCode>0%</c:formatCode>
                <c:ptCount val="5"/>
                <c:pt idx="0">
                  <c:v>0.1481499980608372</c:v>
                </c:pt>
                <c:pt idx="1">
                  <c:v>0.10942143035350624</c:v>
                </c:pt>
                <c:pt idx="2">
                  <c:v>0.11675269975259203</c:v>
                </c:pt>
                <c:pt idx="3">
                  <c:v>0.3301853753477606</c:v>
                </c:pt>
                <c:pt idx="4">
                  <c:v>0.2954904964853039</c:v>
                </c:pt>
              </c:numCache>
            </c:numRef>
          </c:val>
          <c:extLst>
            <c:ext xmlns:c16="http://schemas.microsoft.com/office/drawing/2014/chart" uri="{C3380CC4-5D6E-409C-BE32-E72D297353CC}">
              <c16:uniqueId val="{0000000A-35B1-4D21-9F45-C1C4A4D9FB82}"/>
            </c:ext>
          </c:extLst>
        </c:ser>
        <c:dLbls>
          <c:showLegendKey val="0"/>
          <c:showVal val="0"/>
          <c:showCatName val="0"/>
          <c:showSerName val="0"/>
          <c:showPercent val="0"/>
          <c:showBubbleSize val="0"/>
          <c:showLeaderLines val="1"/>
        </c:dLbls>
        <c:firstSliceAng val="0"/>
        <c:holeSize val="62"/>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Consulting</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Sheet1!$D$16</c:f>
              <c:strCache>
                <c:ptCount val="1"/>
                <c:pt idx="0">
                  <c:v>Goal</c:v>
                </c:pt>
              </c:strCache>
            </c:strRef>
          </c:tx>
          <c:spPr>
            <a:solidFill>
              <a:srgbClr val="A5A5A5"/>
            </a:solidFill>
            <a:ln>
              <a:noFill/>
            </a:ln>
            <a:effectLst/>
          </c:spPr>
          <c:invertIfNegative val="0"/>
          <c:dLbls>
            <c:dLbl>
              <c:idx val="0"/>
              <c:layout>
                <c:manualLayout>
                  <c:x val="-1.5157920466988106E-2"/>
                  <c:y val="0"/>
                </c:manualLayout>
              </c:layout>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3E-4D07-AAD6-828AB739F11F}"/>
                </c:ext>
              </c:extLst>
            </c:dLbl>
            <c:dLbl>
              <c:idx val="1"/>
              <c:layout>
                <c:manualLayout>
                  <c:x val="-6.0631681867952866E-3"/>
                  <c:y val="0"/>
                </c:manualLayout>
              </c:layout>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3E-4D07-AAD6-828AB739F11F}"/>
                </c:ext>
              </c:extLst>
            </c:dLbl>
            <c:dLbl>
              <c:idx val="2"/>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3E-4D07-AAD6-828AB739F11F}"/>
                </c:ext>
              </c:extLst>
            </c:dLbl>
            <c:dLbl>
              <c:idx val="3"/>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3E-4D07-AAD6-828AB739F11F}"/>
                </c:ext>
              </c:extLst>
            </c:dLbl>
            <c:dLbl>
              <c:idx val="4"/>
              <c:tx>
                <c:rich>
                  <a:bodyPr/>
                  <a:lstStyle/>
                  <a:p>
                    <a:r>
                      <a:rPr lang="en-US"/>
                      <a:t>23%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A7-4987-B1B4-1EF561F7BD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Sheet1!$B$17:$B$21</c:f>
              <c:numCache>
                <c:formatCode>General</c:formatCode>
                <c:ptCount val="5"/>
                <c:pt idx="0">
                  <c:v>2014</c:v>
                </c:pt>
                <c:pt idx="1">
                  <c:v>2015</c:v>
                </c:pt>
                <c:pt idx="2">
                  <c:v>2016</c:v>
                </c:pt>
                <c:pt idx="3">
                  <c:v>2017</c:v>
                </c:pt>
                <c:pt idx="4">
                  <c:v>2018</c:v>
                </c:pt>
              </c:numCache>
            </c:numRef>
          </c:cat>
          <c:val>
            <c:numRef>
              <c:f>Sheet1!$D$17:$D$21</c:f>
              <c:numCache>
                <c:formatCode>General</c:formatCode>
                <c:ptCount val="5"/>
                <c:pt idx="0">
                  <c:v>5371574.8000000007</c:v>
                </c:pt>
                <c:pt idx="1">
                  <c:v>5652854.04</c:v>
                </c:pt>
                <c:pt idx="2">
                  <c:v>7136376</c:v>
                </c:pt>
                <c:pt idx="3">
                  <c:v>9312538.5999999996</c:v>
                </c:pt>
                <c:pt idx="4">
                  <c:v>8660849.870000001</c:v>
                </c:pt>
              </c:numCache>
            </c:numRef>
          </c:val>
          <c:extLst>
            <c:ext xmlns:c16="http://schemas.microsoft.com/office/drawing/2014/chart" uri="{C3380CC4-5D6E-409C-BE32-E72D297353CC}">
              <c16:uniqueId val="{00000000-D33E-4D07-AAD6-828AB739F11F}"/>
            </c:ext>
          </c:extLst>
        </c:ser>
        <c:ser>
          <c:idx val="1"/>
          <c:order val="1"/>
          <c:tx>
            <c:strRef>
              <c:f>Sheet1!$E$16</c:f>
              <c:strCache>
                <c:ptCount val="1"/>
                <c:pt idx="0">
                  <c:v>Actual</c:v>
                </c:pt>
              </c:strCache>
            </c:strRef>
          </c:tx>
          <c:spPr>
            <a:solidFill>
              <a:srgbClr val="70AD47"/>
            </a:solidFill>
            <a:ln>
              <a:noFill/>
            </a:ln>
            <a:effectLst/>
          </c:spPr>
          <c:invertIfNegative val="0"/>
          <c:dLbls>
            <c:dLbl>
              <c:idx val="0"/>
              <c:layout>
                <c:manualLayout>
                  <c:x val="1.5157920466988023E-2"/>
                  <c:y val="0"/>
                </c:manualLayout>
              </c:layout>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3E-4D07-AAD6-828AB739F11F}"/>
                </c:ext>
              </c:extLst>
            </c:dLbl>
            <c:dLbl>
              <c:idx val="1"/>
              <c:layout>
                <c:manualLayout>
                  <c:x val="1.5157920466988078E-2"/>
                  <c:y val="-9.7529900166013433E-17"/>
                </c:manualLayout>
              </c:layout>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3E-4D07-AAD6-828AB739F11F}"/>
                </c:ext>
              </c:extLst>
            </c:dLbl>
            <c:dLbl>
              <c:idx val="2"/>
              <c:tx>
                <c:rich>
                  <a:bodyPr/>
                  <a:lstStyle/>
                  <a:p>
                    <a:r>
                      <a:rPr lang="en-US" dirty="0"/>
                      <a:t>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3E-4D07-AAD6-828AB739F11F}"/>
                </c:ext>
              </c:extLst>
            </c:dLbl>
            <c:dLbl>
              <c:idx val="3"/>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3E-4D07-AAD6-828AB739F11F}"/>
                </c:ext>
              </c:extLst>
            </c:dLbl>
            <c:dLbl>
              <c:idx val="4"/>
              <c:tx>
                <c:rich>
                  <a:bodyPr/>
                  <a:lstStyle/>
                  <a:p>
                    <a:r>
                      <a:rPr lang="en-US"/>
                      <a:t>40%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A7-4987-B1B4-1EF561F7BD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Sheet1!$B$17:$B$21</c:f>
              <c:numCache>
                <c:formatCode>General</c:formatCode>
                <c:ptCount val="5"/>
                <c:pt idx="0">
                  <c:v>2014</c:v>
                </c:pt>
                <c:pt idx="1">
                  <c:v>2015</c:v>
                </c:pt>
                <c:pt idx="2">
                  <c:v>2016</c:v>
                </c:pt>
                <c:pt idx="3">
                  <c:v>2017</c:v>
                </c:pt>
                <c:pt idx="4">
                  <c:v>2018</c:v>
                </c:pt>
              </c:numCache>
            </c:numRef>
          </c:cat>
          <c:val>
            <c:numRef>
              <c:f>Sheet1!$E$17:$E$21</c:f>
              <c:numCache>
                <c:formatCode>General</c:formatCode>
                <c:ptCount val="5"/>
                <c:pt idx="0">
                  <c:v>5581000</c:v>
                </c:pt>
                <c:pt idx="1">
                  <c:v>5637004</c:v>
                </c:pt>
                <c:pt idx="2">
                  <c:v>8996847</c:v>
                </c:pt>
                <c:pt idx="3">
                  <c:v>10936918</c:v>
                </c:pt>
                <c:pt idx="4">
                  <c:v>14916541</c:v>
                </c:pt>
              </c:numCache>
            </c:numRef>
          </c:val>
          <c:extLst>
            <c:ext xmlns:c16="http://schemas.microsoft.com/office/drawing/2014/chart" uri="{C3380CC4-5D6E-409C-BE32-E72D297353CC}">
              <c16:uniqueId val="{00000001-D33E-4D07-AAD6-828AB739F11F}"/>
            </c:ext>
          </c:extLst>
        </c:ser>
        <c:dLbls>
          <c:showLegendKey val="0"/>
          <c:showVal val="0"/>
          <c:showCatName val="0"/>
          <c:showSerName val="0"/>
          <c:showPercent val="0"/>
          <c:showBubbleSize val="0"/>
        </c:dLbls>
        <c:gapWidth val="219"/>
        <c:overlap val="-27"/>
        <c:axId val="487791208"/>
        <c:axId val="487790552"/>
      </c:barChart>
      <c:catAx>
        <c:axId val="48779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7790552"/>
        <c:crosses val="autoZero"/>
        <c:auto val="1"/>
        <c:lblAlgn val="ctr"/>
        <c:lblOffset val="100"/>
        <c:noMultiLvlLbl val="0"/>
      </c:catAx>
      <c:valAx>
        <c:axId val="4877905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779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Purchasing</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Sheet1!$J$16</c:f>
              <c:strCache>
                <c:ptCount val="1"/>
                <c:pt idx="0">
                  <c:v>Goal</c:v>
                </c:pt>
              </c:strCache>
            </c:strRef>
          </c:tx>
          <c:spPr>
            <a:solidFill>
              <a:srgbClr val="A5A5A5"/>
            </a:solidFill>
            <a:ln>
              <a:noFill/>
            </a:ln>
            <a:effectLst/>
          </c:spPr>
          <c:invertIfNegative val="0"/>
          <c:dLbls>
            <c:dLbl>
              <c:idx val="0"/>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AE-4045-967F-1060C460D1DC}"/>
                </c:ext>
              </c:extLst>
            </c:dLbl>
            <c:dLbl>
              <c:idx val="1"/>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AE-4045-967F-1060C460D1DC}"/>
                </c:ext>
              </c:extLst>
            </c:dLbl>
            <c:dLbl>
              <c:idx val="2"/>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AE-4045-967F-1060C460D1DC}"/>
                </c:ext>
              </c:extLst>
            </c:dLbl>
            <c:dLbl>
              <c:idx val="3"/>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AE-4045-967F-1060C460D1DC}"/>
                </c:ext>
              </c:extLst>
            </c:dLbl>
            <c:dLbl>
              <c:idx val="4"/>
              <c:tx>
                <c:rich>
                  <a:bodyPr/>
                  <a:lstStyle/>
                  <a:p>
                    <a:r>
                      <a:rPr lang="en-US"/>
                      <a:t>15%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8F-431D-94A3-05E664F55EC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Sheet1!$H$17:$H$21</c:f>
              <c:numCache>
                <c:formatCode>General</c:formatCode>
                <c:ptCount val="5"/>
                <c:pt idx="0">
                  <c:v>2014</c:v>
                </c:pt>
                <c:pt idx="1">
                  <c:v>2015</c:v>
                </c:pt>
                <c:pt idx="2">
                  <c:v>2016</c:v>
                </c:pt>
                <c:pt idx="3">
                  <c:v>2017</c:v>
                </c:pt>
                <c:pt idx="4">
                  <c:v>2018</c:v>
                </c:pt>
              </c:numCache>
            </c:numRef>
          </c:cat>
          <c:val>
            <c:numRef>
              <c:f>Sheet1!$J$17:$J$21</c:f>
              <c:numCache>
                <c:formatCode>General</c:formatCode>
                <c:ptCount val="5"/>
                <c:pt idx="0">
                  <c:v>3052388.6</c:v>
                </c:pt>
                <c:pt idx="1">
                  <c:v>3133252.5</c:v>
                </c:pt>
                <c:pt idx="2">
                  <c:v>3225764.6</c:v>
                </c:pt>
                <c:pt idx="3">
                  <c:v>3370427.1599999997</c:v>
                </c:pt>
                <c:pt idx="4">
                  <c:v>3475789.65</c:v>
                </c:pt>
              </c:numCache>
            </c:numRef>
          </c:val>
          <c:extLst>
            <c:ext xmlns:c16="http://schemas.microsoft.com/office/drawing/2014/chart" uri="{C3380CC4-5D6E-409C-BE32-E72D297353CC}">
              <c16:uniqueId val="{00000000-F7AE-4045-967F-1060C460D1DC}"/>
            </c:ext>
          </c:extLst>
        </c:ser>
        <c:ser>
          <c:idx val="1"/>
          <c:order val="1"/>
          <c:tx>
            <c:strRef>
              <c:f>Sheet1!$K$16</c:f>
              <c:strCache>
                <c:ptCount val="1"/>
                <c:pt idx="0">
                  <c:v>Actual</c:v>
                </c:pt>
              </c:strCache>
            </c:strRef>
          </c:tx>
          <c:spPr>
            <a:solidFill>
              <a:srgbClr val="70AD47"/>
            </a:solidFill>
            <a:ln>
              <a:noFill/>
            </a:ln>
            <a:effectLst/>
          </c:spPr>
          <c:invertIfNegative val="0"/>
          <c:dLbls>
            <c:dLbl>
              <c:idx val="0"/>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AE-4045-967F-1060C460D1DC}"/>
                </c:ext>
              </c:extLst>
            </c:dLbl>
            <c:dLbl>
              <c:idx val="1"/>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AE-4045-967F-1060C460D1DC}"/>
                </c:ext>
              </c:extLst>
            </c:dLbl>
            <c:dLbl>
              <c:idx val="2"/>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AE-4045-967F-1060C460D1DC}"/>
                </c:ext>
              </c:extLst>
            </c:dLbl>
            <c:dLbl>
              <c:idx val="3"/>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AE-4045-967F-1060C460D1DC}"/>
                </c:ext>
              </c:extLst>
            </c:dLbl>
            <c:dLbl>
              <c:idx val="4"/>
              <c:tx>
                <c:rich>
                  <a:bodyPr/>
                  <a:lstStyle/>
                  <a:p>
                    <a:r>
                      <a:rPr lang="en-US"/>
                      <a:t>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8F-431D-94A3-05E664F55EC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Sheet1!$H$17:$H$21</c:f>
              <c:numCache>
                <c:formatCode>General</c:formatCode>
                <c:ptCount val="5"/>
                <c:pt idx="0">
                  <c:v>2014</c:v>
                </c:pt>
                <c:pt idx="1">
                  <c:v>2015</c:v>
                </c:pt>
                <c:pt idx="2">
                  <c:v>2016</c:v>
                </c:pt>
                <c:pt idx="3">
                  <c:v>2017</c:v>
                </c:pt>
                <c:pt idx="4">
                  <c:v>2018</c:v>
                </c:pt>
              </c:numCache>
            </c:numRef>
          </c:cat>
          <c:val>
            <c:numRef>
              <c:f>Sheet1!$K$17:$K$21</c:f>
              <c:numCache>
                <c:formatCode>General</c:formatCode>
                <c:ptCount val="5"/>
                <c:pt idx="0">
                  <c:v>2479122</c:v>
                </c:pt>
                <c:pt idx="1">
                  <c:v>2682895</c:v>
                </c:pt>
                <c:pt idx="2">
                  <c:v>3416214</c:v>
                </c:pt>
                <c:pt idx="3">
                  <c:v>4213000</c:v>
                </c:pt>
                <c:pt idx="4">
                  <c:v>4416326</c:v>
                </c:pt>
              </c:numCache>
            </c:numRef>
          </c:val>
          <c:extLst>
            <c:ext xmlns:c16="http://schemas.microsoft.com/office/drawing/2014/chart" uri="{C3380CC4-5D6E-409C-BE32-E72D297353CC}">
              <c16:uniqueId val="{00000001-F7AE-4045-967F-1060C460D1DC}"/>
            </c:ext>
          </c:extLst>
        </c:ser>
        <c:dLbls>
          <c:showLegendKey val="0"/>
          <c:showVal val="0"/>
          <c:showCatName val="0"/>
          <c:showSerName val="0"/>
          <c:showPercent val="0"/>
          <c:showBubbleSize val="0"/>
        </c:dLbls>
        <c:gapWidth val="219"/>
        <c:overlap val="-27"/>
        <c:axId val="489513360"/>
        <c:axId val="489514016"/>
      </c:barChart>
      <c:catAx>
        <c:axId val="48951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9514016"/>
        <c:crosses val="autoZero"/>
        <c:auto val="1"/>
        <c:lblAlgn val="ctr"/>
        <c:lblOffset val="100"/>
        <c:noMultiLvlLbl val="0"/>
      </c:catAx>
      <c:valAx>
        <c:axId val="4895140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951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 (2)'!$B$6</c:f>
              <c:strCache>
                <c:ptCount val="1"/>
                <c:pt idx="0">
                  <c:v>WMBE </c:v>
                </c:pt>
              </c:strCache>
            </c:strRef>
          </c:tx>
          <c:spPr>
            <a:solidFill>
              <a:schemeClr val="accent6"/>
            </a:solidFill>
            <a:ln>
              <a:noFill/>
            </a:ln>
            <a:effectLst/>
          </c:spPr>
          <c:invertIfNegative val="0"/>
          <c:cat>
            <c:strRef>
              <c:f>'Sheet1 (2)'!$A$7:$A$8</c:f>
              <c:strCache>
                <c:ptCount val="2"/>
                <c:pt idx="0">
                  <c:v>Purchasing </c:v>
                </c:pt>
                <c:pt idx="1">
                  <c:v>Consultant </c:v>
                </c:pt>
              </c:strCache>
            </c:strRef>
          </c:cat>
          <c:val>
            <c:numRef>
              <c:f>'Sheet1 (2)'!$B$7:$B$8</c:f>
              <c:numCache>
                <c:formatCode>"$"#,##0.00</c:formatCode>
                <c:ptCount val="2"/>
                <c:pt idx="0">
                  <c:v>4446549</c:v>
                </c:pt>
                <c:pt idx="1">
                  <c:v>14916541</c:v>
                </c:pt>
              </c:numCache>
            </c:numRef>
          </c:val>
          <c:extLst>
            <c:ext xmlns:c16="http://schemas.microsoft.com/office/drawing/2014/chart" uri="{C3380CC4-5D6E-409C-BE32-E72D297353CC}">
              <c16:uniqueId val="{00000000-3522-48AB-A8AA-F0D760921029}"/>
            </c:ext>
          </c:extLst>
        </c:ser>
        <c:ser>
          <c:idx val="1"/>
          <c:order val="1"/>
          <c:tx>
            <c:strRef>
              <c:f>'Sheet1 (2)'!$C$6</c:f>
              <c:strCache>
                <c:ptCount val="1"/>
                <c:pt idx="0">
                  <c:v>NON WMBE </c:v>
                </c:pt>
              </c:strCache>
            </c:strRef>
          </c:tx>
          <c:spPr>
            <a:solidFill>
              <a:schemeClr val="accent1"/>
            </a:solidFill>
            <a:ln>
              <a:noFill/>
            </a:ln>
            <a:effectLst/>
          </c:spPr>
          <c:invertIfNegative val="0"/>
          <c:cat>
            <c:strRef>
              <c:f>'Sheet1 (2)'!$A$7:$A$8</c:f>
              <c:strCache>
                <c:ptCount val="2"/>
                <c:pt idx="0">
                  <c:v>Purchasing </c:v>
                </c:pt>
                <c:pt idx="1">
                  <c:v>Consultant </c:v>
                </c:pt>
              </c:strCache>
            </c:strRef>
          </c:cat>
          <c:val>
            <c:numRef>
              <c:f>'Sheet1 (2)'!$C$7:$C$8</c:f>
              <c:numCache>
                <c:formatCode>"$"#,##0.00</c:formatCode>
                <c:ptCount val="2"/>
                <c:pt idx="0">
                  <c:v>19368797</c:v>
                </c:pt>
                <c:pt idx="1">
                  <c:v>22739328</c:v>
                </c:pt>
              </c:numCache>
            </c:numRef>
          </c:val>
          <c:extLst>
            <c:ext xmlns:c16="http://schemas.microsoft.com/office/drawing/2014/chart" uri="{C3380CC4-5D6E-409C-BE32-E72D297353CC}">
              <c16:uniqueId val="{00000001-3522-48AB-A8AA-F0D760921029}"/>
            </c:ext>
          </c:extLst>
        </c:ser>
        <c:dLbls>
          <c:showLegendKey val="0"/>
          <c:showVal val="0"/>
          <c:showCatName val="0"/>
          <c:showSerName val="0"/>
          <c:showPercent val="0"/>
          <c:showBubbleSize val="0"/>
        </c:dLbls>
        <c:gapWidth val="25"/>
        <c:overlap val="100"/>
        <c:axId val="197209696"/>
        <c:axId val="197210024"/>
      </c:barChart>
      <c:catAx>
        <c:axId val="197209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7210024"/>
        <c:crosses val="autoZero"/>
        <c:auto val="1"/>
        <c:lblAlgn val="ctr"/>
        <c:lblOffset val="100"/>
        <c:noMultiLvlLbl val="0"/>
      </c:catAx>
      <c:valAx>
        <c:axId val="197210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209696"/>
        <c:crosses val="autoZero"/>
        <c:crossBetween val="between"/>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11156099241902134"/>
          <c:y val="0.83043432417991858"/>
          <c:w val="0.15705414871921494"/>
          <c:h val="0.169565673855985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52527461845052E-2"/>
          <c:y val="6.7262547769914569E-2"/>
          <c:w val="0.48133457276173819"/>
          <c:h val="0.87521506472766142"/>
        </c:manualLayout>
      </c:layout>
      <c:doughnutChart>
        <c:varyColors val="1"/>
        <c:dLbls>
          <c:showLegendKey val="0"/>
          <c:showVal val="0"/>
          <c:showCatName val="0"/>
          <c:showSerName val="0"/>
          <c:showPercent val="0"/>
          <c:showBubbleSize val="0"/>
          <c:showLeaderLines val="0"/>
        </c:dLbls>
        <c:firstSliceAng val="64"/>
        <c:holeSize val="53"/>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a:glow>
        <a:schemeClr val="accent1">
          <a:alpha val="40000"/>
        </a:schemeClr>
      </a:glow>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87889720226988"/>
          <c:y val="7.6023409316067894E-2"/>
          <c:w val="0.4130254828770632"/>
          <c:h val="0.85111406987937333"/>
        </c:manualLayout>
      </c:layout>
      <c:doughnutChart>
        <c:varyColors val="1"/>
        <c:ser>
          <c:idx val="0"/>
          <c:order val="0"/>
          <c:spPr>
            <a:solidFill>
              <a:schemeClr val="tx1"/>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78A3-4933-A0D6-D8F3900F6CB2}"/>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8A3-4933-A0D6-D8F3900F6CB2}"/>
              </c:ext>
            </c:extLst>
          </c:dPt>
          <c:cat>
            <c:strRef>
              <c:f>'SDOT Weights '!$S$20:$S$21</c:f>
              <c:strCache>
                <c:ptCount val="2"/>
                <c:pt idx="0">
                  <c:v>TOTAL</c:v>
                </c:pt>
                <c:pt idx="1">
                  <c:v>WMBE</c:v>
                </c:pt>
              </c:strCache>
            </c:strRef>
          </c:cat>
          <c:val>
            <c:numRef>
              <c:f>'SDOT Weights '!$T$20:$T$21</c:f>
              <c:numCache>
                <c:formatCode>General</c:formatCode>
                <c:ptCount val="2"/>
                <c:pt idx="0">
                  <c:v>61.5</c:v>
                </c:pt>
                <c:pt idx="1">
                  <c:v>19.3</c:v>
                </c:pt>
              </c:numCache>
            </c:numRef>
          </c:val>
          <c:extLst>
            <c:ext xmlns:c16="http://schemas.microsoft.com/office/drawing/2014/chart" uri="{C3380CC4-5D6E-409C-BE32-E72D297353CC}">
              <c16:uniqueId val="{00000004-78A3-4933-A0D6-D8F3900F6CB2}"/>
            </c:ext>
          </c:extLst>
        </c:ser>
        <c:dLbls>
          <c:showLegendKey val="0"/>
          <c:showVal val="0"/>
          <c:showCatName val="0"/>
          <c:showSerName val="0"/>
          <c:showPercent val="0"/>
          <c:showBubbleSize val="0"/>
          <c:showLeaderLines val="1"/>
        </c:dLbls>
        <c:firstSliceAng val="130"/>
        <c:holeSize val="53"/>
      </c:doughnutChart>
      <c:spPr>
        <a:noFill/>
        <a:ln>
          <a:noFill/>
        </a:ln>
        <a:effectLst/>
      </c:spPr>
    </c:plotArea>
    <c:legend>
      <c:legendPos val="b"/>
      <c:legendEntry>
        <c:idx val="0"/>
        <c:txPr>
          <a:bodyPr rot="0" spcFirstLastPara="1" vertOverflow="ellipsis" vert="horz" wrap="square" anchor="ctr" anchorCtr="1"/>
          <a:lstStyle/>
          <a:p>
            <a:pPr rtl="0">
              <a:defRPr sz="14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rtl="0">
              <a:defRPr sz="1400" b="0" i="0" u="none" strike="noStrike" kern="1200" baseline="0">
                <a:solidFill>
                  <a:schemeClr val="tx2"/>
                </a:solidFill>
                <a:latin typeface="+mn-lt"/>
                <a:ea typeface="+mn-ea"/>
                <a:cs typeface="+mn-cs"/>
              </a:defRPr>
            </a:pPr>
            <a:endParaRPr lang="en-US"/>
          </a:p>
        </c:txPr>
      </c:legendEntry>
      <c:layout>
        <c:manualLayout>
          <c:xMode val="edge"/>
          <c:yMode val="edge"/>
          <c:x val="0.65761656817717884"/>
          <c:y val="0.78386259240746703"/>
          <c:w val="0.18139465404922683"/>
          <c:h val="6.7014566241784368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0.28976</cdr:x>
      <cdr:y>0.41362</cdr:y>
    </cdr:from>
    <cdr:to>
      <cdr:x>0.68387</cdr:x>
      <cdr:y>0.63659</cdr:y>
    </cdr:to>
    <cdr:sp macro="" textlink="">
      <cdr:nvSpPr>
        <cdr:cNvPr id="2" name="TextBox 1">
          <a:extLst xmlns:a="http://schemas.openxmlformats.org/drawingml/2006/main">
            <a:ext uri="{FF2B5EF4-FFF2-40B4-BE49-F238E27FC236}">
              <a16:creationId xmlns:a16="http://schemas.microsoft.com/office/drawing/2014/main" id="{5B6D15D7-8742-4A48-8D92-3092C74F1DC8}"/>
            </a:ext>
          </a:extLst>
        </cdr:cNvPr>
        <cdr:cNvSpPr txBox="1"/>
      </cdr:nvSpPr>
      <cdr:spPr>
        <a:xfrm xmlns:a="http://schemas.openxmlformats.org/drawingml/2006/main">
          <a:off x="1345506" y="1774848"/>
          <a:ext cx="1829986" cy="95676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a:solidFill>
                <a:schemeClr val="bg1">
                  <a:lumMod val="50000"/>
                </a:schemeClr>
              </a:solidFill>
            </a:rPr>
            <a:t>$560,068,958**</a:t>
          </a:r>
        </a:p>
      </cdr:txBody>
    </cdr:sp>
  </cdr:relSizeAnchor>
  <cdr:relSizeAnchor xmlns:cdr="http://schemas.openxmlformats.org/drawingml/2006/chartDrawing">
    <cdr:from>
      <cdr:x>0</cdr:x>
      <cdr:y>0.09665</cdr:y>
    </cdr:from>
    <cdr:to>
      <cdr:x>1</cdr:x>
      <cdr:y>0.20631</cdr:y>
    </cdr:to>
    <cdr:sp macro="" textlink="">
      <cdr:nvSpPr>
        <cdr:cNvPr id="3" name="TextBox 1">
          <a:extLst xmlns:a="http://schemas.openxmlformats.org/drawingml/2006/main">
            <a:ext uri="{FF2B5EF4-FFF2-40B4-BE49-F238E27FC236}">
              <a16:creationId xmlns:a16="http://schemas.microsoft.com/office/drawing/2014/main" id="{34CEFE3F-95E6-4336-ADE7-7E8B6F0FAA9F}"/>
            </a:ext>
          </a:extLst>
        </cdr:cNvPr>
        <cdr:cNvSpPr txBox="1"/>
      </cdr:nvSpPr>
      <cdr:spPr>
        <a:xfrm xmlns:a="http://schemas.openxmlformats.org/drawingml/2006/main">
          <a:off x="0" y="455396"/>
          <a:ext cx="5418880" cy="51668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solidFill>
                <a:schemeClr val="bg1">
                  <a:lumMod val="50000"/>
                </a:schemeClr>
              </a:solidFill>
            </a:rPr>
            <a:t>**Does</a:t>
          </a:r>
          <a:r>
            <a:rPr lang="en-US" sz="1050" baseline="0" dirty="0">
              <a:solidFill>
                <a:schemeClr val="bg1">
                  <a:lumMod val="50000"/>
                </a:schemeClr>
              </a:solidFill>
            </a:rPr>
            <a:t> not in</a:t>
          </a:r>
          <a:r>
            <a:rPr lang="en-US" sz="1050" dirty="0">
              <a:solidFill>
                <a:schemeClr val="bg1">
                  <a:lumMod val="50000"/>
                </a:schemeClr>
              </a:solidFill>
            </a:rPr>
            <a:t>clude</a:t>
          </a:r>
          <a:r>
            <a:rPr lang="en-US" sz="1050" baseline="0" dirty="0">
              <a:solidFill>
                <a:schemeClr val="bg1">
                  <a:lumMod val="50000"/>
                </a:schemeClr>
              </a:solidFill>
            </a:rPr>
            <a:t> emergency and non-compliant spending</a:t>
          </a:r>
          <a:endParaRPr lang="en-US" sz="1050" dirty="0">
            <a:solidFill>
              <a:schemeClr val="bg1">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0.18366</cdr:x>
      <cdr:y>0.4073</cdr:y>
    </cdr:from>
    <cdr:to>
      <cdr:x>0.38497</cdr:x>
      <cdr:y>0.5927</cdr:y>
    </cdr:to>
    <cdr:sp macro="" textlink="">
      <cdr:nvSpPr>
        <cdr:cNvPr id="2" name="TextBox 1"/>
        <cdr:cNvSpPr txBox="1"/>
      </cdr:nvSpPr>
      <cdr:spPr>
        <a:xfrm xmlns:a="http://schemas.openxmlformats.org/drawingml/2006/main">
          <a:off x="1511450" y="2046211"/>
          <a:ext cx="1656678" cy="9313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4400" b="1" dirty="0">
              <a:solidFill>
                <a:schemeClr val="tx1"/>
              </a:solidFill>
            </a:rPr>
            <a:t>61.5M</a:t>
          </a:r>
          <a:r>
            <a:rPr lang="es-MX" sz="1100" dirty="0"/>
            <a:t> </a:t>
          </a:r>
          <a:endParaRPr lang="en-US" sz="1100" dirty="0"/>
        </a:p>
      </cdr:txBody>
    </cdr:sp>
  </cdr:relSizeAnchor>
  <cdr:relSizeAnchor xmlns:cdr="http://schemas.openxmlformats.org/drawingml/2006/chartDrawing">
    <cdr:from>
      <cdr:x>0.51271</cdr:x>
      <cdr:y>0.4073</cdr:y>
    </cdr:from>
    <cdr:to>
      <cdr:x>0.71402</cdr:x>
      <cdr:y>0.5927</cdr:y>
    </cdr:to>
    <cdr:sp macro="" textlink="">
      <cdr:nvSpPr>
        <cdr:cNvPr id="3" name="TextBox 1"/>
        <cdr:cNvSpPr txBox="1"/>
      </cdr:nvSpPr>
      <cdr:spPr>
        <a:xfrm xmlns:a="http://schemas.openxmlformats.org/drawingml/2006/main">
          <a:off x="4219388" y="2046211"/>
          <a:ext cx="1656678" cy="9313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4400" b="1" dirty="0">
              <a:solidFill>
                <a:schemeClr val="accent6"/>
              </a:solidFill>
            </a:rPr>
            <a:t>19.3M</a:t>
          </a:r>
          <a:r>
            <a:rPr lang="es-MX" sz="1100" dirty="0">
              <a:solidFill>
                <a:schemeClr val="accent6"/>
              </a:solidFill>
            </a:rPr>
            <a:t> </a:t>
          </a:r>
          <a:endParaRPr lang="en-US" sz="1100" dirty="0">
            <a:solidFill>
              <a:schemeClr val="accent6"/>
            </a:solidFill>
          </a:endParaRPr>
        </a:p>
      </cdr:txBody>
    </cdr:sp>
  </cdr:relSizeAnchor>
  <cdr:relSizeAnchor xmlns:cdr="http://schemas.openxmlformats.org/drawingml/2006/chartDrawing">
    <cdr:from>
      <cdr:x>0.74952</cdr:x>
      <cdr:y>0.03854</cdr:y>
    </cdr:from>
    <cdr:to>
      <cdr:x>0.83971</cdr:x>
      <cdr:y>0.41863</cdr:y>
    </cdr:to>
    <cdr:sp macro="" textlink="">
      <cdr:nvSpPr>
        <cdr:cNvPr id="4" name="Rectangle 3"/>
        <cdr:cNvSpPr/>
      </cdr:nvSpPr>
      <cdr:spPr>
        <a:xfrm xmlns:a="http://schemas.openxmlformats.org/drawingml/2006/main">
          <a:off x="6563305" y="193637"/>
          <a:ext cx="789822" cy="1909482"/>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0.74907</cdr:x>
      <cdr:y>0.44968</cdr:y>
    </cdr:from>
    <cdr:to>
      <cdr:x>0.83927</cdr:x>
      <cdr:y>0.58506</cdr:y>
    </cdr:to>
    <cdr:sp macro="" textlink="">
      <cdr:nvSpPr>
        <cdr:cNvPr id="5" name="Rectangle 4"/>
        <cdr:cNvSpPr/>
      </cdr:nvSpPr>
      <cdr:spPr>
        <a:xfrm xmlns:a="http://schemas.openxmlformats.org/drawingml/2006/main">
          <a:off x="6559435" y="2259107"/>
          <a:ext cx="789821" cy="680122"/>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endParaRPr lang="en-US" sz="1100">
            <a:solidFill>
              <a:schemeClr val="lt1"/>
            </a:solidFill>
            <a:latin typeface="+mn-lt"/>
            <a:ea typeface="+mn-ea"/>
            <a:cs typeface="+mn-cs"/>
          </a:endParaRPr>
        </a:p>
      </cdr:txBody>
    </cdr:sp>
  </cdr:relSizeAnchor>
  <cdr:relSizeAnchor xmlns:cdr="http://schemas.openxmlformats.org/drawingml/2006/chartDrawing">
    <cdr:from>
      <cdr:x>0.75002</cdr:x>
      <cdr:y>0.62313</cdr:y>
    </cdr:from>
    <cdr:to>
      <cdr:x>0.84021</cdr:x>
      <cdr:y>0.71937</cdr:y>
    </cdr:to>
    <cdr:sp macro="" textlink="">
      <cdr:nvSpPr>
        <cdr:cNvPr id="6" name="Rectangle 5"/>
        <cdr:cNvSpPr/>
      </cdr:nvSpPr>
      <cdr:spPr>
        <a:xfrm xmlns:a="http://schemas.openxmlformats.org/drawingml/2006/main">
          <a:off x="6567702" y="3130475"/>
          <a:ext cx="789821" cy="483497"/>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endParaRPr lang="en-US" sz="1100">
            <a:solidFill>
              <a:schemeClr val="lt1"/>
            </a:solidFill>
            <a:latin typeface="+mn-lt"/>
            <a:ea typeface="+mn-ea"/>
            <a:cs typeface="+mn-cs"/>
          </a:endParaRPr>
        </a:p>
      </cdr:txBody>
    </cdr:sp>
  </cdr:relSizeAnchor>
  <cdr:relSizeAnchor xmlns:cdr="http://schemas.openxmlformats.org/drawingml/2006/chartDrawing">
    <cdr:from>
      <cdr:x>0.74851</cdr:x>
      <cdr:y>0.80942</cdr:y>
    </cdr:from>
    <cdr:to>
      <cdr:x>0.8387</cdr:x>
      <cdr:y>0.82584</cdr:y>
    </cdr:to>
    <cdr:sp macro="" textlink="">
      <cdr:nvSpPr>
        <cdr:cNvPr id="7" name="Rectangle 6"/>
        <cdr:cNvSpPr/>
      </cdr:nvSpPr>
      <cdr:spPr>
        <a:xfrm xmlns:a="http://schemas.openxmlformats.org/drawingml/2006/main">
          <a:off x="6554454" y="4066392"/>
          <a:ext cx="789822" cy="82474"/>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endParaRPr lang="en-US" sz="1100">
            <a:solidFill>
              <a:schemeClr val="lt1"/>
            </a:solidFill>
            <a:latin typeface="+mn-lt"/>
            <a:ea typeface="+mn-ea"/>
            <a:cs typeface="+mn-cs"/>
          </a:endParaRPr>
        </a:p>
      </cdr:txBody>
    </cdr:sp>
  </cdr:relSizeAnchor>
  <cdr:relSizeAnchor xmlns:cdr="http://schemas.openxmlformats.org/drawingml/2006/chartDrawing">
    <cdr:from>
      <cdr:x>0.74822</cdr:x>
      <cdr:y>0.93088</cdr:y>
    </cdr:from>
    <cdr:to>
      <cdr:x>0.83842</cdr:x>
      <cdr:y>0.9473</cdr:y>
    </cdr:to>
    <cdr:sp macro="" textlink="">
      <cdr:nvSpPr>
        <cdr:cNvPr id="8" name="Rectangle 7"/>
        <cdr:cNvSpPr/>
      </cdr:nvSpPr>
      <cdr:spPr>
        <a:xfrm xmlns:a="http://schemas.openxmlformats.org/drawingml/2006/main">
          <a:off x="6551964" y="4676590"/>
          <a:ext cx="789821" cy="82474"/>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endParaRPr lang="en-US" sz="1100">
            <a:solidFill>
              <a:schemeClr val="lt1"/>
            </a:solidFill>
            <a:latin typeface="+mn-lt"/>
            <a:ea typeface="+mn-ea"/>
            <a:cs typeface="+mn-cs"/>
          </a:endParaRPr>
        </a:p>
      </cdr:txBody>
    </cdr:sp>
  </cdr:relSizeAnchor>
  <cdr:relSizeAnchor xmlns:cdr="http://schemas.openxmlformats.org/drawingml/2006/chartDrawing">
    <cdr:from>
      <cdr:x>0.85361</cdr:x>
      <cdr:y>0.18187</cdr:y>
    </cdr:from>
    <cdr:to>
      <cdr:x>1</cdr:x>
      <cdr:y>0.27409</cdr:y>
    </cdr:to>
    <cdr:sp macro="" textlink="">
      <cdr:nvSpPr>
        <cdr:cNvPr id="9" name="TextBox 1"/>
        <cdr:cNvSpPr txBox="1"/>
      </cdr:nvSpPr>
      <cdr:spPr>
        <a:xfrm xmlns:a="http://schemas.openxmlformats.org/drawingml/2006/main">
          <a:off x="7474794" y="913670"/>
          <a:ext cx="1281931" cy="463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b="1" dirty="0">
              <a:solidFill>
                <a:schemeClr val="accent6"/>
              </a:solidFill>
            </a:rPr>
            <a:t>WBE</a:t>
          </a:r>
        </a:p>
        <a:p xmlns:a="http://schemas.openxmlformats.org/drawingml/2006/main">
          <a:r>
            <a:rPr lang="es-MX" sz="2000" b="1" dirty="0">
              <a:solidFill>
                <a:schemeClr val="accent6"/>
              </a:solidFill>
            </a:rPr>
            <a:t>12.8M</a:t>
          </a:r>
          <a:r>
            <a:rPr lang="es-MX" sz="600" dirty="0">
              <a:solidFill>
                <a:schemeClr val="accent6"/>
              </a:solidFill>
            </a:rPr>
            <a:t> </a:t>
          </a:r>
          <a:endParaRPr lang="en-US" sz="600" dirty="0">
            <a:solidFill>
              <a:schemeClr val="accent6"/>
            </a:solidFill>
          </a:endParaRPr>
        </a:p>
      </cdr:txBody>
    </cdr:sp>
  </cdr:relSizeAnchor>
  <cdr:relSizeAnchor xmlns:cdr="http://schemas.openxmlformats.org/drawingml/2006/chartDrawing">
    <cdr:from>
      <cdr:x>0.85361</cdr:x>
      <cdr:y>0.43683</cdr:y>
    </cdr:from>
    <cdr:to>
      <cdr:x>1</cdr:x>
      <cdr:y>0.52905</cdr:y>
    </cdr:to>
    <cdr:sp macro="" textlink="">
      <cdr:nvSpPr>
        <cdr:cNvPr id="10" name="TextBox 1"/>
        <cdr:cNvSpPr txBox="1"/>
      </cdr:nvSpPr>
      <cdr:spPr>
        <a:xfrm xmlns:a="http://schemas.openxmlformats.org/drawingml/2006/main">
          <a:off x="7474794" y="2194559"/>
          <a:ext cx="1281931" cy="463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b="1" dirty="0">
              <a:solidFill>
                <a:schemeClr val="accent6"/>
              </a:solidFill>
            </a:rPr>
            <a:t>MBE - A</a:t>
          </a:r>
        </a:p>
        <a:p xmlns:a="http://schemas.openxmlformats.org/drawingml/2006/main">
          <a:r>
            <a:rPr lang="es-MX" sz="2000" b="1" dirty="0">
              <a:solidFill>
                <a:schemeClr val="accent6"/>
              </a:solidFill>
            </a:rPr>
            <a:t>4.6M</a:t>
          </a:r>
          <a:r>
            <a:rPr lang="es-MX" sz="600" dirty="0">
              <a:solidFill>
                <a:schemeClr val="accent6"/>
              </a:solidFill>
            </a:rPr>
            <a:t> </a:t>
          </a:r>
          <a:endParaRPr lang="en-US" sz="600" dirty="0">
            <a:solidFill>
              <a:schemeClr val="accent6"/>
            </a:solidFill>
          </a:endParaRPr>
        </a:p>
      </cdr:txBody>
    </cdr:sp>
  </cdr:relSizeAnchor>
  <cdr:relSizeAnchor xmlns:cdr="http://schemas.openxmlformats.org/drawingml/2006/chartDrawing">
    <cdr:from>
      <cdr:x>0.85361</cdr:x>
      <cdr:y>0.61397</cdr:y>
    </cdr:from>
    <cdr:to>
      <cdr:x>1</cdr:x>
      <cdr:y>0.70619</cdr:y>
    </cdr:to>
    <cdr:sp macro="" textlink="">
      <cdr:nvSpPr>
        <cdr:cNvPr id="11" name="TextBox 1"/>
        <cdr:cNvSpPr txBox="1"/>
      </cdr:nvSpPr>
      <cdr:spPr>
        <a:xfrm xmlns:a="http://schemas.openxmlformats.org/drawingml/2006/main">
          <a:off x="7474794" y="3084455"/>
          <a:ext cx="1281931" cy="463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b="1" dirty="0">
              <a:solidFill>
                <a:schemeClr val="accent6"/>
              </a:solidFill>
            </a:rPr>
            <a:t>MBE - B</a:t>
          </a:r>
        </a:p>
        <a:p xmlns:a="http://schemas.openxmlformats.org/drawingml/2006/main">
          <a:r>
            <a:rPr lang="es-MX" sz="2000" b="1" dirty="0">
              <a:solidFill>
                <a:schemeClr val="accent6"/>
              </a:solidFill>
            </a:rPr>
            <a:t>1.5M</a:t>
          </a:r>
          <a:r>
            <a:rPr lang="es-MX" sz="600" dirty="0">
              <a:solidFill>
                <a:schemeClr val="accent6"/>
              </a:solidFill>
            </a:rPr>
            <a:t> </a:t>
          </a:r>
          <a:endParaRPr lang="en-US" sz="600" dirty="0">
            <a:solidFill>
              <a:schemeClr val="accent6"/>
            </a:solidFill>
          </a:endParaRPr>
        </a:p>
      </cdr:txBody>
    </cdr:sp>
  </cdr:relSizeAnchor>
  <cdr:relSizeAnchor xmlns:cdr="http://schemas.openxmlformats.org/drawingml/2006/chartDrawing">
    <cdr:from>
      <cdr:x>0.85361</cdr:x>
      <cdr:y>0.76326</cdr:y>
    </cdr:from>
    <cdr:to>
      <cdr:x>1</cdr:x>
      <cdr:y>0.85549</cdr:y>
    </cdr:to>
    <cdr:sp macro="" textlink="">
      <cdr:nvSpPr>
        <cdr:cNvPr id="12" name="TextBox 1"/>
        <cdr:cNvSpPr txBox="1"/>
      </cdr:nvSpPr>
      <cdr:spPr>
        <a:xfrm xmlns:a="http://schemas.openxmlformats.org/drawingml/2006/main">
          <a:off x="7474794" y="3834502"/>
          <a:ext cx="1281931" cy="463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b="1" dirty="0">
              <a:solidFill>
                <a:schemeClr val="accent6"/>
              </a:solidFill>
            </a:rPr>
            <a:t>MBE - N</a:t>
          </a:r>
        </a:p>
        <a:p xmlns:a="http://schemas.openxmlformats.org/drawingml/2006/main">
          <a:r>
            <a:rPr lang="es-MX" sz="2000" b="1" dirty="0">
              <a:solidFill>
                <a:schemeClr val="accent6"/>
              </a:solidFill>
            </a:rPr>
            <a:t>302K</a:t>
          </a:r>
          <a:r>
            <a:rPr lang="es-MX" sz="600" dirty="0">
              <a:solidFill>
                <a:schemeClr val="accent6"/>
              </a:solidFill>
            </a:rPr>
            <a:t> </a:t>
          </a:r>
          <a:endParaRPr lang="en-US" sz="600" dirty="0">
            <a:solidFill>
              <a:schemeClr val="accent6"/>
            </a:solidFill>
          </a:endParaRPr>
        </a:p>
      </cdr:txBody>
    </cdr:sp>
  </cdr:relSizeAnchor>
  <cdr:relSizeAnchor xmlns:cdr="http://schemas.openxmlformats.org/drawingml/2006/chartDrawing">
    <cdr:from>
      <cdr:x>0.85361</cdr:x>
      <cdr:y>0.88472</cdr:y>
    </cdr:from>
    <cdr:to>
      <cdr:x>1</cdr:x>
      <cdr:y>0.97695</cdr:y>
    </cdr:to>
    <cdr:sp macro="" textlink="">
      <cdr:nvSpPr>
        <cdr:cNvPr id="13" name="TextBox 1"/>
        <cdr:cNvSpPr txBox="1"/>
      </cdr:nvSpPr>
      <cdr:spPr>
        <a:xfrm xmlns:a="http://schemas.openxmlformats.org/drawingml/2006/main">
          <a:off x="7474794" y="4444699"/>
          <a:ext cx="1281931" cy="463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b="1" dirty="0">
              <a:solidFill>
                <a:schemeClr val="accent6"/>
              </a:solidFill>
            </a:rPr>
            <a:t>MBE - H</a:t>
          </a:r>
        </a:p>
        <a:p xmlns:a="http://schemas.openxmlformats.org/drawingml/2006/main">
          <a:r>
            <a:rPr lang="es-MX" sz="2000" b="1" dirty="0">
              <a:solidFill>
                <a:schemeClr val="accent6"/>
              </a:solidFill>
            </a:rPr>
            <a:t>163K</a:t>
          </a:r>
          <a:r>
            <a:rPr lang="es-MX" sz="600" dirty="0">
              <a:solidFill>
                <a:schemeClr val="accent6"/>
              </a:solidFill>
            </a:rPr>
            <a:t> </a:t>
          </a:r>
          <a:endParaRPr lang="en-US" sz="600" dirty="0">
            <a:solidFill>
              <a:schemeClr val="accent6"/>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7/11/2019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various strategies:</a:t>
            </a:r>
          </a:p>
          <a:p>
            <a:r>
              <a:rPr lang="en-US" dirty="0"/>
              <a:t>-scoping</a:t>
            </a:r>
            <a:r>
              <a:rPr lang="en-US" baseline="0" dirty="0"/>
              <a:t> projects to make attainable for WMBEs (unbundling-capacity)</a:t>
            </a:r>
          </a:p>
          <a:p>
            <a:r>
              <a:rPr lang="en-US" baseline="0" dirty="0"/>
              <a:t>-once projects are known, making sure community knows about them so they have opportunity to align themselves with our needs</a:t>
            </a:r>
          </a:p>
          <a:p>
            <a:r>
              <a:rPr lang="en-US" baseline="0" dirty="0"/>
              <a:t>-after projects released – ensuring we adhere to WMBE inclusion goals through compliance, working with firms</a:t>
            </a:r>
          </a:p>
          <a:p>
            <a:r>
              <a:rPr lang="en-US" baseline="0" dirty="0"/>
              <a:t>-after projects are closed, using evaluation tools we evaluate progress and potential impact for future procurements</a:t>
            </a:r>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2</a:t>
            </a:fld>
            <a:endParaRPr lang="en-US" dirty="0"/>
          </a:p>
        </p:txBody>
      </p:sp>
    </p:spTree>
    <p:extLst>
      <p:ext uri="{BB962C8B-B14F-4D97-AF65-F5344CB8AC3E}">
        <p14:creationId xmlns:p14="http://schemas.microsoft.com/office/powerpoint/2010/main" val="285386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$4.4M</a:t>
            </a:r>
          </a:p>
          <a:p>
            <a:r>
              <a:rPr lang="en-US" dirty="0"/>
              <a:t>Consulting: $14.9M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687F0-832C-4847-8F24-4BCA2B92CC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2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6</a:t>
            </a:fld>
            <a:endParaRPr lang="en-US"/>
          </a:p>
        </p:txBody>
      </p:sp>
    </p:spTree>
    <p:extLst>
      <p:ext uri="{BB962C8B-B14F-4D97-AF65-F5344CB8AC3E}">
        <p14:creationId xmlns:p14="http://schemas.microsoft.com/office/powerpoint/2010/main" val="20898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7</a:t>
            </a:fld>
            <a:endParaRPr lang="en-US"/>
          </a:p>
        </p:txBody>
      </p:sp>
    </p:spTree>
    <p:extLst>
      <p:ext uri="{BB962C8B-B14F-4D97-AF65-F5344CB8AC3E}">
        <p14:creationId xmlns:p14="http://schemas.microsoft.com/office/powerpoint/2010/main" val="210312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Approved by voters in 2015, the 9-year, $930 million Levy to Move Seattle provides funding to improve safety for all travelers, maintain our streets and bridges, and invest in reliable, affordable travel options for a growing city. </a:t>
            </a:r>
          </a:p>
          <a:p>
            <a:r>
              <a:rPr lang="en-US" sz="1200" b="0" i="0" u="none" strike="noStrike" kern="1200" baseline="0" dirty="0">
                <a:solidFill>
                  <a:schemeClr val="tx1"/>
                </a:solidFill>
                <a:latin typeface="+mn-lt"/>
                <a:ea typeface="+mn-ea"/>
                <a:cs typeface="+mn-cs"/>
              </a:rPr>
              <a:t>The levy provides 24% of the City’s 2019 Adopted Department of Transportation budget and replaced the 9-year, $356M Bridging the Gap levy approved by voters in 2006. SDOT is organizing its daily work around the Department’s core values of a safe, interconnected, vibrant, affordable and innovative city. The levy aims to take care of the basics while also investing in the future with improvements to move more people and goods in and around a growing Seattle. </a:t>
            </a:r>
          </a:p>
          <a:p>
            <a:endParaRPr lang="en-US" sz="1200" b="0" i="0" u="none" strike="noStrike" kern="1200" baseline="0" dirty="0">
              <a:solidFill>
                <a:schemeClr val="tx1"/>
              </a:solidFill>
              <a:latin typeface="+mn-lt"/>
              <a:ea typeface="+mn-ea"/>
              <a:cs typeface="+mn-cs"/>
            </a:endParaRPr>
          </a:p>
          <a:p>
            <a:r>
              <a:rPr lang="en-US" dirty="0"/>
              <a:t>Through 2018 – MSL has 23% WMBE Utilization which is a total of $48,139,290 to Women- and Minority-Owned Businesses.</a:t>
            </a:r>
          </a:p>
          <a:p>
            <a:r>
              <a:rPr lang="en-US" dirty="0"/>
              <a:t>Contract dollars include spend to Public Works subcontractors and leveraged funds but does not include subconsultant dollars in line with City policy, labor costs, or work that is identified as Direct Exception (DX) according to City Purchasing Rules</a:t>
            </a:r>
          </a:p>
          <a:p>
            <a:endParaRPr lang="en-US" dirty="0"/>
          </a:p>
          <a:p>
            <a:r>
              <a:rPr lang="en-US" dirty="0"/>
              <a:t>2016: 20% WMBE Utilization</a:t>
            </a:r>
          </a:p>
          <a:p>
            <a:r>
              <a:rPr lang="en-US" dirty="0"/>
              <a:t>2017: 22% WMBE Utilization</a:t>
            </a:r>
          </a:p>
          <a:p>
            <a:r>
              <a:rPr lang="en-US" dirty="0"/>
              <a:t>2018: 27% WMBE Utilization</a:t>
            </a:r>
          </a:p>
        </p:txBody>
      </p:sp>
      <p:sp>
        <p:nvSpPr>
          <p:cNvPr id="4" name="Slide Number Placeholder 3"/>
          <p:cNvSpPr>
            <a:spLocks noGrp="1"/>
          </p:cNvSpPr>
          <p:nvPr>
            <p:ph type="sldNum" sz="quarter" idx="5"/>
          </p:nvPr>
        </p:nvSpPr>
        <p:spPr/>
        <p:txBody>
          <a:bodyPr/>
          <a:lstStyle/>
          <a:p>
            <a:fld id="{F91687F0-832C-4847-8F24-4BCA2B92CC62}" type="slidenum">
              <a:rPr lang="en-US" smtClean="0"/>
              <a:t>9</a:t>
            </a:fld>
            <a:endParaRPr lang="en-US" dirty="0"/>
          </a:p>
        </p:txBody>
      </p:sp>
    </p:spTree>
    <p:extLst>
      <p:ext uri="{BB962C8B-B14F-4D97-AF65-F5344CB8AC3E}">
        <p14:creationId xmlns:p14="http://schemas.microsoft.com/office/powerpoint/2010/main" val="60497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Spring &amp; Fall</a:t>
            </a:r>
            <a:r>
              <a:rPr lang="en-US" baseline="0" dirty="0"/>
              <a:t> Sessions </a:t>
            </a:r>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13</a:t>
            </a:fld>
            <a:endParaRPr lang="en-US" dirty="0"/>
          </a:p>
        </p:txBody>
      </p:sp>
    </p:spTree>
    <p:extLst>
      <p:ext uri="{BB962C8B-B14F-4D97-AF65-F5344CB8AC3E}">
        <p14:creationId xmlns:p14="http://schemas.microsoft.com/office/powerpoint/2010/main" val="161470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&amp; External Strategies</a:t>
            </a:r>
            <a:r>
              <a:rPr lang="en-US" baseline="0" dirty="0"/>
              <a:t> </a:t>
            </a:r>
            <a:endParaRPr lang="en-US" dirty="0"/>
          </a:p>
          <a:p>
            <a:r>
              <a:rPr lang="en-US" dirty="0"/>
              <a:t>New Policies: </a:t>
            </a:r>
            <a:r>
              <a:rPr lang="en-US" b="1" dirty="0"/>
              <a:t>Consultant </a:t>
            </a:r>
          </a:p>
          <a:p>
            <a:r>
              <a:rPr lang="en-US" dirty="0"/>
              <a:t>	</a:t>
            </a:r>
            <a:r>
              <a:rPr lang="en-US" sz="3300" dirty="0"/>
              <a:t>-Contract Request Form</a:t>
            </a:r>
          </a:p>
          <a:p>
            <a:pPr marL="0" indent="0">
              <a:buNone/>
            </a:pPr>
            <a:r>
              <a:rPr lang="en-US" dirty="0"/>
              <a:t>	-Pre-Submittal</a:t>
            </a:r>
          </a:p>
          <a:p>
            <a:pPr marL="0" indent="0">
              <a:buNone/>
            </a:pPr>
            <a:r>
              <a:rPr lang="en-US" dirty="0"/>
              <a:t>	-Scoring</a:t>
            </a:r>
          </a:p>
          <a:p>
            <a:pPr marL="0" indent="0">
              <a:buNone/>
            </a:pPr>
            <a:r>
              <a:rPr lang="en-US" dirty="0"/>
              <a:t>	-WMBE Impact Forms and Justification Forms</a:t>
            </a:r>
          </a:p>
          <a:p>
            <a:pPr marL="0" indent="0">
              <a:buNone/>
            </a:pPr>
            <a:endParaRPr lang="en-US" dirty="0"/>
          </a:p>
          <a:p>
            <a:r>
              <a:rPr lang="en-US" dirty="0"/>
              <a:t>New Policies: </a:t>
            </a:r>
            <a:r>
              <a:rPr lang="en-US" b="1" dirty="0"/>
              <a:t>Purchasing Contracts</a:t>
            </a:r>
          </a:p>
          <a:p>
            <a:pPr marL="914400" lvl="2" indent="0">
              <a:buNone/>
            </a:pPr>
            <a:r>
              <a:rPr lang="en-US" sz="3300" dirty="0"/>
              <a:t>-Purchasing Form pilot</a:t>
            </a:r>
          </a:p>
          <a:p>
            <a:pPr marL="914400" lvl="2" indent="0">
              <a:buNone/>
            </a:pPr>
            <a:r>
              <a:rPr lang="en-US" sz="3300" dirty="0"/>
              <a:t>-Internal Request Form sign-off</a:t>
            </a:r>
          </a:p>
          <a:p>
            <a:pPr marL="914400" lvl="2" indent="0">
              <a:buNone/>
            </a:pPr>
            <a:r>
              <a:rPr lang="en-US" sz="3300" dirty="0"/>
              <a:t>-Blanket Request Form sign-off</a:t>
            </a:r>
          </a:p>
          <a:p>
            <a:pPr marL="914400" lvl="2" indent="0">
              <a:buNone/>
            </a:pPr>
            <a:r>
              <a:rPr lang="en-US" sz="3300" dirty="0"/>
              <a:t>-Sole Source Review</a:t>
            </a:r>
          </a:p>
          <a:p>
            <a:pPr marL="0" indent="0">
              <a:buNone/>
            </a:pPr>
            <a:endParaRPr lang="en-US" dirty="0"/>
          </a:p>
          <a:p>
            <a:r>
              <a:rPr lang="en-US" dirty="0"/>
              <a:t>New Policies: </a:t>
            </a:r>
            <a:r>
              <a:rPr lang="en-US" b="1" dirty="0"/>
              <a:t>Tracking &amp; Reporting</a:t>
            </a:r>
          </a:p>
          <a:p>
            <a:pPr marL="800100" lvl="2" indent="0">
              <a:buNone/>
            </a:pPr>
            <a:r>
              <a:rPr lang="en-US" sz="3300" dirty="0"/>
              <a:t>-Requirements for reporting </a:t>
            </a:r>
          </a:p>
          <a:p>
            <a:pPr marL="800100" lvl="2" indent="0">
              <a:buNone/>
            </a:pPr>
            <a:r>
              <a:rPr lang="en-US" sz="3300" dirty="0"/>
              <a:t>-Electronic Invoice tracking</a:t>
            </a:r>
          </a:p>
          <a:p>
            <a:pPr marL="800100" lvl="2" indent="0">
              <a:buNone/>
            </a:pPr>
            <a:r>
              <a:rPr lang="en-US" sz="3200" dirty="0"/>
              <a:t>-Compliance Report</a:t>
            </a:r>
          </a:p>
          <a:p>
            <a:pPr marL="800100" lvl="2" indent="0">
              <a:buNone/>
            </a:pPr>
            <a:endParaRPr lang="en-US" dirty="0"/>
          </a:p>
          <a:p>
            <a:r>
              <a:rPr lang="en-US" dirty="0"/>
              <a:t>Networking Events, Relationship Building</a:t>
            </a:r>
          </a:p>
          <a:p>
            <a:endParaRPr lang="en-US" dirty="0"/>
          </a:p>
          <a:p>
            <a:r>
              <a:rPr lang="en-US" dirty="0"/>
              <a:t>Coordination with Other Departments: Strong WMBE focus in Mayor’s Office, FAS, and Capital Departments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1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143000" y="1122363"/>
            <a:ext cx="6858000" cy="2387600"/>
          </a:xfrm>
        </p:spPr>
        <p:txBody>
          <a:bodyPr anchor="b">
            <a:normAutofit/>
          </a:bodyPr>
          <a:lstStyle>
            <a:lvl1pPr algn="l">
              <a:defRPr sz="4050" b="1">
                <a:solidFill>
                  <a:schemeClr val="tx1"/>
                </a:solidFill>
              </a:defRPr>
            </a:lvl1pPr>
          </a:lstStyle>
          <a:p>
            <a:r>
              <a:rPr lang="en-US" dirty="0"/>
              <a:t>Social Equity in Contracting</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143000" y="3602038"/>
            <a:ext cx="6858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4" name="Footer Placeholder 3">
            <a:extLst>
              <a:ext uri="{FF2B5EF4-FFF2-40B4-BE49-F238E27FC236}">
                <a16:creationId xmlns:a16="http://schemas.microsoft.com/office/drawing/2014/main" id="{A775DC87-2797-453A-BBC0-79D77529B763}"/>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dirty="0"/>
              <a:t>General Instructions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628650" y="1825625"/>
            <a:ext cx="7886700" cy="4087324"/>
          </a:xfrm>
        </p:spPr>
        <p:txBody>
          <a:bodyPr>
            <a:normAutofit/>
          </a:bodyPr>
          <a:lstStyle>
            <a:lvl1pPr marL="171446" marR="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sz="2100"/>
            </a:lvl1pPr>
            <a:lvl5pPr marL="1371566" indent="0">
              <a:buNone/>
              <a:defRPr/>
            </a:lvl5pPr>
          </a:lstStyle>
          <a:p>
            <a:r>
              <a:rPr lang="en-US" dirty="0"/>
              <a:t>Items </a:t>
            </a:r>
            <a:r>
              <a:rPr lang="en-US" dirty="0">
                <a:highlight>
                  <a:srgbClr val="00FFFF"/>
                </a:highlight>
              </a:rPr>
              <a:t>highlighted in Blue </a:t>
            </a:r>
            <a:r>
              <a:rPr lang="en-US" dirty="0"/>
              <a:t>denote support data is available through SDHR, FAS or Mayors Office. </a:t>
            </a:r>
            <a:br>
              <a:rPr lang="en-US" dirty="0"/>
            </a:br>
            <a:endParaRPr lang="en-US" dirty="0"/>
          </a:p>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Items </a:t>
            </a:r>
            <a:r>
              <a:rPr lang="en-US" dirty="0">
                <a:highlight>
                  <a:srgbClr val="FFFF00"/>
                </a:highlight>
              </a:rPr>
              <a:t>highlighted in Yellow </a:t>
            </a:r>
            <a:r>
              <a:rPr lang="en-US" dirty="0"/>
              <a:t>denote elements that should be available within the departments </a:t>
            </a:r>
            <a:br>
              <a:rPr lang="en-US" dirty="0"/>
            </a:br>
            <a:endParaRPr lang="en-US" dirty="0"/>
          </a:p>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2018 Orientation meeting is available 5/7/2018</a:t>
            </a:r>
          </a:p>
        </p:txBody>
      </p:sp>
    </p:spTree>
    <p:extLst>
      <p:ext uri="{BB962C8B-B14F-4D97-AF65-F5344CB8AC3E}">
        <p14:creationId xmlns:p14="http://schemas.microsoft.com/office/powerpoint/2010/main" val="145936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9" name="Shape 88">
            <a:extLst>
              <a:ext uri="{FF2B5EF4-FFF2-40B4-BE49-F238E27FC236}">
                <a16:creationId xmlns:a16="http://schemas.microsoft.com/office/drawing/2014/main" id="{0AC49FDB-9065-40C0-A909-67E66AFA4F4B}"/>
              </a:ext>
            </a:extLst>
          </p:cNvPr>
          <p:cNvPicPr preferRelativeResize="0"/>
          <p:nvPr userDrawn="1"/>
        </p:nvPicPr>
        <p:blipFill>
          <a:blip r:embed="rId2">
            <a:extLst>
              <a:ext uri="{28A0092B-C50C-407E-A947-70E740481C1C}">
                <a14:useLocalDpi xmlns:a14="http://schemas.microsoft.com/office/drawing/2010/main" val="0"/>
              </a:ext>
            </a:extLst>
          </a:blip>
          <a:stretch>
            <a:fillRect/>
          </a:stretch>
        </p:blipFill>
        <p:spPr>
          <a:xfrm>
            <a:off x="-18789" y="0"/>
            <a:ext cx="9162789" cy="6936656"/>
          </a:xfrm>
          <a:prstGeom prst="rect">
            <a:avLst/>
          </a:prstGeom>
          <a:noFill/>
          <a:ln>
            <a:noFill/>
          </a:ln>
        </p:spPr>
      </p:pic>
      <p:pic>
        <p:nvPicPr>
          <p:cNvPr id="6" name="Picture 5">
            <a:extLst>
              <a:ext uri="{FF2B5EF4-FFF2-40B4-BE49-F238E27FC236}">
                <a16:creationId xmlns:a16="http://schemas.microsoft.com/office/drawing/2014/main" id="{0F12F8D7-7114-4278-A8C6-262B2635CDB4}"/>
              </a:ext>
            </a:extLst>
          </p:cNvPr>
          <p:cNvPicPr>
            <a:picLocks noChangeAspect="1"/>
          </p:cNvPicPr>
          <p:nvPr userDrawn="1"/>
        </p:nvPicPr>
        <p:blipFill>
          <a:blip r:embed="rId3"/>
          <a:stretch>
            <a:fillRect/>
          </a:stretch>
        </p:blipFill>
        <p:spPr>
          <a:xfrm>
            <a:off x="-18789" y="0"/>
            <a:ext cx="9162791" cy="6936656"/>
          </a:xfrm>
          <a:prstGeom prst="rect">
            <a:avLst/>
          </a:prstGeom>
        </p:spPr>
      </p:pic>
      <p:pic>
        <p:nvPicPr>
          <p:cNvPr id="10" name="Picture 9">
            <a:extLst>
              <a:ext uri="{FF2B5EF4-FFF2-40B4-BE49-F238E27FC236}">
                <a16:creationId xmlns:a16="http://schemas.microsoft.com/office/drawing/2014/main" id="{B4A7E2E5-B5A7-494A-ADB5-BD542C1378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82939" y="6000978"/>
            <a:ext cx="2261062" cy="935678"/>
          </a:xfrm>
          <a:prstGeom prst="rect">
            <a:avLst/>
          </a:prstGeom>
        </p:spPr>
      </p:pic>
      <p:sp>
        <p:nvSpPr>
          <p:cNvPr id="15" name="Date Placeholder 3">
            <a:extLst>
              <a:ext uri="{FF2B5EF4-FFF2-40B4-BE49-F238E27FC236}">
                <a16:creationId xmlns:a16="http://schemas.microsoft.com/office/drawing/2014/main" id="{138633C0-2225-4203-8672-BE1FF8F3CB26}"/>
              </a:ext>
            </a:extLst>
          </p:cNvPr>
          <p:cNvSpPr txBox="1">
            <a:spLocks/>
          </p:cNvSpPr>
          <p:nvPr userDrawn="1"/>
        </p:nvSpPr>
        <p:spPr>
          <a:xfrm>
            <a:off x="114301" y="6248289"/>
            <a:ext cx="1124210" cy="365127"/>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chemeClr val="tx1"/>
                </a:solidFill>
              </a:rPr>
              <a:t>7/16/2019</a:t>
            </a:r>
          </a:p>
        </p:txBody>
      </p:sp>
      <p:sp>
        <p:nvSpPr>
          <p:cNvPr id="16" name="Footer Placeholder 4">
            <a:extLst>
              <a:ext uri="{FF2B5EF4-FFF2-40B4-BE49-F238E27FC236}">
                <a16:creationId xmlns:a16="http://schemas.microsoft.com/office/drawing/2014/main" id="{DA9AFD60-3737-4450-BE19-5CF0B1965CC6}"/>
              </a:ext>
            </a:extLst>
          </p:cNvPr>
          <p:cNvSpPr txBox="1">
            <a:spLocks/>
          </p:cNvSpPr>
          <p:nvPr userDrawn="1"/>
        </p:nvSpPr>
        <p:spPr>
          <a:xfrm>
            <a:off x="1282154" y="6248291"/>
            <a:ext cx="1224049"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chemeClr val="tx1"/>
                </a:solidFill>
              </a:rPr>
              <a:t>Department of Transportation</a:t>
            </a:r>
          </a:p>
        </p:txBody>
      </p:sp>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143000" y="1122363"/>
            <a:ext cx="6858000" cy="2387600"/>
          </a:xfrm>
          <a:noFill/>
        </p:spPr>
        <p:txBody>
          <a:bodyPr anchor="b">
            <a:normAutofit/>
          </a:bodyPr>
          <a:lstStyle>
            <a:lvl1pPr algn="l">
              <a:defRPr sz="4050" b="1">
                <a:solidFill>
                  <a:schemeClr val="tx1"/>
                </a:solidFill>
              </a:defRPr>
            </a:lvl1pPr>
          </a:lstStyle>
          <a:p>
            <a:r>
              <a:rPr lang="en-US" sz="4050" b="1" dirty="0">
                <a:solidFill>
                  <a:schemeClr val="bg1"/>
                </a:solidFill>
              </a:rPr>
              <a:t>Annual Update on </a:t>
            </a:r>
            <a:br>
              <a:rPr lang="en-US" sz="4050" b="1" dirty="0">
                <a:solidFill>
                  <a:schemeClr val="bg1"/>
                </a:solidFill>
              </a:rPr>
            </a:br>
            <a:r>
              <a:rPr lang="en-US" sz="4050" b="1" dirty="0">
                <a:solidFill>
                  <a:schemeClr val="bg1"/>
                </a:solidFill>
              </a:rPr>
              <a:t>RSJI, Workforce Equity &amp; Contracting Equity</a:t>
            </a:r>
            <a:endParaRPr lang="en-US" dirty="0"/>
          </a:p>
        </p:txBody>
      </p:sp>
    </p:spTree>
    <p:extLst>
      <p:ext uri="{BB962C8B-B14F-4D97-AF65-F5344CB8AC3E}">
        <p14:creationId xmlns:p14="http://schemas.microsoft.com/office/powerpoint/2010/main" val="371293948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628650" y="1825625"/>
            <a:ext cx="78867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66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623888" y="1709745"/>
            <a:ext cx="7886700" cy="2852737"/>
          </a:xfrm>
        </p:spPr>
        <p:txBody>
          <a:bodyPr anchor="b"/>
          <a:lstStyle>
            <a:lvl1pPr>
              <a:defRPr sz="45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623888" y="4589464"/>
            <a:ext cx="7886700" cy="1332860"/>
          </a:xfrm>
        </p:spPr>
        <p:txBody>
          <a:bodyPr/>
          <a:lstStyle>
            <a:lvl1pPr marL="0" indent="0">
              <a:buNone/>
              <a:defRPr sz="1800">
                <a:solidFill>
                  <a:schemeClr val="tx1">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122362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628650" y="1825625"/>
            <a:ext cx="38862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4629150" y="1825625"/>
            <a:ext cx="38862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8608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629841" y="365129"/>
            <a:ext cx="7886700" cy="1325563"/>
          </a:xfrm>
        </p:spPr>
        <p:txBody>
          <a:bodyPr/>
          <a:lstStyle>
            <a:lvl1pPr>
              <a:defRPr/>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629842" y="1681163"/>
            <a:ext cx="3868340" cy="823912"/>
          </a:xfrm>
        </p:spPr>
        <p:txBody>
          <a:bodyPr anchor="b"/>
          <a:lstStyle>
            <a:lvl1pPr marL="0" indent="0">
              <a:buNone/>
              <a:defRPr sz="2700" b="1">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629842" y="2505075"/>
            <a:ext cx="3868340"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4629152" y="1681163"/>
            <a:ext cx="3887391" cy="823912"/>
          </a:xfrm>
        </p:spPr>
        <p:txBody>
          <a:bodyPr anchor="b">
            <a:normAutofit/>
          </a:bodyPr>
          <a:lstStyle>
            <a:lvl1pPr marL="0" indent="0">
              <a:buNone/>
              <a:defRPr sz="2700" b="1">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4629152" y="2505075"/>
            <a:ext cx="3887391"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786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dirty="0"/>
              <a:t>Title</a:t>
            </a:r>
          </a:p>
        </p:txBody>
      </p:sp>
    </p:spTree>
    <p:extLst>
      <p:ext uri="{BB962C8B-B14F-4D97-AF65-F5344CB8AC3E}">
        <p14:creationId xmlns:p14="http://schemas.microsoft.com/office/powerpoint/2010/main" val="22615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791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629841" y="457200"/>
            <a:ext cx="2949178" cy="1600200"/>
          </a:xfrm>
        </p:spPr>
        <p:txBody>
          <a:bodyPr anchor="b">
            <a:normAutofit/>
          </a:bodyPr>
          <a:lstStyle>
            <a:lvl1pPr>
              <a:defRPr sz="33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3887391" y="987425"/>
            <a:ext cx="462915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629841" y="2057399"/>
            <a:ext cx="2949178" cy="3864923"/>
          </a:xfrm>
        </p:spPr>
        <p:txBody>
          <a:bodyPr>
            <a:normAutofit/>
          </a:bodyPr>
          <a:lstStyle>
            <a:lvl1pPr marL="0" indent="0">
              <a:buNone/>
              <a:defRPr sz="21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copy</a:t>
            </a:r>
          </a:p>
        </p:txBody>
      </p:sp>
    </p:spTree>
    <p:extLst>
      <p:ext uri="{BB962C8B-B14F-4D97-AF65-F5344CB8AC3E}">
        <p14:creationId xmlns:p14="http://schemas.microsoft.com/office/powerpoint/2010/main" val="2859923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629841" y="457200"/>
            <a:ext cx="2949178" cy="1600200"/>
          </a:xfrm>
        </p:spPr>
        <p:txBody>
          <a:bodyPr anchor="b">
            <a:normAutofit/>
          </a:bodyPr>
          <a:lstStyle>
            <a:lvl1pPr>
              <a:defRPr sz="33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3887391" y="987425"/>
            <a:ext cx="4629150" cy="4934898"/>
          </a:xfrm>
        </p:spPr>
        <p:txBody>
          <a:bodyPr anchor="b">
            <a:normAutofit/>
          </a:bodyPr>
          <a:lstStyle>
            <a:lvl1pPr marL="0" indent="0" algn="ctr">
              <a:buNone/>
              <a:defRPr sz="13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629841" y="2057399"/>
            <a:ext cx="2949178" cy="3864923"/>
          </a:xfrm>
        </p:spPr>
        <p:txBody>
          <a:bodyPr>
            <a:normAutofit/>
          </a:bodyPr>
          <a:lstStyle>
            <a:lvl1pPr marL="0" indent="0">
              <a:buNone/>
              <a:defRPr sz="21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copy</a:t>
            </a:r>
          </a:p>
        </p:txBody>
      </p:sp>
    </p:spTree>
    <p:extLst>
      <p:ext uri="{BB962C8B-B14F-4D97-AF65-F5344CB8AC3E}">
        <p14:creationId xmlns:p14="http://schemas.microsoft.com/office/powerpoint/2010/main" val="325514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628650" y="1825625"/>
            <a:ext cx="78867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07F1B9CD-C1D3-4354-837D-7142DA37653C}"/>
              </a:ext>
            </a:extLst>
          </p:cNvPr>
          <p:cNvPicPr>
            <a:picLocks noChangeAspect="1"/>
          </p:cNvPicPr>
          <p:nvPr userDrawn="1"/>
        </p:nvPicPr>
        <p:blipFill>
          <a:blip r:embed="rId2"/>
          <a:stretch>
            <a:fillRect/>
          </a:stretch>
        </p:blipFill>
        <p:spPr>
          <a:xfrm>
            <a:off x="0" y="6227009"/>
            <a:ext cx="3267739" cy="499915"/>
          </a:xfrm>
          <a:prstGeom prst="rect">
            <a:avLst/>
          </a:prstGeom>
        </p:spPr>
      </p:pic>
    </p:spTree>
    <p:extLst>
      <p:ext uri="{BB962C8B-B14F-4D97-AF65-F5344CB8AC3E}">
        <p14:creationId xmlns:p14="http://schemas.microsoft.com/office/powerpoint/2010/main" val="11107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623888" y="1709739"/>
            <a:ext cx="7886700" cy="2852737"/>
          </a:xfrm>
        </p:spPr>
        <p:txBody>
          <a:bodyPr anchor="b"/>
          <a:lstStyle>
            <a:lvl1pPr>
              <a:defRPr sz="45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623888" y="4589464"/>
            <a:ext cx="78867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pic>
        <p:nvPicPr>
          <p:cNvPr id="5" name="Picture 4">
            <a:extLst>
              <a:ext uri="{FF2B5EF4-FFF2-40B4-BE49-F238E27FC236}">
                <a16:creationId xmlns:a16="http://schemas.microsoft.com/office/drawing/2014/main" id="{FBD91610-0CE7-4D0A-AE96-30B59541DE2B}"/>
              </a:ext>
            </a:extLst>
          </p:cNvPr>
          <p:cNvPicPr>
            <a:picLocks noChangeAspect="1"/>
          </p:cNvPicPr>
          <p:nvPr userDrawn="1"/>
        </p:nvPicPr>
        <p:blipFill>
          <a:blip r:embed="rId2"/>
          <a:stretch>
            <a:fillRect/>
          </a:stretch>
        </p:blipFill>
        <p:spPr>
          <a:xfrm>
            <a:off x="0" y="6227009"/>
            <a:ext cx="3267739" cy="499915"/>
          </a:xfrm>
          <a:prstGeom prst="rect">
            <a:avLst/>
          </a:prstGeom>
        </p:spPr>
      </p:pic>
    </p:spTree>
    <p:extLst>
      <p:ext uri="{BB962C8B-B14F-4D97-AF65-F5344CB8AC3E}">
        <p14:creationId xmlns:p14="http://schemas.microsoft.com/office/powerpoint/2010/main" val="35059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628650" y="1825625"/>
            <a:ext cx="38862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4629150" y="1825625"/>
            <a:ext cx="38862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722170D-B5E2-4B0C-96C2-047B98262D6F}"/>
              </a:ext>
            </a:extLst>
          </p:cNvPr>
          <p:cNvPicPr>
            <a:picLocks noChangeAspect="1"/>
          </p:cNvPicPr>
          <p:nvPr userDrawn="1"/>
        </p:nvPicPr>
        <p:blipFill>
          <a:blip r:embed="rId2"/>
          <a:stretch>
            <a:fillRect/>
          </a:stretch>
        </p:blipFill>
        <p:spPr>
          <a:xfrm>
            <a:off x="0" y="6227009"/>
            <a:ext cx="3267739" cy="499915"/>
          </a:xfrm>
          <a:prstGeom prst="rect">
            <a:avLst/>
          </a:prstGeom>
        </p:spPr>
      </p:pic>
    </p:spTree>
    <p:extLst>
      <p:ext uri="{BB962C8B-B14F-4D97-AF65-F5344CB8AC3E}">
        <p14:creationId xmlns:p14="http://schemas.microsoft.com/office/powerpoint/2010/main" val="8658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629841" y="365126"/>
            <a:ext cx="7886700" cy="1325563"/>
          </a:xfrm>
        </p:spPr>
        <p:txBody>
          <a:bodyPr/>
          <a:lstStyle>
            <a:lvl1pPr>
              <a:defRPr/>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629842" y="1681163"/>
            <a:ext cx="3868340"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629842" y="2505075"/>
            <a:ext cx="3868340"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4629150" y="1681163"/>
            <a:ext cx="3887391"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4629150" y="2505075"/>
            <a:ext cx="3887391"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1E108A9-ADBB-40FE-B032-D75EFFC74535}"/>
              </a:ext>
            </a:extLst>
          </p:cNvPr>
          <p:cNvPicPr>
            <a:picLocks noChangeAspect="1"/>
          </p:cNvPicPr>
          <p:nvPr userDrawn="1"/>
        </p:nvPicPr>
        <p:blipFill>
          <a:blip r:embed="rId2"/>
          <a:stretch>
            <a:fillRect/>
          </a:stretch>
        </p:blipFill>
        <p:spPr>
          <a:xfrm>
            <a:off x="0" y="6227009"/>
            <a:ext cx="3267739" cy="499915"/>
          </a:xfrm>
          <a:prstGeom prst="rect">
            <a:avLst/>
          </a:prstGeom>
        </p:spPr>
      </p:pic>
    </p:spTree>
    <p:extLst>
      <p:ext uri="{BB962C8B-B14F-4D97-AF65-F5344CB8AC3E}">
        <p14:creationId xmlns:p14="http://schemas.microsoft.com/office/powerpoint/2010/main" val="16202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dirty="0"/>
              <a:t>Title</a:t>
            </a:r>
          </a:p>
        </p:txBody>
      </p:sp>
      <p:pic>
        <p:nvPicPr>
          <p:cNvPr id="4" name="Picture 3">
            <a:extLst>
              <a:ext uri="{FF2B5EF4-FFF2-40B4-BE49-F238E27FC236}">
                <a16:creationId xmlns:a16="http://schemas.microsoft.com/office/drawing/2014/main" id="{9206997A-CF73-4A0E-994B-1D3A70CF947F}"/>
              </a:ext>
            </a:extLst>
          </p:cNvPr>
          <p:cNvPicPr>
            <a:picLocks noChangeAspect="1"/>
          </p:cNvPicPr>
          <p:nvPr userDrawn="1"/>
        </p:nvPicPr>
        <p:blipFill>
          <a:blip r:embed="rId2"/>
          <a:stretch>
            <a:fillRect/>
          </a:stretch>
        </p:blipFill>
        <p:spPr>
          <a:xfrm>
            <a:off x="0" y="6227009"/>
            <a:ext cx="3267739" cy="499915"/>
          </a:xfrm>
          <a:prstGeom prst="rect">
            <a:avLst/>
          </a:prstGeom>
        </p:spPr>
      </p:pic>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9555E-7AAC-43E6-B4C6-0404B51A4529}"/>
              </a:ext>
            </a:extLst>
          </p:cNvPr>
          <p:cNvPicPr>
            <a:picLocks noChangeAspect="1"/>
          </p:cNvPicPr>
          <p:nvPr userDrawn="1"/>
        </p:nvPicPr>
        <p:blipFill>
          <a:blip r:embed="rId2"/>
          <a:stretch>
            <a:fillRect/>
          </a:stretch>
        </p:blipFill>
        <p:spPr>
          <a:xfrm>
            <a:off x="0" y="6227009"/>
            <a:ext cx="3267739" cy="499915"/>
          </a:xfrm>
          <a:prstGeom prst="rect">
            <a:avLst/>
          </a:prstGeom>
        </p:spPr>
      </p:pic>
    </p:spTree>
    <p:extLst>
      <p:ext uri="{BB962C8B-B14F-4D97-AF65-F5344CB8AC3E}">
        <p14:creationId xmlns:p14="http://schemas.microsoft.com/office/powerpoint/2010/main" val="33204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629841" y="457200"/>
            <a:ext cx="2949178" cy="1600200"/>
          </a:xfrm>
        </p:spPr>
        <p:txBody>
          <a:bodyPr anchor="b">
            <a:normAutofit/>
          </a:bodyPr>
          <a:lstStyle>
            <a:lvl1pPr>
              <a:defRPr sz="33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3887391" y="987425"/>
            <a:ext cx="462915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629841" y="2057399"/>
            <a:ext cx="2949178"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pic>
        <p:nvPicPr>
          <p:cNvPr id="6" name="Picture 5">
            <a:extLst>
              <a:ext uri="{FF2B5EF4-FFF2-40B4-BE49-F238E27FC236}">
                <a16:creationId xmlns:a16="http://schemas.microsoft.com/office/drawing/2014/main" id="{1B62D12C-35E2-470A-9CB8-2697CA40780D}"/>
              </a:ext>
            </a:extLst>
          </p:cNvPr>
          <p:cNvPicPr>
            <a:picLocks noChangeAspect="1"/>
          </p:cNvPicPr>
          <p:nvPr userDrawn="1"/>
        </p:nvPicPr>
        <p:blipFill>
          <a:blip r:embed="rId2"/>
          <a:stretch>
            <a:fillRect/>
          </a:stretch>
        </p:blipFill>
        <p:spPr>
          <a:xfrm>
            <a:off x="0" y="6227009"/>
            <a:ext cx="3267739" cy="499915"/>
          </a:xfrm>
          <a:prstGeom prst="rect">
            <a:avLst/>
          </a:prstGeom>
        </p:spPr>
      </p:pic>
    </p:spTree>
    <p:extLst>
      <p:ext uri="{BB962C8B-B14F-4D97-AF65-F5344CB8AC3E}">
        <p14:creationId xmlns:p14="http://schemas.microsoft.com/office/powerpoint/2010/main" val="10088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629841" y="457200"/>
            <a:ext cx="2949178" cy="1600200"/>
          </a:xfrm>
        </p:spPr>
        <p:txBody>
          <a:bodyPr anchor="b">
            <a:normAutofit/>
          </a:bodyPr>
          <a:lstStyle>
            <a:lvl1pPr>
              <a:defRPr sz="33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3887391" y="987425"/>
            <a:ext cx="462915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629841" y="2057399"/>
            <a:ext cx="2949178"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pic>
        <p:nvPicPr>
          <p:cNvPr id="6" name="Picture 5">
            <a:extLst>
              <a:ext uri="{FF2B5EF4-FFF2-40B4-BE49-F238E27FC236}">
                <a16:creationId xmlns:a16="http://schemas.microsoft.com/office/drawing/2014/main" id="{2A19A1CA-BC06-4BA5-8649-A9C7EAC395F0}"/>
              </a:ext>
            </a:extLst>
          </p:cNvPr>
          <p:cNvPicPr>
            <a:picLocks noChangeAspect="1"/>
          </p:cNvPicPr>
          <p:nvPr userDrawn="1"/>
        </p:nvPicPr>
        <p:blipFill>
          <a:blip r:embed="rId2"/>
          <a:stretch>
            <a:fillRect/>
          </a:stretch>
        </p:blipFill>
        <p:spPr>
          <a:xfrm>
            <a:off x="0" y="6227009"/>
            <a:ext cx="3267739" cy="499915"/>
          </a:xfrm>
          <a:prstGeom prst="rect">
            <a:avLst/>
          </a:prstGeom>
        </p:spPr>
      </p:pic>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628650" y="1825625"/>
            <a:ext cx="78867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05A8B5E1-A20A-40A6-ADD7-A6D96AA0B5D0}"/>
              </a:ext>
            </a:extLst>
          </p:cNvPr>
          <p:cNvSpPr/>
          <p:nvPr userDrawn="1"/>
        </p:nvSpPr>
        <p:spPr>
          <a:xfrm>
            <a:off x="0" y="6037920"/>
            <a:ext cx="9144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6674906" y="6076595"/>
            <a:ext cx="2469094" cy="762066"/>
          </a:xfrm>
          <a:prstGeom prst="rect">
            <a:avLst/>
          </a:prstGeom>
        </p:spPr>
      </p:pic>
      <p:sp>
        <p:nvSpPr>
          <p:cNvPr id="6" name="Footer Placeholder 5">
            <a:extLst>
              <a:ext uri="{FF2B5EF4-FFF2-40B4-BE49-F238E27FC236}">
                <a16:creationId xmlns:a16="http://schemas.microsoft.com/office/drawing/2014/main" id="{45C5CB48-6F90-43EB-896E-9ADACB3B09E5}"/>
              </a:ext>
            </a:extLst>
          </p:cNvPr>
          <p:cNvSpPr>
            <a:spLocks noGrp="1"/>
          </p:cNvSpPr>
          <p:nvPr>
            <p:ph type="ftr" sz="quarter" idx="3"/>
          </p:nvPr>
        </p:nvSpPr>
        <p:spPr>
          <a:xfrm>
            <a:off x="66294" y="6275065"/>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WMBE Advocate Course #1</a:t>
            </a:r>
          </a:p>
          <a:p>
            <a:r>
              <a:rPr lang="en-US" dirty="0"/>
              <a:t>Viviana Garza</a:t>
            </a:r>
          </a:p>
          <a:p>
            <a:r>
              <a:rPr lang="en-US" dirty="0"/>
              <a:t>09/18/18</a:t>
            </a: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685800" rtl="0" eaLnBrk="1" latinLnBrk="0" hangingPunct="1">
        <a:lnSpc>
          <a:spcPct val="90000"/>
        </a:lnSpc>
        <a:spcBef>
          <a:spcPct val="0"/>
        </a:spcBef>
        <a:buNone/>
        <a:defRPr sz="33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596CD-1A53-40BF-86B6-CCF9641C4F7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894778" y="5922330"/>
            <a:ext cx="2249222" cy="935677"/>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628650" y="1825625"/>
            <a:ext cx="78867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EDD451B4-C473-4A29-A539-AB086CAEEC4C}"/>
              </a:ext>
            </a:extLst>
          </p:cNvPr>
          <p:cNvSpPr txBox="1">
            <a:spLocks/>
          </p:cNvSpPr>
          <p:nvPr userDrawn="1"/>
        </p:nvSpPr>
        <p:spPr>
          <a:xfrm>
            <a:off x="114300" y="6248291"/>
            <a:ext cx="1028700"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003DA5"/>
                </a:solidFill>
              </a:rPr>
              <a:t>Date (xx/xx/xxxx)</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userDrawn="1"/>
        </p:nvSpPr>
        <p:spPr>
          <a:xfrm>
            <a:off x="1143000" y="6248290"/>
            <a:ext cx="1543050"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userDrawn="1"/>
        </p:nvSpPr>
        <p:spPr>
          <a:xfrm>
            <a:off x="2686054" y="6248290"/>
            <a:ext cx="873875"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003DA5"/>
                </a:solidFill>
              </a:rPr>
              <a:t>Page Number</a:t>
            </a:r>
          </a:p>
        </p:txBody>
      </p:sp>
      <p:sp>
        <p:nvSpPr>
          <p:cNvPr id="8" name="Shape 98">
            <a:extLst>
              <a:ext uri="{FF2B5EF4-FFF2-40B4-BE49-F238E27FC236}">
                <a16:creationId xmlns:a16="http://schemas.microsoft.com/office/drawing/2014/main" id="{6301E5A9-264C-4A8D-9812-87FFC06AE62B}"/>
              </a:ext>
            </a:extLst>
          </p:cNvPr>
          <p:cNvSpPr/>
          <p:nvPr userDrawn="1"/>
        </p:nvSpPr>
        <p:spPr>
          <a:xfrm>
            <a:off x="0" y="5984478"/>
            <a:ext cx="9144000" cy="898460"/>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68569" tIns="34275" rIns="68569" bIns="34275" anchor="ctr" anchorCtr="0">
            <a:noAutofit/>
          </a:bodyPr>
          <a:lstStyle/>
          <a:p>
            <a:pPr marL="0" marR="0" lvl="0" indent="0" algn="ctr" rtl="0">
              <a:spcBef>
                <a:spcPts val="0"/>
              </a:spcBef>
              <a:buNone/>
            </a:pPr>
            <a:endParaRPr sz="1350" b="1" dirty="0">
              <a:solidFill>
                <a:schemeClr val="lt1"/>
              </a:solidFill>
              <a:latin typeface="Calibri"/>
              <a:ea typeface="Calibri"/>
              <a:cs typeface="Calibri"/>
              <a:sym typeface="Calibri"/>
            </a:endParaRPr>
          </a:p>
        </p:txBody>
      </p:sp>
      <p:sp>
        <p:nvSpPr>
          <p:cNvPr id="9" name="Date Placeholder 3">
            <a:extLst>
              <a:ext uri="{FF2B5EF4-FFF2-40B4-BE49-F238E27FC236}">
                <a16:creationId xmlns:a16="http://schemas.microsoft.com/office/drawing/2014/main" id="{D953AB7E-1A09-40B8-82F4-7132969F5B99}"/>
              </a:ext>
            </a:extLst>
          </p:cNvPr>
          <p:cNvSpPr txBox="1">
            <a:spLocks/>
          </p:cNvSpPr>
          <p:nvPr userDrawn="1"/>
        </p:nvSpPr>
        <p:spPr>
          <a:xfrm>
            <a:off x="114303" y="6248291"/>
            <a:ext cx="1143001"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chemeClr val="bg1"/>
                </a:solidFill>
              </a:rPr>
              <a:t>7/17/2018</a:t>
            </a:r>
          </a:p>
        </p:txBody>
      </p:sp>
      <p:sp>
        <p:nvSpPr>
          <p:cNvPr id="10" name="Footer Placeholder 4">
            <a:extLst>
              <a:ext uri="{FF2B5EF4-FFF2-40B4-BE49-F238E27FC236}">
                <a16:creationId xmlns:a16="http://schemas.microsoft.com/office/drawing/2014/main" id="{06CE33BE-5965-4385-A50F-EE3044A3C612}"/>
              </a:ext>
            </a:extLst>
          </p:cNvPr>
          <p:cNvSpPr txBox="1">
            <a:spLocks/>
          </p:cNvSpPr>
          <p:nvPr userDrawn="1"/>
        </p:nvSpPr>
        <p:spPr>
          <a:xfrm>
            <a:off x="1276523" y="6248289"/>
            <a:ext cx="1428750"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chemeClr val="bg1"/>
                </a:solidFill>
              </a:rPr>
              <a:t>Department of Transportation</a:t>
            </a:r>
          </a:p>
        </p:txBody>
      </p:sp>
      <p:sp>
        <p:nvSpPr>
          <p:cNvPr id="11" name="Slide Number Placeholder 5">
            <a:extLst>
              <a:ext uri="{FF2B5EF4-FFF2-40B4-BE49-F238E27FC236}">
                <a16:creationId xmlns:a16="http://schemas.microsoft.com/office/drawing/2014/main" id="{0F7CC0D1-EF47-4831-B7C8-1B451F51BCE3}"/>
              </a:ext>
            </a:extLst>
          </p:cNvPr>
          <p:cNvSpPr txBox="1">
            <a:spLocks/>
          </p:cNvSpPr>
          <p:nvPr userDrawn="1"/>
        </p:nvSpPr>
        <p:spPr>
          <a:xfrm>
            <a:off x="2686054" y="6248290"/>
            <a:ext cx="593321"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1606E6-3DCA-4D8F-8826-2263BA074ABF}" type="slidenum">
              <a:rPr lang="en-US" sz="1050" b="1" smtClean="0">
                <a:solidFill>
                  <a:schemeClr val="bg1"/>
                </a:solidFill>
              </a:rPr>
              <a:t>‹#›</a:t>
            </a:fld>
            <a:endParaRPr lang="en-US" sz="1050" b="1" dirty="0">
              <a:solidFill>
                <a:schemeClr val="bg1"/>
              </a:solidFill>
            </a:endParaRPr>
          </a:p>
        </p:txBody>
      </p:sp>
      <p:pic>
        <p:nvPicPr>
          <p:cNvPr id="12" name="Picture 11">
            <a:extLst>
              <a:ext uri="{FF2B5EF4-FFF2-40B4-BE49-F238E27FC236}">
                <a16:creationId xmlns:a16="http://schemas.microsoft.com/office/drawing/2014/main" id="{AC2D44D1-75DE-4BDD-8018-D6C834D931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92290" y="5991605"/>
            <a:ext cx="2251710" cy="935678"/>
          </a:xfrm>
          <a:prstGeom prst="rect">
            <a:avLst/>
          </a:prstGeom>
        </p:spPr>
      </p:pic>
    </p:spTree>
    <p:extLst>
      <p:ext uri="{BB962C8B-B14F-4D97-AF65-F5344CB8AC3E}">
        <p14:creationId xmlns:p14="http://schemas.microsoft.com/office/powerpoint/2010/main" val="144170801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685783" rtl="0" eaLnBrk="1" latinLnBrk="0" hangingPunct="1">
        <a:lnSpc>
          <a:spcPct val="90000"/>
        </a:lnSpc>
        <a:spcBef>
          <a:spcPct val="0"/>
        </a:spcBef>
        <a:buNone/>
        <a:defRPr sz="3300" b="1" kern="1200">
          <a:solidFill>
            <a:schemeClr val="tx1">
              <a:lumMod val="50000"/>
            </a:schemeClr>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0FDED9-B03B-4EBF-9D09-B143357AD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
            <a:ext cx="9144000" cy="6094512"/>
          </a:xfrm>
          <a:prstGeom prst="rect">
            <a:avLst/>
          </a:prstGeom>
        </p:spPr>
      </p:pic>
      <p:sp>
        <p:nvSpPr>
          <p:cNvPr id="2" name="TextBox 1">
            <a:extLst>
              <a:ext uri="{FF2B5EF4-FFF2-40B4-BE49-F238E27FC236}">
                <a16:creationId xmlns:a16="http://schemas.microsoft.com/office/drawing/2014/main" id="{C9038201-86EC-4066-BF58-3BCC376B3B53}"/>
              </a:ext>
            </a:extLst>
          </p:cNvPr>
          <p:cNvSpPr txBox="1"/>
          <p:nvPr/>
        </p:nvSpPr>
        <p:spPr>
          <a:xfrm>
            <a:off x="1858061" y="1287475"/>
            <a:ext cx="5779008" cy="1569660"/>
          </a:xfrm>
          <a:prstGeom prst="rect">
            <a:avLst/>
          </a:prstGeom>
          <a:solidFill>
            <a:schemeClr val="accent1">
              <a:alpha val="70000"/>
            </a:schemeClr>
          </a:solidFill>
        </p:spPr>
        <p:txBody>
          <a:bodyPr wrap="square" rtlCol="0">
            <a:spAutoFit/>
          </a:bodyPr>
          <a:lstStyle/>
          <a:p>
            <a:r>
              <a:rPr lang="en-US" sz="4800" b="1" dirty="0">
                <a:latin typeface="+mj-lt"/>
              </a:rPr>
              <a:t>SDOT Annual WMBE Update</a:t>
            </a:r>
          </a:p>
        </p:txBody>
      </p:sp>
      <p:sp>
        <p:nvSpPr>
          <p:cNvPr id="8" name="Footer Placeholder 3">
            <a:extLst>
              <a:ext uri="{FF2B5EF4-FFF2-40B4-BE49-F238E27FC236}">
                <a16:creationId xmlns:a16="http://schemas.microsoft.com/office/drawing/2014/main" id="{2FE9331D-5E4A-4A6F-9E0F-51B2C75A3561}"/>
              </a:ext>
            </a:extLst>
          </p:cNvPr>
          <p:cNvSpPr>
            <a:spLocks noGrp="1"/>
          </p:cNvSpPr>
          <p:nvPr>
            <p:ph type="ftr" sz="quarter" idx="10"/>
          </p:nvPr>
        </p:nvSpPr>
        <p:spPr>
          <a:xfrm>
            <a:off x="66294" y="6275065"/>
            <a:ext cx="3086100" cy="365125"/>
          </a:xfrm>
        </p:spPr>
        <p:txBody>
          <a:bodyPr/>
          <a:lstStyle/>
          <a:p>
            <a:r>
              <a:rPr lang="en-US" dirty="0"/>
              <a:t>SDOT Annual WMBE Update</a:t>
            </a:r>
          </a:p>
          <a:p>
            <a:r>
              <a:rPr lang="en-US" dirty="0"/>
              <a:t>Viviana Garza</a:t>
            </a:r>
          </a:p>
          <a:p>
            <a:r>
              <a:rPr lang="en-US" dirty="0"/>
              <a:t>6/29/19</a:t>
            </a:r>
          </a:p>
        </p:txBody>
      </p:sp>
    </p:spTree>
    <p:extLst>
      <p:ext uri="{BB962C8B-B14F-4D97-AF65-F5344CB8AC3E}">
        <p14:creationId xmlns:p14="http://schemas.microsoft.com/office/powerpoint/2010/main" val="333955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err="1"/>
              <a:t>Overview</a:t>
            </a:r>
            <a:r>
              <a:rPr lang="es-MX" b="1" dirty="0"/>
              <a:t>: </a:t>
            </a:r>
            <a:r>
              <a:rPr lang="es-MX" dirty="0" err="1"/>
              <a:t>Prompt</a:t>
            </a:r>
            <a:r>
              <a:rPr lang="es-MX" dirty="0"/>
              <a:t> Payment </a:t>
            </a:r>
            <a:endParaRPr lang="en-US" dirty="0"/>
          </a:p>
        </p:txBody>
      </p:sp>
      <p:sp>
        <p:nvSpPr>
          <p:cNvPr id="3" name="Content Placeholder 2"/>
          <p:cNvSpPr>
            <a:spLocks noGrp="1"/>
          </p:cNvSpPr>
          <p:nvPr>
            <p:ph idx="1"/>
          </p:nvPr>
        </p:nvSpPr>
        <p:spPr>
          <a:xfrm>
            <a:off x="457200" y="1752000"/>
            <a:ext cx="4459045" cy="4525963"/>
          </a:xfrm>
        </p:spPr>
        <p:txBody>
          <a:bodyPr>
            <a:normAutofit/>
          </a:bodyPr>
          <a:lstStyle/>
          <a:p>
            <a:r>
              <a:rPr lang="es-MX" dirty="0"/>
              <a:t>City of Seattle </a:t>
            </a:r>
            <a:r>
              <a:rPr lang="es-MX" dirty="0" err="1"/>
              <a:t>Prompt</a:t>
            </a:r>
            <a:r>
              <a:rPr lang="es-MX" dirty="0"/>
              <a:t> Payment </a:t>
            </a:r>
            <a:r>
              <a:rPr lang="es-MX" dirty="0" err="1"/>
              <a:t>Policy</a:t>
            </a:r>
            <a:endParaRPr lang="es-MX" dirty="0"/>
          </a:p>
          <a:p>
            <a:pPr lvl="1"/>
            <a:r>
              <a:rPr lang="es-MX" dirty="0" err="1"/>
              <a:t>Department</a:t>
            </a:r>
            <a:r>
              <a:rPr lang="es-MX" dirty="0"/>
              <a:t> </a:t>
            </a:r>
            <a:r>
              <a:rPr lang="es-MX" dirty="0" err="1"/>
              <a:t>Goals</a:t>
            </a:r>
            <a:r>
              <a:rPr lang="es-MX" dirty="0"/>
              <a:t>  </a:t>
            </a:r>
          </a:p>
          <a:p>
            <a:pPr marL="0" indent="0">
              <a:buNone/>
            </a:pPr>
            <a:r>
              <a:rPr lang="es-MX" dirty="0"/>
              <a:t> </a:t>
            </a:r>
          </a:p>
          <a:p>
            <a:r>
              <a:rPr lang="es-MX" sz="4000" b="1" dirty="0">
                <a:solidFill>
                  <a:schemeClr val="tx2"/>
                </a:solidFill>
              </a:rPr>
              <a:t>100% </a:t>
            </a:r>
            <a:r>
              <a:rPr lang="es-MX" dirty="0"/>
              <a:t>SDOT </a:t>
            </a:r>
            <a:r>
              <a:rPr lang="es-MX" dirty="0" err="1"/>
              <a:t>Prompt</a:t>
            </a:r>
            <a:r>
              <a:rPr lang="es-MX" dirty="0"/>
              <a:t> Payment </a:t>
            </a:r>
            <a:r>
              <a:rPr lang="es-MX" dirty="0" err="1"/>
              <a:t>Goal</a:t>
            </a:r>
            <a:r>
              <a:rPr lang="es-MX" dirty="0"/>
              <a:t> in 2018</a:t>
            </a:r>
          </a:p>
          <a:p>
            <a:pPr marL="0" indent="0">
              <a:buNone/>
            </a:pPr>
            <a:endParaRPr lang="es-MX" dirty="0"/>
          </a:p>
          <a:p>
            <a:r>
              <a:rPr lang="es-MX" sz="4000" b="1" dirty="0">
                <a:solidFill>
                  <a:schemeClr val="tx2"/>
                </a:solidFill>
              </a:rPr>
              <a:t>90% </a:t>
            </a:r>
            <a:r>
              <a:rPr lang="es-MX" dirty="0"/>
              <a:t>SDOT </a:t>
            </a:r>
            <a:r>
              <a:rPr lang="es-MX" dirty="0" err="1"/>
              <a:t>Invoices</a:t>
            </a:r>
            <a:r>
              <a:rPr lang="es-MX" dirty="0"/>
              <a:t> </a:t>
            </a:r>
            <a:r>
              <a:rPr lang="es-MX" dirty="0" err="1"/>
              <a:t>paid</a:t>
            </a:r>
            <a:r>
              <a:rPr lang="es-MX" dirty="0"/>
              <a:t> </a:t>
            </a:r>
            <a:r>
              <a:rPr lang="es-MX" dirty="0" err="1"/>
              <a:t>within</a:t>
            </a:r>
            <a:r>
              <a:rPr lang="es-MX" dirty="0"/>
              <a:t> 30 </a:t>
            </a:r>
            <a:r>
              <a:rPr lang="es-MX" dirty="0" err="1"/>
              <a:t>days</a:t>
            </a:r>
            <a:r>
              <a:rPr lang="es-MX" dirty="0"/>
              <a:t> </a:t>
            </a:r>
            <a:endParaRPr lang="en-US" dirty="0"/>
          </a:p>
        </p:txBody>
      </p:sp>
      <p:graphicFrame>
        <p:nvGraphicFramePr>
          <p:cNvPr id="4" name="Table 3"/>
          <p:cNvGraphicFramePr>
            <a:graphicFrameLocks noGrp="1"/>
          </p:cNvGraphicFramePr>
          <p:nvPr/>
        </p:nvGraphicFramePr>
        <p:xfrm>
          <a:off x="5357308" y="1337783"/>
          <a:ext cx="3420932" cy="4548876"/>
        </p:xfrm>
        <a:graphic>
          <a:graphicData uri="http://schemas.openxmlformats.org/drawingml/2006/table">
            <a:tbl>
              <a:tblPr firstRow="1" bandRow="1">
                <a:tableStyleId>{5C22544A-7EE6-4342-B048-85BDC9FD1C3A}</a:tableStyleId>
              </a:tblPr>
              <a:tblGrid>
                <a:gridCol w="3420932">
                  <a:extLst>
                    <a:ext uri="{9D8B030D-6E8A-4147-A177-3AD203B41FA5}">
                      <a16:colId xmlns:a16="http://schemas.microsoft.com/office/drawing/2014/main" val="3771357226"/>
                    </a:ext>
                  </a:extLst>
                </a:gridCol>
              </a:tblGrid>
              <a:tr h="872866">
                <a:tc>
                  <a:txBody>
                    <a:bodyPr/>
                    <a:lstStyle/>
                    <a:p>
                      <a:pPr algn="ctr"/>
                      <a:r>
                        <a:rPr lang="es-MX" sz="2400" dirty="0" err="1"/>
                        <a:t>Prompt</a:t>
                      </a:r>
                      <a:r>
                        <a:rPr lang="es-MX" sz="2400" dirty="0"/>
                        <a:t> Payment </a:t>
                      </a:r>
                      <a:br>
                        <a:rPr lang="es-MX" sz="2400" dirty="0"/>
                      </a:br>
                      <a:r>
                        <a:rPr lang="es-MX" sz="2400" dirty="0"/>
                        <a:t>at</a:t>
                      </a:r>
                      <a:r>
                        <a:rPr lang="es-MX" sz="2400" baseline="0" dirty="0"/>
                        <a:t> a </a:t>
                      </a:r>
                      <a:r>
                        <a:rPr lang="es-MX" sz="2400" baseline="0" dirty="0" err="1"/>
                        <a:t>Glance</a:t>
                      </a:r>
                      <a:r>
                        <a:rPr lang="es-MX" sz="2400" baseline="0" dirty="0"/>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1117668"/>
                  </a:ext>
                </a:extLst>
              </a:tr>
              <a:tr h="3676010">
                <a:tc>
                  <a:txBody>
                    <a:bodyPr/>
                    <a:lstStyle/>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sz="2800" b="1" dirty="0">
                          <a:solidFill>
                            <a:schemeClr val="tx2"/>
                          </a:solidFill>
                        </a:rPr>
                        <a:t>208 </a:t>
                      </a:r>
                      <a:r>
                        <a:rPr lang="es-MX" dirty="0">
                          <a:solidFill>
                            <a:schemeClr val="tx2"/>
                          </a:solidFill>
                        </a:rPr>
                        <a:t>Roster </a:t>
                      </a:r>
                      <a:r>
                        <a:rPr lang="es-MX" dirty="0" err="1">
                          <a:solidFill>
                            <a:schemeClr val="tx2"/>
                          </a:solidFill>
                        </a:rPr>
                        <a:t>Invoices</a:t>
                      </a:r>
                      <a:r>
                        <a:rPr lang="es-MX" dirty="0">
                          <a:solidFill>
                            <a:schemeClr val="tx2"/>
                          </a:solidFill>
                        </a:rPr>
                        <a:t> </a:t>
                      </a:r>
                      <a:r>
                        <a:rPr lang="es-MX" dirty="0" err="1">
                          <a:solidFill>
                            <a:schemeClr val="tx2"/>
                          </a:solidFill>
                        </a:rPr>
                        <a:t>Processes</a:t>
                      </a:r>
                      <a:endParaRPr lang="es-MX" dirty="0">
                        <a:solidFill>
                          <a:schemeClr val="tx2"/>
                        </a:solidFill>
                      </a:endParaRPr>
                    </a:p>
                    <a:p>
                      <a:pPr marL="285750" indent="-285750">
                        <a:buFont typeface="Arial" panose="020B0604020202020204" pitchFamily="34" charset="0"/>
                        <a:buChar char="•"/>
                      </a:pPr>
                      <a:endParaRPr lang="es-MX" dirty="0">
                        <a:solidFill>
                          <a:schemeClr val="tx2"/>
                        </a:solidFill>
                      </a:endParaRPr>
                    </a:p>
                    <a:p>
                      <a:pPr marL="285750" indent="-285750">
                        <a:buFont typeface="Arial" panose="020B0604020202020204" pitchFamily="34" charset="0"/>
                        <a:buChar char="•"/>
                      </a:pPr>
                      <a:r>
                        <a:rPr lang="es-MX" sz="2800" b="1" dirty="0">
                          <a:solidFill>
                            <a:schemeClr val="tx2"/>
                          </a:solidFill>
                        </a:rPr>
                        <a:t>1523</a:t>
                      </a:r>
                      <a:r>
                        <a:rPr lang="es-MX" dirty="0">
                          <a:solidFill>
                            <a:schemeClr val="tx2"/>
                          </a:solidFill>
                        </a:rPr>
                        <a:t> Consultant </a:t>
                      </a:r>
                      <a:r>
                        <a:rPr lang="es-MX" dirty="0" err="1">
                          <a:solidFill>
                            <a:schemeClr val="tx2"/>
                          </a:solidFill>
                        </a:rPr>
                        <a:t>Contract</a:t>
                      </a:r>
                      <a:r>
                        <a:rPr lang="es-MX" dirty="0">
                          <a:solidFill>
                            <a:schemeClr val="tx2"/>
                          </a:solidFill>
                        </a:rPr>
                        <a:t> </a:t>
                      </a:r>
                      <a:r>
                        <a:rPr lang="es-MX" dirty="0" err="1">
                          <a:solidFill>
                            <a:schemeClr val="tx2"/>
                          </a:solidFill>
                        </a:rPr>
                        <a:t>Invoices</a:t>
                      </a:r>
                      <a:r>
                        <a:rPr lang="es-MX" dirty="0">
                          <a:solidFill>
                            <a:schemeClr val="tx2"/>
                          </a:solidFill>
                        </a:rPr>
                        <a:t> </a:t>
                      </a:r>
                      <a:r>
                        <a:rPr lang="es-MX" dirty="0" err="1">
                          <a:solidFill>
                            <a:schemeClr val="tx2"/>
                          </a:solidFill>
                        </a:rPr>
                        <a:t>Processed</a:t>
                      </a:r>
                      <a:endParaRPr lang="es-MX" dirty="0">
                        <a:solidFill>
                          <a:schemeClr val="tx2"/>
                        </a:solidFill>
                      </a:endParaRPr>
                    </a:p>
                    <a:p>
                      <a:pPr marL="285750" indent="-285750">
                        <a:buFont typeface="Arial" panose="020B0604020202020204" pitchFamily="34" charset="0"/>
                        <a:buChar char="•"/>
                      </a:pPr>
                      <a:endParaRPr lang="es-MX" dirty="0">
                        <a:solidFill>
                          <a:schemeClr val="tx2"/>
                        </a:solidFill>
                      </a:endParaRPr>
                    </a:p>
                    <a:p>
                      <a:pPr marL="285750" indent="-285750">
                        <a:buFont typeface="Arial" panose="020B0604020202020204" pitchFamily="34" charset="0"/>
                        <a:buChar char="•"/>
                      </a:pPr>
                      <a:r>
                        <a:rPr lang="es-MX" sz="2800" b="1" baseline="0" dirty="0">
                          <a:solidFill>
                            <a:schemeClr val="tx2"/>
                          </a:solidFill>
                        </a:rPr>
                        <a:t>1731 </a:t>
                      </a:r>
                      <a:r>
                        <a:rPr lang="es-MX" baseline="0" dirty="0">
                          <a:solidFill>
                            <a:schemeClr val="tx2"/>
                          </a:solidFill>
                        </a:rPr>
                        <a:t>Total </a:t>
                      </a:r>
                      <a:r>
                        <a:rPr lang="es-MX" baseline="0" dirty="0" err="1">
                          <a:solidFill>
                            <a:schemeClr val="tx2"/>
                          </a:solidFill>
                        </a:rPr>
                        <a:t>Invoices</a:t>
                      </a:r>
                      <a:r>
                        <a:rPr lang="es-MX" baseline="0" dirty="0">
                          <a:solidFill>
                            <a:schemeClr val="tx2"/>
                          </a:solidFill>
                        </a:rPr>
                        <a:t> </a:t>
                      </a:r>
                      <a:r>
                        <a:rPr lang="es-MX" baseline="0" dirty="0" err="1">
                          <a:solidFill>
                            <a:schemeClr val="tx2"/>
                          </a:solidFill>
                        </a:rPr>
                        <a:t>Processed</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23042"/>
                  </a:ext>
                </a:extLst>
              </a:tr>
            </a:tbl>
          </a:graphicData>
        </a:graphic>
      </p:graphicFrame>
    </p:spTree>
    <p:extLst>
      <p:ext uri="{BB962C8B-B14F-4D97-AF65-F5344CB8AC3E}">
        <p14:creationId xmlns:p14="http://schemas.microsoft.com/office/powerpoint/2010/main" val="39333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2"/>
            <a:ext cx="8611496" cy="1143000"/>
          </a:xfrm>
        </p:spPr>
        <p:txBody>
          <a:bodyPr>
            <a:normAutofit/>
          </a:bodyPr>
          <a:lstStyle/>
          <a:p>
            <a:r>
              <a:rPr lang="es-MX" b="1" dirty="0" err="1"/>
              <a:t>Overview</a:t>
            </a:r>
            <a:r>
              <a:rPr lang="es-MX" b="1" dirty="0"/>
              <a:t>: </a:t>
            </a:r>
            <a:br>
              <a:rPr lang="es-MX" dirty="0"/>
            </a:br>
            <a:r>
              <a:rPr lang="es-MX" dirty="0"/>
              <a:t>2018 SDOT-</a:t>
            </a:r>
            <a:r>
              <a:rPr lang="es-MX" dirty="0" err="1"/>
              <a:t>Hosted</a:t>
            </a:r>
            <a:r>
              <a:rPr lang="es-MX" dirty="0"/>
              <a:t> </a:t>
            </a:r>
            <a:r>
              <a:rPr lang="es-MX" dirty="0" err="1"/>
              <a:t>Outreach</a:t>
            </a:r>
            <a:endParaRPr lang="en-US" dirty="0"/>
          </a:p>
        </p:txBody>
      </p:sp>
      <p:sp>
        <p:nvSpPr>
          <p:cNvPr id="3" name="Content Placeholder 2"/>
          <p:cNvSpPr>
            <a:spLocks noGrp="1"/>
          </p:cNvSpPr>
          <p:nvPr>
            <p:ph idx="1"/>
          </p:nvPr>
        </p:nvSpPr>
        <p:spPr>
          <a:xfrm>
            <a:off x="457200" y="1600200"/>
            <a:ext cx="4343400" cy="5003800"/>
          </a:xfrm>
        </p:spPr>
        <p:txBody>
          <a:bodyPr>
            <a:normAutofit/>
          </a:bodyPr>
          <a:lstStyle/>
          <a:p>
            <a:r>
              <a:rPr lang="es-MX" dirty="0" err="1"/>
              <a:t>Working</a:t>
            </a:r>
            <a:r>
              <a:rPr lang="es-MX" dirty="0"/>
              <a:t> </a:t>
            </a:r>
            <a:r>
              <a:rPr lang="es-MX" dirty="0" err="1"/>
              <a:t>With</a:t>
            </a:r>
            <a:r>
              <a:rPr lang="es-MX" dirty="0"/>
              <a:t> SDOT: </a:t>
            </a:r>
            <a:r>
              <a:rPr lang="es-MX" b="1" dirty="0" err="1">
                <a:solidFill>
                  <a:schemeClr val="accent1"/>
                </a:solidFill>
              </a:rPr>
              <a:t>Move</a:t>
            </a:r>
            <a:r>
              <a:rPr lang="es-MX" b="1" dirty="0">
                <a:solidFill>
                  <a:schemeClr val="accent1"/>
                </a:solidFill>
              </a:rPr>
              <a:t> Seattle 6/14</a:t>
            </a:r>
          </a:p>
          <a:p>
            <a:pPr lvl="1"/>
            <a:r>
              <a:rPr lang="es-MX" dirty="0"/>
              <a:t>110 </a:t>
            </a:r>
            <a:r>
              <a:rPr lang="es-MX" dirty="0" err="1"/>
              <a:t>Attendees</a:t>
            </a:r>
            <a:r>
              <a:rPr lang="es-MX" dirty="0"/>
              <a:t> </a:t>
            </a:r>
          </a:p>
          <a:p>
            <a:pPr marL="457200" lvl="1" indent="0">
              <a:buNone/>
            </a:pPr>
            <a:endParaRPr lang="es-MX" dirty="0"/>
          </a:p>
          <a:p>
            <a:r>
              <a:rPr lang="es-MX" dirty="0" err="1"/>
              <a:t>Working</a:t>
            </a:r>
            <a:r>
              <a:rPr lang="es-MX" dirty="0"/>
              <a:t> </a:t>
            </a:r>
            <a:r>
              <a:rPr lang="es-MX" dirty="0" err="1"/>
              <a:t>With</a:t>
            </a:r>
            <a:r>
              <a:rPr lang="es-MX" dirty="0"/>
              <a:t> SDOT: </a:t>
            </a:r>
            <a:r>
              <a:rPr lang="es-MX" b="1" dirty="0" err="1">
                <a:solidFill>
                  <a:schemeClr val="accent1"/>
                </a:solidFill>
              </a:rPr>
              <a:t>Ready</a:t>
            </a:r>
            <a:r>
              <a:rPr lang="es-MX" b="1" dirty="0">
                <a:solidFill>
                  <a:schemeClr val="accent1"/>
                </a:solidFill>
              </a:rPr>
              <a:t> </a:t>
            </a:r>
            <a:r>
              <a:rPr lang="es-MX" b="1" dirty="0" err="1">
                <a:solidFill>
                  <a:schemeClr val="accent1"/>
                </a:solidFill>
              </a:rPr>
              <a:t>to</a:t>
            </a:r>
            <a:r>
              <a:rPr lang="es-MX" b="1" dirty="0">
                <a:solidFill>
                  <a:schemeClr val="accent1"/>
                </a:solidFill>
              </a:rPr>
              <a:t> Prime 10/18</a:t>
            </a:r>
          </a:p>
          <a:p>
            <a:pPr lvl="1"/>
            <a:r>
              <a:rPr lang="es-MX" dirty="0"/>
              <a:t>101 </a:t>
            </a:r>
            <a:r>
              <a:rPr lang="es-MX" dirty="0" err="1"/>
              <a:t>Attendees</a:t>
            </a:r>
            <a:r>
              <a:rPr lang="es-MX" dirty="0"/>
              <a:t>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159"/>
          <a:stretch/>
        </p:blipFill>
        <p:spPr>
          <a:xfrm>
            <a:off x="5284828" y="1276838"/>
            <a:ext cx="3683900" cy="230260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616"/>
          <a:stretch/>
        </p:blipFill>
        <p:spPr>
          <a:xfrm>
            <a:off x="5284828" y="3737165"/>
            <a:ext cx="3683900" cy="2193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550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s-MX" b="1" dirty="0" err="1"/>
              <a:t>Overview</a:t>
            </a:r>
            <a:r>
              <a:rPr lang="es-MX" b="1" dirty="0"/>
              <a:t>: </a:t>
            </a:r>
            <a:r>
              <a:rPr lang="es-MX" dirty="0"/>
              <a:t>2018</a:t>
            </a:r>
            <a:r>
              <a:rPr lang="es-MX" b="1" dirty="0"/>
              <a:t> </a:t>
            </a:r>
            <a:r>
              <a:rPr lang="es-MX" dirty="0" err="1"/>
              <a:t>Immigrant</a:t>
            </a:r>
            <a:r>
              <a:rPr lang="es-MX" dirty="0"/>
              <a:t>, </a:t>
            </a:r>
            <a:r>
              <a:rPr lang="es-MX" dirty="0" err="1"/>
              <a:t>Refugee</a:t>
            </a:r>
            <a:r>
              <a:rPr lang="es-MX" dirty="0"/>
              <a:t>, Micro, </a:t>
            </a:r>
            <a:r>
              <a:rPr lang="es-MX" dirty="0" err="1"/>
              <a:t>Emerging</a:t>
            </a:r>
            <a:r>
              <a:rPr lang="es-MX" dirty="0"/>
              <a:t> Business </a:t>
            </a:r>
            <a:r>
              <a:rPr lang="es-MX" dirty="0" err="1"/>
              <a:t>Outreach</a:t>
            </a:r>
            <a:r>
              <a:rPr lang="es-MX" dirty="0"/>
              <a:t> </a:t>
            </a:r>
            <a:endParaRPr lang="en-US" dirty="0"/>
          </a:p>
        </p:txBody>
      </p:sp>
      <p:sp>
        <p:nvSpPr>
          <p:cNvPr id="3" name="Content Placeholder 2"/>
          <p:cNvSpPr>
            <a:spLocks noGrp="1"/>
          </p:cNvSpPr>
          <p:nvPr>
            <p:ph idx="1"/>
          </p:nvPr>
        </p:nvSpPr>
        <p:spPr>
          <a:xfrm>
            <a:off x="457200" y="1667987"/>
            <a:ext cx="4341446" cy="4232628"/>
          </a:xfrm>
        </p:spPr>
        <p:txBody>
          <a:bodyPr>
            <a:normAutofit fontScale="92500" lnSpcReduction="10000"/>
          </a:bodyPr>
          <a:lstStyle/>
          <a:p>
            <a:pPr marL="0" indent="0">
              <a:buNone/>
            </a:pPr>
            <a:r>
              <a:rPr lang="en-US" dirty="0"/>
              <a:t>2018 Intro to SDOT Workshops </a:t>
            </a:r>
          </a:p>
          <a:p>
            <a:pPr lvl="1"/>
            <a:r>
              <a:rPr lang="en-US" b="1" dirty="0"/>
              <a:t>December 11, 2018</a:t>
            </a:r>
          </a:p>
          <a:p>
            <a:pPr marL="457200" lvl="1" indent="0">
              <a:buNone/>
            </a:pPr>
            <a:r>
              <a:rPr lang="en-US" dirty="0"/>
              <a:t>	(Spanish) </a:t>
            </a:r>
          </a:p>
          <a:p>
            <a:pPr lvl="1"/>
            <a:r>
              <a:rPr lang="en-US" b="1" dirty="0"/>
              <a:t>December 12, 2018</a:t>
            </a:r>
          </a:p>
          <a:p>
            <a:pPr marL="457200" lvl="1" indent="0">
              <a:buNone/>
            </a:pPr>
            <a:r>
              <a:rPr lang="en-US" b="1" dirty="0"/>
              <a:t>	</a:t>
            </a:r>
            <a:r>
              <a:rPr lang="en-US" dirty="0"/>
              <a:t>(English/Spanish)</a:t>
            </a:r>
          </a:p>
          <a:p>
            <a:pPr marL="457200" lvl="1" indent="0">
              <a:buNone/>
            </a:pPr>
            <a:endParaRPr lang="en-US" dirty="0"/>
          </a:p>
          <a:p>
            <a:pPr marL="0" indent="0">
              <a:buNone/>
            </a:pPr>
            <a:r>
              <a:rPr lang="en-US" dirty="0"/>
              <a:t>Sharing Information on Working with SDOT &amp; Hands-on Workshops</a:t>
            </a:r>
          </a:p>
          <a:p>
            <a:pPr lvl="1"/>
            <a:r>
              <a:rPr lang="en-US" sz="2600" dirty="0"/>
              <a:t>Understanding contracting with the City</a:t>
            </a:r>
          </a:p>
          <a:p>
            <a:pPr lvl="1"/>
            <a:r>
              <a:rPr lang="en-US" sz="2600" dirty="0"/>
              <a:t>How to prepare; step-by-step OBD Registration</a:t>
            </a:r>
          </a:p>
          <a:p>
            <a:pPr lvl="1"/>
            <a:r>
              <a:rPr lang="en-US" sz="2600" dirty="0"/>
              <a:t>Who can help  </a:t>
            </a:r>
          </a:p>
        </p:txBody>
      </p:sp>
      <p:pic>
        <p:nvPicPr>
          <p:cNvPr id="6" name="Content Placeholder 3"/>
          <p:cNvPicPr>
            <a:picLocks noChangeAspect="1"/>
          </p:cNvPicPr>
          <p:nvPr/>
        </p:nvPicPr>
        <p:blipFill rotWithShape="1">
          <a:blip r:embed="rId2">
            <a:grayscl/>
            <a:extLst>
              <a:ext uri="{28A0092B-C50C-407E-A947-70E740481C1C}">
                <a14:useLocalDpi xmlns:a14="http://schemas.microsoft.com/office/drawing/2010/main" val="0"/>
              </a:ext>
            </a:extLst>
          </a:blip>
          <a:srcRect l="7328" b="38002"/>
          <a:stretch/>
        </p:blipFill>
        <p:spPr>
          <a:xfrm>
            <a:off x="5071621" y="1748559"/>
            <a:ext cx="3746548" cy="33419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7704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fontScale="90000"/>
          </a:bodyPr>
          <a:lstStyle/>
          <a:p>
            <a:r>
              <a:rPr lang="es-MX" b="1" dirty="0" err="1"/>
              <a:t>Overview</a:t>
            </a:r>
            <a:r>
              <a:rPr lang="es-MX" b="1" dirty="0"/>
              <a:t>: </a:t>
            </a:r>
            <a:r>
              <a:rPr lang="es-MX" dirty="0" err="1"/>
              <a:t>Internal</a:t>
            </a:r>
            <a:r>
              <a:rPr lang="es-MX" dirty="0"/>
              <a:t> </a:t>
            </a:r>
            <a:r>
              <a:rPr lang="es-MX" dirty="0" err="1"/>
              <a:t>Outreach</a:t>
            </a:r>
            <a:r>
              <a:rPr lang="es-MX" dirty="0"/>
              <a:t>: </a:t>
            </a:r>
            <a:br>
              <a:rPr lang="es-MX" dirty="0"/>
            </a:br>
            <a:r>
              <a:rPr lang="es-MX" sz="4000" dirty="0"/>
              <a:t>WMBE </a:t>
            </a:r>
            <a:r>
              <a:rPr lang="es-MX" sz="4000" dirty="0" err="1"/>
              <a:t>Advocate</a:t>
            </a:r>
            <a:r>
              <a:rPr lang="es-MX" sz="4000" dirty="0"/>
              <a:t> Series (Spring &amp; </a:t>
            </a:r>
            <a:r>
              <a:rPr lang="es-MX" sz="4000" dirty="0" err="1"/>
              <a:t>Fall</a:t>
            </a:r>
            <a:r>
              <a:rPr lang="es-MX" sz="4000" dirty="0"/>
              <a:t>) </a:t>
            </a:r>
            <a:endParaRPr lang="en-US" dirty="0"/>
          </a:p>
        </p:txBody>
      </p:sp>
      <p:pic>
        <p:nvPicPr>
          <p:cNvPr id="11"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689207" y="1601364"/>
            <a:ext cx="302419" cy="302419"/>
          </a:xfrm>
          <a:prstGeom prst="rect">
            <a:avLst/>
          </a:prstGeom>
          <a:solidFill>
            <a:schemeClr val="accent6"/>
          </a:solidFill>
        </p:spPr>
      </p:pic>
      <p:pic>
        <p:nvPicPr>
          <p:cNvPr id="12"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16266" y="1601364"/>
            <a:ext cx="302419" cy="302419"/>
          </a:xfrm>
          <a:prstGeom prst="rect">
            <a:avLst/>
          </a:prstGeom>
          <a:solidFill>
            <a:schemeClr val="accent6"/>
          </a:solidFill>
        </p:spPr>
      </p:pic>
      <p:pic>
        <p:nvPicPr>
          <p:cNvPr id="13"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134153" y="1601364"/>
            <a:ext cx="302419" cy="302419"/>
          </a:xfrm>
          <a:prstGeom prst="rect">
            <a:avLst/>
          </a:prstGeom>
          <a:solidFill>
            <a:schemeClr val="accent6"/>
          </a:solidFill>
        </p:spPr>
      </p:pic>
      <p:pic>
        <p:nvPicPr>
          <p:cNvPr id="14"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61212" y="1601760"/>
            <a:ext cx="302419" cy="302419"/>
          </a:xfrm>
          <a:prstGeom prst="rect">
            <a:avLst/>
          </a:prstGeom>
          <a:solidFill>
            <a:schemeClr val="accent6"/>
          </a:solidFill>
        </p:spPr>
      </p:pic>
      <p:pic>
        <p:nvPicPr>
          <p:cNvPr id="15"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92794" y="1602156"/>
            <a:ext cx="302419" cy="302419"/>
          </a:xfrm>
          <a:prstGeom prst="rect">
            <a:avLst/>
          </a:prstGeom>
          <a:solidFill>
            <a:schemeClr val="accent6"/>
          </a:solidFill>
        </p:spPr>
      </p:pic>
      <p:sp>
        <p:nvSpPr>
          <p:cNvPr id="16" name="Content Placeholder 15"/>
          <p:cNvSpPr>
            <a:spLocks noGrp="1"/>
          </p:cNvSpPr>
          <p:nvPr>
            <p:ph idx="1"/>
          </p:nvPr>
        </p:nvSpPr>
        <p:spPr>
          <a:xfrm>
            <a:off x="507778" y="2118858"/>
            <a:ext cx="3626214" cy="575271"/>
          </a:xfrm>
        </p:spPr>
        <p:txBody>
          <a:bodyPr>
            <a:normAutofit lnSpcReduction="10000"/>
          </a:bodyPr>
          <a:lstStyle/>
          <a:p>
            <a:pPr marL="0" indent="0">
              <a:buNone/>
            </a:pPr>
            <a:r>
              <a:rPr lang="en-US" sz="3600" dirty="0">
                <a:solidFill>
                  <a:schemeClr val="accent6"/>
                </a:solidFill>
              </a:rPr>
              <a:t>Renewals: 24</a:t>
            </a:r>
            <a:r>
              <a:rPr lang="en-US" sz="3600" dirty="0">
                <a:solidFill>
                  <a:schemeClr val="accent5">
                    <a:lumMod val="75000"/>
                  </a:schemeClr>
                </a:solidFill>
              </a:rPr>
              <a:t>/69</a:t>
            </a:r>
            <a:r>
              <a:rPr lang="en-US" sz="3600" dirty="0">
                <a:solidFill>
                  <a:schemeClr val="accent3">
                    <a:lumMod val="75000"/>
                  </a:schemeClr>
                </a:solidFill>
              </a:rPr>
              <a:t> </a:t>
            </a:r>
          </a:p>
          <a:p>
            <a:pPr marL="0" indent="0">
              <a:buNone/>
            </a:pPr>
            <a:endParaRPr lang="en-US" dirty="0"/>
          </a:p>
          <a:p>
            <a:pPr marL="0" indent="0">
              <a:buNone/>
            </a:pPr>
            <a:endParaRPr lang="en-US" dirty="0"/>
          </a:p>
        </p:txBody>
      </p:sp>
      <p:pic>
        <p:nvPicPr>
          <p:cNvPr id="27"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29122" y="1606328"/>
            <a:ext cx="302419" cy="302419"/>
          </a:xfrm>
          <a:prstGeom prst="rect">
            <a:avLst/>
          </a:prstGeom>
          <a:solidFill>
            <a:schemeClr val="accent6"/>
          </a:solidFill>
        </p:spPr>
      </p:pic>
      <p:pic>
        <p:nvPicPr>
          <p:cNvPr id="28"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56181" y="1606328"/>
            <a:ext cx="302419" cy="302419"/>
          </a:xfrm>
          <a:prstGeom prst="rect">
            <a:avLst/>
          </a:prstGeom>
          <a:solidFill>
            <a:schemeClr val="accent6"/>
          </a:solidFill>
        </p:spPr>
      </p:pic>
      <p:pic>
        <p:nvPicPr>
          <p:cNvPr id="29"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74068" y="1606328"/>
            <a:ext cx="302419" cy="302419"/>
          </a:xfrm>
          <a:prstGeom prst="rect">
            <a:avLst/>
          </a:prstGeom>
          <a:solidFill>
            <a:schemeClr val="accent6"/>
          </a:solidFill>
        </p:spPr>
      </p:pic>
      <p:pic>
        <p:nvPicPr>
          <p:cNvPr id="30"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01127" y="1606724"/>
            <a:ext cx="302419" cy="302419"/>
          </a:xfrm>
          <a:prstGeom prst="rect">
            <a:avLst/>
          </a:prstGeom>
          <a:solidFill>
            <a:schemeClr val="accent6"/>
          </a:solidFill>
        </p:spPr>
      </p:pic>
      <p:pic>
        <p:nvPicPr>
          <p:cNvPr id="31"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19014" y="1601364"/>
            <a:ext cx="302419" cy="302419"/>
          </a:xfrm>
          <a:prstGeom prst="rect">
            <a:avLst/>
          </a:prstGeom>
          <a:solidFill>
            <a:schemeClr val="accent6"/>
          </a:solidFill>
        </p:spPr>
      </p:pic>
      <p:pic>
        <p:nvPicPr>
          <p:cNvPr id="32"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18675" y="2020464"/>
            <a:ext cx="302419" cy="302419"/>
          </a:xfrm>
          <a:prstGeom prst="rect">
            <a:avLst/>
          </a:prstGeom>
        </p:spPr>
      </p:pic>
      <p:pic>
        <p:nvPicPr>
          <p:cNvPr id="33"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45734" y="2020464"/>
            <a:ext cx="302419" cy="302419"/>
          </a:xfrm>
          <a:prstGeom prst="rect">
            <a:avLst/>
          </a:prstGeom>
        </p:spPr>
      </p:pic>
      <p:pic>
        <p:nvPicPr>
          <p:cNvPr id="34"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163621" y="2020464"/>
            <a:ext cx="302419" cy="302419"/>
          </a:xfrm>
          <a:prstGeom prst="rect">
            <a:avLst/>
          </a:prstGeom>
        </p:spPr>
      </p:pic>
      <p:pic>
        <p:nvPicPr>
          <p:cNvPr id="35"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90680" y="2020860"/>
            <a:ext cx="302419" cy="302419"/>
          </a:xfrm>
          <a:prstGeom prst="rect">
            <a:avLst/>
          </a:prstGeom>
        </p:spPr>
      </p:pic>
      <p:pic>
        <p:nvPicPr>
          <p:cNvPr id="36"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22262" y="2021256"/>
            <a:ext cx="302419" cy="302419"/>
          </a:xfrm>
          <a:prstGeom prst="rect">
            <a:avLst/>
          </a:prstGeom>
        </p:spPr>
      </p:pic>
      <p:pic>
        <p:nvPicPr>
          <p:cNvPr id="37"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58590" y="2025428"/>
            <a:ext cx="302419" cy="302419"/>
          </a:xfrm>
          <a:prstGeom prst="rect">
            <a:avLst/>
          </a:prstGeom>
        </p:spPr>
      </p:pic>
      <p:pic>
        <p:nvPicPr>
          <p:cNvPr id="38"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85649" y="2025428"/>
            <a:ext cx="302419" cy="302419"/>
          </a:xfrm>
          <a:prstGeom prst="rect">
            <a:avLst/>
          </a:prstGeom>
        </p:spPr>
      </p:pic>
      <p:pic>
        <p:nvPicPr>
          <p:cNvPr id="39"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03536" y="2025428"/>
            <a:ext cx="302419" cy="302419"/>
          </a:xfrm>
          <a:prstGeom prst="rect">
            <a:avLst/>
          </a:prstGeom>
        </p:spPr>
      </p:pic>
      <p:pic>
        <p:nvPicPr>
          <p:cNvPr id="40"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30595" y="2025824"/>
            <a:ext cx="302419" cy="302419"/>
          </a:xfrm>
          <a:prstGeom prst="rect">
            <a:avLst/>
          </a:prstGeom>
        </p:spPr>
      </p:pic>
      <p:pic>
        <p:nvPicPr>
          <p:cNvPr id="41"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48482" y="2020463"/>
            <a:ext cx="302419" cy="302419"/>
          </a:xfrm>
          <a:prstGeom prst="rect">
            <a:avLst/>
          </a:prstGeom>
        </p:spPr>
      </p:pic>
      <p:pic>
        <p:nvPicPr>
          <p:cNvPr id="42" name="Content Placeholder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689207" y="2444132"/>
            <a:ext cx="302419" cy="302419"/>
          </a:xfrm>
          <a:prstGeom prst="rect">
            <a:avLst/>
          </a:prstGeom>
        </p:spPr>
      </p:pic>
      <p:pic>
        <p:nvPicPr>
          <p:cNvPr id="43"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16266" y="2444132"/>
            <a:ext cx="302419" cy="302419"/>
          </a:xfrm>
          <a:prstGeom prst="rect">
            <a:avLst/>
          </a:prstGeom>
        </p:spPr>
      </p:pic>
      <p:pic>
        <p:nvPicPr>
          <p:cNvPr id="44"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34153" y="2444132"/>
            <a:ext cx="302419" cy="302419"/>
          </a:xfrm>
          <a:prstGeom prst="rect">
            <a:avLst/>
          </a:prstGeom>
        </p:spPr>
      </p:pic>
      <p:pic>
        <p:nvPicPr>
          <p:cNvPr id="45"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61212" y="2444528"/>
            <a:ext cx="302419" cy="302419"/>
          </a:xfrm>
          <a:prstGeom prst="rect">
            <a:avLst/>
          </a:prstGeom>
        </p:spPr>
      </p:pic>
      <p:pic>
        <p:nvPicPr>
          <p:cNvPr id="46"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92794" y="2444924"/>
            <a:ext cx="302419" cy="302419"/>
          </a:xfrm>
          <a:prstGeom prst="rect">
            <a:avLst/>
          </a:prstGeom>
        </p:spPr>
      </p:pic>
      <p:pic>
        <p:nvPicPr>
          <p:cNvPr id="47"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29122" y="2449096"/>
            <a:ext cx="302419" cy="302419"/>
          </a:xfrm>
          <a:prstGeom prst="rect">
            <a:avLst/>
          </a:prstGeom>
        </p:spPr>
      </p:pic>
      <p:pic>
        <p:nvPicPr>
          <p:cNvPr id="48"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56181" y="2449096"/>
            <a:ext cx="302419" cy="302419"/>
          </a:xfrm>
          <a:prstGeom prst="rect">
            <a:avLst/>
          </a:prstGeom>
        </p:spPr>
      </p:pic>
      <p:pic>
        <p:nvPicPr>
          <p:cNvPr id="49"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74068" y="2449096"/>
            <a:ext cx="302419" cy="302419"/>
          </a:xfrm>
          <a:prstGeom prst="rect">
            <a:avLst/>
          </a:prstGeom>
        </p:spPr>
      </p:pic>
      <p:pic>
        <p:nvPicPr>
          <p:cNvPr id="50"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01127" y="2449492"/>
            <a:ext cx="302419" cy="302419"/>
          </a:xfrm>
          <a:prstGeom prst="rect">
            <a:avLst/>
          </a:prstGeom>
        </p:spPr>
      </p:pic>
      <p:pic>
        <p:nvPicPr>
          <p:cNvPr id="51"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19014" y="2444132"/>
            <a:ext cx="302419" cy="302419"/>
          </a:xfrm>
          <a:prstGeom prst="rect">
            <a:avLst/>
          </a:prstGeom>
        </p:spPr>
      </p:pic>
      <p:pic>
        <p:nvPicPr>
          <p:cNvPr id="52"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82116" y="2872368"/>
            <a:ext cx="302419" cy="302419"/>
          </a:xfrm>
          <a:prstGeom prst="rect">
            <a:avLst/>
          </a:prstGeom>
        </p:spPr>
      </p:pic>
      <p:pic>
        <p:nvPicPr>
          <p:cNvPr id="53"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09175" y="2872368"/>
            <a:ext cx="302419" cy="302419"/>
          </a:xfrm>
          <a:prstGeom prst="rect">
            <a:avLst/>
          </a:prstGeom>
        </p:spPr>
      </p:pic>
      <p:pic>
        <p:nvPicPr>
          <p:cNvPr id="54"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27062" y="2872368"/>
            <a:ext cx="302419" cy="302419"/>
          </a:xfrm>
          <a:prstGeom prst="rect">
            <a:avLst/>
          </a:prstGeom>
        </p:spPr>
      </p:pic>
      <p:pic>
        <p:nvPicPr>
          <p:cNvPr id="55"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54121" y="2872764"/>
            <a:ext cx="302419" cy="302419"/>
          </a:xfrm>
          <a:prstGeom prst="rect">
            <a:avLst/>
          </a:prstGeom>
        </p:spPr>
      </p:pic>
      <p:pic>
        <p:nvPicPr>
          <p:cNvPr id="56"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77874" y="2862761"/>
            <a:ext cx="302419" cy="302419"/>
          </a:xfrm>
          <a:prstGeom prst="rect">
            <a:avLst/>
          </a:prstGeom>
        </p:spPr>
      </p:pic>
      <p:pic>
        <p:nvPicPr>
          <p:cNvPr id="57"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22031" y="2858589"/>
            <a:ext cx="302419" cy="302419"/>
          </a:xfrm>
          <a:prstGeom prst="rect">
            <a:avLst/>
          </a:prstGeom>
        </p:spPr>
      </p:pic>
      <p:pic>
        <p:nvPicPr>
          <p:cNvPr id="58"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49088" y="2858588"/>
            <a:ext cx="302419" cy="302419"/>
          </a:xfrm>
          <a:prstGeom prst="rect">
            <a:avLst/>
          </a:prstGeom>
        </p:spPr>
      </p:pic>
      <p:pic>
        <p:nvPicPr>
          <p:cNvPr id="59"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66977" y="2868196"/>
            <a:ext cx="302419" cy="302419"/>
          </a:xfrm>
          <a:prstGeom prst="rect">
            <a:avLst/>
          </a:prstGeom>
        </p:spPr>
      </p:pic>
      <p:pic>
        <p:nvPicPr>
          <p:cNvPr id="60"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94036" y="2877728"/>
            <a:ext cx="302419" cy="302419"/>
          </a:xfrm>
          <a:prstGeom prst="rect">
            <a:avLst/>
          </a:prstGeom>
        </p:spPr>
      </p:pic>
      <p:pic>
        <p:nvPicPr>
          <p:cNvPr id="61"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11923" y="2872368"/>
            <a:ext cx="302419" cy="302419"/>
          </a:xfrm>
          <a:prstGeom prst="rect">
            <a:avLst/>
          </a:prstGeom>
        </p:spPr>
      </p:pic>
      <p:pic>
        <p:nvPicPr>
          <p:cNvPr id="62"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90501" y="3286900"/>
            <a:ext cx="302419" cy="302419"/>
          </a:xfrm>
          <a:prstGeom prst="rect">
            <a:avLst/>
          </a:prstGeom>
        </p:spPr>
      </p:pic>
      <p:pic>
        <p:nvPicPr>
          <p:cNvPr id="63"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17560" y="3286900"/>
            <a:ext cx="302419" cy="302419"/>
          </a:xfrm>
          <a:prstGeom prst="rect">
            <a:avLst/>
          </a:prstGeom>
        </p:spPr>
      </p:pic>
      <p:pic>
        <p:nvPicPr>
          <p:cNvPr id="64"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35447" y="3286900"/>
            <a:ext cx="302419" cy="302419"/>
          </a:xfrm>
          <a:prstGeom prst="rect">
            <a:avLst/>
          </a:prstGeom>
        </p:spPr>
      </p:pic>
      <p:pic>
        <p:nvPicPr>
          <p:cNvPr id="65"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62506" y="3287296"/>
            <a:ext cx="302419" cy="302419"/>
          </a:xfrm>
          <a:prstGeom prst="rect">
            <a:avLst/>
          </a:prstGeom>
        </p:spPr>
      </p:pic>
      <p:pic>
        <p:nvPicPr>
          <p:cNvPr id="66"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85703" y="3286899"/>
            <a:ext cx="302419" cy="302419"/>
          </a:xfrm>
          <a:prstGeom prst="rect">
            <a:avLst/>
          </a:prstGeom>
        </p:spPr>
      </p:pic>
      <p:pic>
        <p:nvPicPr>
          <p:cNvPr id="67"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18675" y="4427135"/>
            <a:ext cx="302419" cy="302419"/>
          </a:xfrm>
          <a:prstGeom prst="rect">
            <a:avLst/>
          </a:prstGeom>
        </p:spPr>
      </p:pic>
      <p:pic>
        <p:nvPicPr>
          <p:cNvPr id="68"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45734" y="4427135"/>
            <a:ext cx="302419" cy="302419"/>
          </a:xfrm>
          <a:prstGeom prst="rect">
            <a:avLst/>
          </a:prstGeom>
        </p:spPr>
      </p:pic>
      <p:pic>
        <p:nvPicPr>
          <p:cNvPr id="69"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63621" y="4427135"/>
            <a:ext cx="302419" cy="302419"/>
          </a:xfrm>
          <a:prstGeom prst="rect">
            <a:avLst/>
          </a:prstGeom>
        </p:spPr>
      </p:pic>
      <p:pic>
        <p:nvPicPr>
          <p:cNvPr id="70"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90680" y="4427531"/>
            <a:ext cx="302419" cy="302419"/>
          </a:xfrm>
          <a:prstGeom prst="rect">
            <a:avLst/>
          </a:prstGeom>
        </p:spPr>
      </p:pic>
      <p:pic>
        <p:nvPicPr>
          <p:cNvPr id="71"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2262" y="4427927"/>
            <a:ext cx="302419" cy="302419"/>
          </a:xfrm>
          <a:prstGeom prst="rect">
            <a:avLst/>
          </a:prstGeom>
        </p:spPr>
      </p:pic>
      <p:pic>
        <p:nvPicPr>
          <p:cNvPr id="72"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58590" y="4432099"/>
            <a:ext cx="302419" cy="302419"/>
          </a:xfrm>
          <a:prstGeom prst="rect">
            <a:avLst/>
          </a:prstGeom>
        </p:spPr>
      </p:pic>
      <p:pic>
        <p:nvPicPr>
          <p:cNvPr id="73"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85649" y="4432099"/>
            <a:ext cx="302419" cy="302419"/>
          </a:xfrm>
          <a:prstGeom prst="rect">
            <a:avLst/>
          </a:prstGeom>
        </p:spPr>
      </p:pic>
      <p:pic>
        <p:nvPicPr>
          <p:cNvPr id="74"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03536" y="4432099"/>
            <a:ext cx="302419" cy="302419"/>
          </a:xfrm>
          <a:prstGeom prst="rect">
            <a:avLst/>
          </a:prstGeom>
        </p:spPr>
      </p:pic>
      <p:pic>
        <p:nvPicPr>
          <p:cNvPr id="75"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30595" y="4432495"/>
            <a:ext cx="302419" cy="302419"/>
          </a:xfrm>
          <a:prstGeom prst="rect">
            <a:avLst/>
          </a:prstGeom>
        </p:spPr>
      </p:pic>
      <p:pic>
        <p:nvPicPr>
          <p:cNvPr id="76"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48482" y="4427135"/>
            <a:ext cx="302419" cy="302419"/>
          </a:xfrm>
          <a:prstGeom prst="rect">
            <a:avLst/>
          </a:prstGeom>
        </p:spPr>
      </p:pic>
      <p:pic>
        <p:nvPicPr>
          <p:cNvPr id="77"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27060" y="4841667"/>
            <a:ext cx="302419" cy="302419"/>
          </a:xfrm>
          <a:prstGeom prst="rect">
            <a:avLst/>
          </a:prstGeom>
        </p:spPr>
      </p:pic>
      <p:pic>
        <p:nvPicPr>
          <p:cNvPr id="78" name="Content Placeholder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54119" y="4841667"/>
            <a:ext cx="302419" cy="302419"/>
          </a:xfrm>
          <a:prstGeom prst="rect">
            <a:avLst/>
          </a:prstGeom>
        </p:spPr>
      </p:pic>
      <p:sp>
        <p:nvSpPr>
          <p:cNvPr id="82" name="Oval 81"/>
          <p:cNvSpPr/>
          <p:nvPr/>
        </p:nvSpPr>
        <p:spPr>
          <a:xfrm>
            <a:off x="8193428" y="2154971"/>
            <a:ext cx="638165" cy="600293"/>
          </a:xfrm>
          <a:prstGeom prst="ellipse">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a:t>24</a:t>
            </a:r>
          </a:p>
        </p:txBody>
      </p:sp>
      <p:sp>
        <p:nvSpPr>
          <p:cNvPr id="83" name="Oval 82"/>
          <p:cNvSpPr/>
          <p:nvPr/>
        </p:nvSpPr>
        <p:spPr>
          <a:xfrm>
            <a:off x="8225564" y="4541520"/>
            <a:ext cx="638165" cy="6002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10</a:t>
            </a:r>
          </a:p>
        </p:txBody>
      </p:sp>
      <p:sp>
        <p:nvSpPr>
          <p:cNvPr id="84" name="Content Placeholder 15"/>
          <p:cNvSpPr txBox="1">
            <a:spLocks/>
          </p:cNvSpPr>
          <p:nvPr/>
        </p:nvSpPr>
        <p:spPr>
          <a:xfrm>
            <a:off x="510473" y="4369339"/>
            <a:ext cx="4954323" cy="9446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chemeClr val="accent5">
                    <a:lumMod val="75000"/>
                  </a:schemeClr>
                </a:solidFill>
              </a:rPr>
              <a:t>New WMBE Advocates: 11</a:t>
            </a:r>
          </a:p>
          <a:p>
            <a:pPr marL="0" indent="0">
              <a:buFont typeface="Arial" panose="020B0604020202020204" pitchFamily="34" charset="0"/>
              <a:buNone/>
            </a:pPr>
            <a:endParaRPr lang="en-US" dirty="0"/>
          </a:p>
        </p:txBody>
      </p:sp>
      <p:sp>
        <p:nvSpPr>
          <p:cNvPr id="85" name="Content Placeholder 15"/>
          <p:cNvSpPr txBox="1">
            <a:spLocks/>
          </p:cNvSpPr>
          <p:nvPr/>
        </p:nvSpPr>
        <p:spPr>
          <a:xfrm>
            <a:off x="507778" y="5313993"/>
            <a:ext cx="7853762" cy="68795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5200" b="1" u="sng" dirty="0">
                <a:solidFill>
                  <a:schemeClr val="accent5">
                    <a:lumMod val="75000"/>
                  </a:schemeClr>
                </a:solidFill>
              </a:rPr>
              <a:t>80</a:t>
            </a:r>
            <a:r>
              <a:rPr lang="en-US" sz="3600" dirty="0"/>
              <a:t> Total SDOT WMBE Advocates</a:t>
            </a:r>
          </a:p>
          <a:p>
            <a:pPr marL="0" indent="0">
              <a:buFont typeface="Arial" panose="020B0604020202020204" pitchFamily="34" charset="0"/>
              <a:buNone/>
            </a:pPr>
            <a:endParaRPr lang="en-US" dirty="0"/>
          </a:p>
        </p:txBody>
      </p:sp>
      <p:pic>
        <p:nvPicPr>
          <p:cNvPr id="79" name="Content Placeholder 4">
            <a:extLst>
              <a:ext uri="{FF2B5EF4-FFF2-40B4-BE49-F238E27FC236}">
                <a16:creationId xmlns:a16="http://schemas.microsoft.com/office/drawing/2014/main" id="{1D1973C3-C8FD-4142-AC3E-96C73382795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81178" y="4839394"/>
            <a:ext cx="302419" cy="302419"/>
          </a:xfrm>
          <a:prstGeom prst="rect">
            <a:avLst/>
          </a:prstGeom>
        </p:spPr>
      </p:pic>
      <p:pic>
        <p:nvPicPr>
          <p:cNvPr id="80" name="Content Placeholder 4">
            <a:extLst>
              <a:ext uri="{FF2B5EF4-FFF2-40B4-BE49-F238E27FC236}">
                <a16:creationId xmlns:a16="http://schemas.microsoft.com/office/drawing/2014/main" id="{741CECDC-D229-4778-A098-C580FC2DAE65}"/>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90679" y="4839394"/>
            <a:ext cx="302419" cy="302419"/>
          </a:xfrm>
          <a:prstGeom prst="rect">
            <a:avLst/>
          </a:prstGeom>
        </p:spPr>
      </p:pic>
      <p:pic>
        <p:nvPicPr>
          <p:cNvPr id="81" name="Content Placeholder 4">
            <a:extLst>
              <a:ext uri="{FF2B5EF4-FFF2-40B4-BE49-F238E27FC236}">
                <a16:creationId xmlns:a16="http://schemas.microsoft.com/office/drawing/2014/main" id="{07B88FD9-C81C-43BE-849B-0F61D7DD07D2}"/>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2261" y="4839394"/>
            <a:ext cx="302419" cy="302419"/>
          </a:xfrm>
          <a:prstGeom prst="rect">
            <a:avLst/>
          </a:prstGeom>
        </p:spPr>
      </p:pic>
      <p:pic>
        <p:nvPicPr>
          <p:cNvPr id="87" name="Content Placeholder 4">
            <a:extLst>
              <a:ext uri="{FF2B5EF4-FFF2-40B4-BE49-F238E27FC236}">
                <a16:creationId xmlns:a16="http://schemas.microsoft.com/office/drawing/2014/main" id="{E3F61B34-B69D-44E0-AA07-AC35BB96F1D3}"/>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29121" y="3286899"/>
            <a:ext cx="302419" cy="302419"/>
          </a:xfrm>
          <a:prstGeom prst="rect">
            <a:avLst/>
          </a:prstGeom>
        </p:spPr>
      </p:pic>
      <p:pic>
        <p:nvPicPr>
          <p:cNvPr id="88" name="Content Placeholder 4">
            <a:extLst>
              <a:ext uri="{FF2B5EF4-FFF2-40B4-BE49-F238E27FC236}">
                <a16:creationId xmlns:a16="http://schemas.microsoft.com/office/drawing/2014/main" id="{28D2E68C-E81F-4F72-A994-564484B0467B}"/>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49089" y="3286899"/>
            <a:ext cx="302419" cy="302419"/>
          </a:xfrm>
          <a:prstGeom prst="rect">
            <a:avLst/>
          </a:prstGeom>
        </p:spPr>
      </p:pic>
      <p:pic>
        <p:nvPicPr>
          <p:cNvPr id="89" name="Content Placeholder 4">
            <a:extLst>
              <a:ext uri="{FF2B5EF4-FFF2-40B4-BE49-F238E27FC236}">
                <a16:creationId xmlns:a16="http://schemas.microsoft.com/office/drawing/2014/main" id="{390362BD-D9DC-4E01-8F56-E3202956906F}"/>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74068" y="3290361"/>
            <a:ext cx="302419" cy="302419"/>
          </a:xfrm>
          <a:prstGeom prst="rect">
            <a:avLst/>
          </a:prstGeom>
        </p:spPr>
      </p:pic>
      <p:pic>
        <p:nvPicPr>
          <p:cNvPr id="90" name="Content Placeholder 4">
            <a:extLst>
              <a:ext uri="{FF2B5EF4-FFF2-40B4-BE49-F238E27FC236}">
                <a16:creationId xmlns:a16="http://schemas.microsoft.com/office/drawing/2014/main" id="{8AED5539-6BBB-41B8-ABFE-D185EDE541C2}"/>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01892" y="3289965"/>
            <a:ext cx="302419" cy="302419"/>
          </a:xfrm>
          <a:prstGeom prst="rect">
            <a:avLst/>
          </a:prstGeom>
        </p:spPr>
      </p:pic>
      <p:pic>
        <p:nvPicPr>
          <p:cNvPr id="91" name="Content Placeholder 4">
            <a:extLst>
              <a:ext uri="{FF2B5EF4-FFF2-40B4-BE49-F238E27FC236}">
                <a16:creationId xmlns:a16="http://schemas.microsoft.com/office/drawing/2014/main" id="{6ACBB994-C4C5-4AFD-86E1-8F9010B27896}"/>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11923" y="3284423"/>
            <a:ext cx="302419" cy="302419"/>
          </a:xfrm>
          <a:prstGeom prst="rect">
            <a:avLst/>
          </a:prstGeom>
        </p:spPr>
      </p:pic>
      <p:pic>
        <p:nvPicPr>
          <p:cNvPr id="92" name="Content Placeholder 4">
            <a:extLst>
              <a:ext uri="{FF2B5EF4-FFF2-40B4-BE49-F238E27FC236}">
                <a16:creationId xmlns:a16="http://schemas.microsoft.com/office/drawing/2014/main" id="{143FA92C-19A8-4739-B5D3-AE3E573DBFC5}"/>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82116" y="3713279"/>
            <a:ext cx="302419" cy="302419"/>
          </a:xfrm>
          <a:prstGeom prst="rect">
            <a:avLst/>
          </a:prstGeom>
        </p:spPr>
      </p:pic>
      <p:pic>
        <p:nvPicPr>
          <p:cNvPr id="93" name="Content Placeholder 4">
            <a:extLst>
              <a:ext uri="{FF2B5EF4-FFF2-40B4-BE49-F238E27FC236}">
                <a16:creationId xmlns:a16="http://schemas.microsoft.com/office/drawing/2014/main" id="{50C9787D-8582-4AC1-907A-4A746A276F6E}"/>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09174" y="3713278"/>
            <a:ext cx="302419" cy="302419"/>
          </a:xfrm>
          <a:prstGeom prst="rect">
            <a:avLst/>
          </a:prstGeom>
        </p:spPr>
      </p:pic>
      <p:pic>
        <p:nvPicPr>
          <p:cNvPr id="94" name="Content Placeholder 4">
            <a:extLst>
              <a:ext uri="{FF2B5EF4-FFF2-40B4-BE49-F238E27FC236}">
                <a16:creationId xmlns:a16="http://schemas.microsoft.com/office/drawing/2014/main" id="{58B768D8-5664-4BAC-B6B6-4218BCD97CA1}"/>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26243" y="3712852"/>
            <a:ext cx="302419" cy="302419"/>
          </a:xfrm>
          <a:prstGeom prst="rect">
            <a:avLst/>
          </a:prstGeom>
        </p:spPr>
      </p:pic>
      <p:pic>
        <p:nvPicPr>
          <p:cNvPr id="95" name="Content Placeholder 4">
            <a:extLst>
              <a:ext uri="{FF2B5EF4-FFF2-40B4-BE49-F238E27FC236}">
                <a16:creationId xmlns:a16="http://schemas.microsoft.com/office/drawing/2014/main" id="{75E287EE-783B-4868-ADE6-2D859825F83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62569" y="3704504"/>
            <a:ext cx="302419" cy="302419"/>
          </a:xfrm>
          <a:prstGeom prst="rect">
            <a:avLst/>
          </a:prstGeom>
        </p:spPr>
      </p:pic>
      <p:pic>
        <p:nvPicPr>
          <p:cNvPr id="96" name="Content Placeholder 4">
            <a:extLst>
              <a:ext uri="{FF2B5EF4-FFF2-40B4-BE49-F238E27FC236}">
                <a16:creationId xmlns:a16="http://schemas.microsoft.com/office/drawing/2014/main" id="{EA71B535-F402-4564-9331-6E9A225C095A}"/>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92794" y="3704503"/>
            <a:ext cx="302419" cy="302419"/>
          </a:xfrm>
          <a:prstGeom prst="rect">
            <a:avLst/>
          </a:prstGeom>
        </p:spPr>
      </p:pic>
      <p:pic>
        <p:nvPicPr>
          <p:cNvPr id="97" name="Content Placeholder 4">
            <a:extLst>
              <a:ext uri="{FF2B5EF4-FFF2-40B4-BE49-F238E27FC236}">
                <a16:creationId xmlns:a16="http://schemas.microsoft.com/office/drawing/2014/main" id="{881E97E9-3491-4E42-900C-A9C6452AD690}"/>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29120" y="3704502"/>
            <a:ext cx="302419" cy="302419"/>
          </a:xfrm>
          <a:prstGeom prst="rect">
            <a:avLst/>
          </a:prstGeom>
        </p:spPr>
      </p:pic>
      <p:pic>
        <p:nvPicPr>
          <p:cNvPr id="98" name="Content Placeholder 4">
            <a:extLst>
              <a:ext uri="{FF2B5EF4-FFF2-40B4-BE49-F238E27FC236}">
                <a16:creationId xmlns:a16="http://schemas.microsoft.com/office/drawing/2014/main" id="{6FB2DCCE-92F7-4787-BB4B-C7903162E05A}"/>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49088" y="3702592"/>
            <a:ext cx="302419" cy="302419"/>
          </a:xfrm>
          <a:prstGeom prst="rect">
            <a:avLst/>
          </a:prstGeom>
        </p:spPr>
      </p:pic>
      <p:pic>
        <p:nvPicPr>
          <p:cNvPr id="86" name="Content Placeholder 4">
            <a:extLst>
              <a:ext uri="{FF2B5EF4-FFF2-40B4-BE49-F238E27FC236}">
                <a16:creationId xmlns:a16="http://schemas.microsoft.com/office/drawing/2014/main" id="{C76E956B-31EC-4F46-BFF6-CDF79FCDB110}"/>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66976" y="3709624"/>
            <a:ext cx="302419" cy="302419"/>
          </a:xfrm>
          <a:prstGeom prst="rect">
            <a:avLst/>
          </a:prstGeom>
        </p:spPr>
      </p:pic>
      <p:pic>
        <p:nvPicPr>
          <p:cNvPr id="99" name="Content Placeholder 4">
            <a:extLst>
              <a:ext uri="{FF2B5EF4-FFF2-40B4-BE49-F238E27FC236}">
                <a16:creationId xmlns:a16="http://schemas.microsoft.com/office/drawing/2014/main" id="{7360BBE5-36AB-4D25-92A5-DB4C3A104349}"/>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84864" y="3709624"/>
            <a:ext cx="302419" cy="302419"/>
          </a:xfrm>
          <a:prstGeom prst="rect">
            <a:avLst/>
          </a:prstGeom>
        </p:spPr>
      </p:pic>
      <p:pic>
        <p:nvPicPr>
          <p:cNvPr id="100" name="Content Placeholder 4">
            <a:extLst>
              <a:ext uri="{FF2B5EF4-FFF2-40B4-BE49-F238E27FC236}">
                <a16:creationId xmlns:a16="http://schemas.microsoft.com/office/drawing/2014/main" id="{668A881C-1281-4256-BCD3-4CF478594FB4}"/>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19014" y="3702202"/>
            <a:ext cx="302419" cy="302419"/>
          </a:xfrm>
          <a:prstGeom prst="rect">
            <a:avLst/>
          </a:prstGeom>
        </p:spPr>
      </p:pic>
      <p:pic>
        <p:nvPicPr>
          <p:cNvPr id="101" name="Content Placeholder 4">
            <a:extLst>
              <a:ext uri="{FF2B5EF4-FFF2-40B4-BE49-F238E27FC236}">
                <a16:creationId xmlns:a16="http://schemas.microsoft.com/office/drawing/2014/main" id="{E59C4C96-53F8-4CB8-AEDA-A0E1E80BC78E}"/>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52061" y="3709624"/>
            <a:ext cx="302419" cy="302419"/>
          </a:xfrm>
          <a:prstGeom prst="rect">
            <a:avLst/>
          </a:prstGeom>
        </p:spPr>
      </p:pic>
      <p:pic>
        <p:nvPicPr>
          <p:cNvPr id="102" name="Content Placeholder 4">
            <a:extLst>
              <a:ext uri="{FF2B5EF4-FFF2-40B4-BE49-F238E27FC236}">
                <a16:creationId xmlns:a16="http://schemas.microsoft.com/office/drawing/2014/main" id="{5FA649DB-E435-47FB-8635-B2BC0636DFB4}"/>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61171" y="3284547"/>
            <a:ext cx="302419" cy="302419"/>
          </a:xfrm>
          <a:prstGeom prst="rect">
            <a:avLst/>
          </a:prstGeom>
        </p:spPr>
      </p:pic>
      <p:pic>
        <p:nvPicPr>
          <p:cNvPr id="103" name="Content Placeholder 4">
            <a:extLst>
              <a:ext uri="{FF2B5EF4-FFF2-40B4-BE49-F238E27FC236}">
                <a16:creationId xmlns:a16="http://schemas.microsoft.com/office/drawing/2014/main" id="{9F58E0FC-00FC-4898-9A74-8ADAC30540E1}"/>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52061" y="2877727"/>
            <a:ext cx="302419" cy="302419"/>
          </a:xfrm>
          <a:prstGeom prst="rect">
            <a:avLst/>
          </a:prstGeom>
        </p:spPr>
      </p:pic>
      <p:pic>
        <p:nvPicPr>
          <p:cNvPr id="104" name="Content Placeholder 4">
            <a:extLst>
              <a:ext uri="{FF2B5EF4-FFF2-40B4-BE49-F238E27FC236}">
                <a16:creationId xmlns:a16="http://schemas.microsoft.com/office/drawing/2014/main" id="{5D366EF0-D8A7-43A1-A326-405F3E144503}"/>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452060" y="2451348"/>
            <a:ext cx="302419" cy="302419"/>
          </a:xfrm>
          <a:prstGeom prst="rect">
            <a:avLst/>
          </a:prstGeom>
        </p:spPr>
      </p:pic>
      <p:pic>
        <p:nvPicPr>
          <p:cNvPr id="105" name="Content Placeholder 4">
            <a:extLst>
              <a:ext uri="{FF2B5EF4-FFF2-40B4-BE49-F238E27FC236}">
                <a16:creationId xmlns:a16="http://schemas.microsoft.com/office/drawing/2014/main" id="{012C68CD-37C8-4A93-8BDE-DAC0191F59E1}"/>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476935" y="2027680"/>
            <a:ext cx="302419" cy="302419"/>
          </a:xfrm>
          <a:prstGeom prst="rect">
            <a:avLst/>
          </a:prstGeom>
        </p:spPr>
      </p:pic>
      <p:pic>
        <p:nvPicPr>
          <p:cNvPr id="106" name="Content Placeholder 4">
            <a:extLst>
              <a:ext uri="{FF2B5EF4-FFF2-40B4-BE49-F238E27FC236}">
                <a16:creationId xmlns:a16="http://schemas.microsoft.com/office/drawing/2014/main" id="{D4F4B8EF-46D0-4B2F-AE1D-597E30804483}"/>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470381" y="1624433"/>
            <a:ext cx="302419" cy="302419"/>
          </a:xfrm>
          <a:prstGeom prst="rect">
            <a:avLst/>
          </a:prstGeom>
        </p:spPr>
      </p:pic>
      <p:pic>
        <p:nvPicPr>
          <p:cNvPr id="107" name="Content Placeholder 4">
            <a:extLst>
              <a:ext uri="{FF2B5EF4-FFF2-40B4-BE49-F238E27FC236}">
                <a16:creationId xmlns:a16="http://schemas.microsoft.com/office/drawing/2014/main" id="{17716642-9A30-4C0A-91C9-7FE8C83D6C6F}"/>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18718" y="3711141"/>
            <a:ext cx="302419" cy="302419"/>
          </a:xfrm>
          <a:prstGeom prst="rect">
            <a:avLst/>
          </a:prstGeom>
        </p:spPr>
      </p:pic>
      <p:pic>
        <p:nvPicPr>
          <p:cNvPr id="108" name="Content Placeholder 4">
            <a:extLst>
              <a:ext uri="{FF2B5EF4-FFF2-40B4-BE49-F238E27FC236}">
                <a16:creationId xmlns:a16="http://schemas.microsoft.com/office/drawing/2014/main" id="{5CD75AD7-E7E2-4FF2-B588-FF313ECC9D4B}"/>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18718" y="3284423"/>
            <a:ext cx="302419" cy="302419"/>
          </a:xfrm>
          <a:prstGeom prst="rect">
            <a:avLst/>
          </a:prstGeom>
        </p:spPr>
      </p:pic>
      <p:pic>
        <p:nvPicPr>
          <p:cNvPr id="109" name="Content Placeholder 4">
            <a:extLst>
              <a:ext uri="{FF2B5EF4-FFF2-40B4-BE49-F238E27FC236}">
                <a16:creationId xmlns:a16="http://schemas.microsoft.com/office/drawing/2014/main" id="{ADF91F22-71B6-4A1F-BFF3-4EABDEE61054}"/>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20166" y="2879244"/>
            <a:ext cx="302419" cy="302419"/>
          </a:xfrm>
          <a:prstGeom prst="rect">
            <a:avLst/>
          </a:prstGeom>
        </p:spPr>
      </p:pic>
      <p:pic>
        <p:nvPicPr>
          <p:cNvPr id="110" name="Content Placeholder 4">
            <a:extLst>
              <a:ext uri="{FF2B5EF4-FFF2-40B4-BE49-F238E27FC236}">
                <a16:creationId xmlns:a16="http://schemas.microsoft.com/office/drawing/2014/main" id="{660A82D9-FAC7-47F0-B414-B88F45E56A02}"/>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57110" y="4835222"/>
            <a:ext cx="302419" cy="302419"/>
          </a:xfrm>
          <a:prstGeom prst="rect">
            <a:avLst/>
          </a:prstGeom>
        </p:spPr>
      </p:pic>
    </p:spTree>
    <p:extLst>
      <p:ext uri="{BB962C8B-B14F-4D97-AF65-F5344CB8AC3E}">
        <p14:creationId xmlns:p14="http://schemas.microsoft.com/office/powerpoint/2010/main" val="368234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64C9-1133-45D7-AFAC-4B80B82B1634}"/>
              </a:ext>
            </a:extLst>
          </p:cNvPr>
          <p:cNvSpPr>
            <a:spLocks noGrp="1"/>
          </p:cNvSpPr>
          <p:nvPr>
            <p:ph type="title"/>
          </p:nvPr>
        </p:nvSpPr>
        <p:spPr>
          <a:xfrm>
            <a:off x="0" y="1709739"/>
            <a:ext cx="9144000" cy="1814999"/>
          </a:xfrm>
          <a:solidFill>
            <a:schemeClr val="accent1"/>
          </a:solidFill>
        </p:spPr>
        <p:txBody>
          <a:bodyPr/>
          <a:lstStyle/>
          <a:p>
            <a:r>
              <a:rPr lang="en-US" dirty="0">
                <a:solidFill>
                  <a:schemeClr val="bg1"/>
                </a:solidFill>
              </a:rPr>
              <a:t>SDOT 2019 Plan at a Glance</a:t>
            </a:r>
          </a:p>
        </p:txBody>
      </p:sp>
    </p:spTree>
    <p:extLst>
      <p:ext uri="{BB962C8B-B14F-4D97-AF65-F5344CB8AC3E}">
        <p14:creationId xmlns:p14="http://schemas.microsoft.com/office/powerpoint/2010/main" val="92828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85" y="208874"/>
            <a:ext cx="8229600" cy="1143000"/>
          </a:xfrm>
        </p:spPr>
        <p:txBody>
          <a:bodyPr/>
          <a:lstStyle/>
          <a:p>
            <a:r>
              <a:rPr lang="es-MX" dirty="0"/>
              <a:t>SDOT WMBE </a:t>
            </a:r>
            <a:r>
              <a:rPr lang="es-MX" dirty="0" err="1"/>
              <a:t>Initiatives</a:t>
            </a:r>
            <a:r>
              <a:rPr lang="es-MX" dirty="0"/>
              <a:t> 2019</a:t>
            </a:r>
            <a:endParaRPr lang="en-US" dirty="0"/>
          </a:p>
        </p:txBody>
      </p:sp>
      <p:sp>
        <p:nvSpPr>
          <p:cNvPr id="4" name="Rectangle 3"/>
          <p:cNvSpPr/>
          <p:nvPr/>
        </p:nvSpPr>
        <p:spPr>
          <a:xfrm>
            <a:off x="526613" y="1577070"/>
            <a:ext cx="2269863" cy="656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Increase</a:t>
            </a:r>
            <a:r>
              <a:rPr lang="es-MX" dirty="0"/>
              <a:t> Consultant </a:t>
            </a:r>
            <a:r>
              <a:rPr lang="es-MX" dirty="0" err="1"/>
              <a:t>Goal</a:t>
            </a:r>
            <a:r>
              <a:rPr lang="es-MX" dirty="0"/>
              <a:t> </a:t>
            </a:r>
            <a:r>
              <a:rPr lang="es-MX" dirty="0" err="1"/>
              <a:t>to</a:t>
            </a:r>
            <a:r>
              <a:rPr lang="es-MX" dirty="0"/>
              <a:t> 30%</a:t>
            </a:r>
            <a:endParaRPr lang="en-US" dirty="0"/>
          </a:p>
        </p:txBody>
      </p:sp>
      <p:sp>
        <p:nvSpPr>
          <p:cNvPr id="5" name="Rectangle 4"/>
          <p:cNvSpPr/>
          <p:nvPr/>
        </p:nvSpPr>
        <p:spPr>
          <a:xfrm>
            <a:off x="526614" y="2356100"/>
            <a:ext cx="2269863" cy="656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Increase</a:t>
            </a:r>
            <a:r>
              <a:rPr lang="es-MX" dirty="0"/>
              <a:t> </a:t>
            </a:r>
            <a:r>
              <a:rPr lang="es-MX" dirty="0" err="1"/>
              <a:t>Purchasing</a:t>
            </a:r>
            <a:r>
              <a:rPr lang="es-MX" dirty="0"/>
              <a:t>  </a:t>
            </a:r>
            <a:r>
              <a:rPr lang="es-MX" dirty="0" err="1"/>
              <a:t>Goal</a:t>
            </a:r>
            <a:r>
              <a:rPr lang="es-MX" dirty="0"/>
              <a:t> </a:t>
            </a:r>
            <a:r>
              <a:rPr lang="es-MX" dirty="0" err="1"/>
              <a:t>to</a:t>
            </a:r>
            <a:r>
              <a:rPr lang="es-MX" dirty="0"/>
              <a:t> 19%</a:t>
            </a:r>
            <a:endParaRPr lang="en-US" dirty="0"/>
          </a:p>
        </p:txBody>
      </p:sp>
      <p:sp>
        <p:nvSpPr>
          <p:cNvPr id="6" name="Rectangle 5"/>
          <p:cNvSpPr/>
          <p:nvPr/>
        </p:nvSpPr>
        <p:spPr>
          <a:xfrm>
            <a:off x="3253681" y="1593675"/>
            <a:ext cx="2398955" cy="641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Advance</a:t>
            </a:r>
            <a:r>
              <a:rPr lang="es-MX" dirty="0"/>
              <a:t> </a:t>
            </a:r>
            <a:r>
              <a:rPr lang="es-MX" dirty="0" err="1"/>
              <a:t>Notice</a:t>
            </a:r>
            <a:r>
              <a:rPr lang="es-MX" dirty="0"/>
              <a:t> of </a:t>
            </a:r>
            <a:r>
              <a:rPr lang="es-MX" dirty="0" err="1"/>
              <a:t>Contracts</a:t>
            </a:r>
            <a:r>
              <a:rPr lang="es-MX" dirty="0"/>
              <a:t> </a:t>
            </a:r>
            <a:endParaRPr lang="en-US" dirty="0"/>
          </a:p>
        </p:txBody>
      </p:sp>
      <p:sp>
        <p:nvSpPr>
          <p:cNvPr id="8" name="Rectangle 7"/>
          <p:cNvSpPr/>
          <p:nvPr/>
        </p:nvSpPr>
        <p:spPr>
          <a:xfrm>
            <a:off x="526615" y="3834852"/>
            <a:ext cx="2269863" cy="656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Annual</a:t>
            </a:r>
            <a:r>
              <a:rPr lang="es-MX" dirty="0"/>
              <a:t> </a:t>
            </a:r>
            <a:r>
              <a:rPr lang="es-MX" dirty="0" err="1"/>
              <a:t>Report</a:t>
            </a:r>
            <a:r>
              <a:rPr lang="es-MX" dirty="0"/>
              <a:t> </a:t>
            </a:r>
            <a:endParaRPr lang="en-US" dirty="0"/>
          </a:p>
        </p:txBody>
      </p:sp>
      <p:sp>
        <p:nvSpPr>
          <p:cNvPr id="9" name="Rectangle 8"/>
          <p:cNvSpPr/>
          <p:nvPr/>
        </p:nvSpPr>
        <p:spPr>
          <a:xfrm>
            <a:off x="3253680" y="2343596"/>
            <a:ext cx="2398956" cy="656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Working</a:t>
            </a:r>
            <a:r>
              <a:rPr lang="es-MX" dirty="0"/>
              <a:t> </a:t>
            </a:r>
            <a:r>
              <a:rPr lang="es-MX" dirty="0" err="1"/>
              <a:t>With</a:t>
            </a:r>
            <a:r>
              <a:rPr lang="es-MX" dirty="0"/>
              <a:t> SDOT Spring, </a:t>
            </a:r>
            <a:r>
              <a:rPr lang="es-MX" dirty="0" err="1"/>
              <a:t>Fall</a:t>
            </a:r>
            <a:r>
              <a:rPr lang="es-MX" dirty="0"/>
              <a:t> </a:t>
            </a:r>
            <a:endParaRPr lang="en-US" dirty="0"/>
          </a:p>
        </p:txBody>
      </p:sp>
      <p:sp>
        <p:nvSpPr>
          <p:cNvPr id="10" name="Rectangle 9"/>
          <p:cNvSpPr/>
          <p:nvPr/>
        </p:nvSpPr>
        <p:spPr>
          <a:xfrm>
            <a:off x="6109839" y="1574821"/>
            <a:ext cx="2398955" cy="641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WMBE </a:t>
            </a:r>
            <a:r>
              <a:rPr lang="es-MX" dirty="0" err="1"/>
              <a:t>Advocate</a:t>
            </a:r>
            <a:r>
              <a:rPr lang="es-MX" dirty="0"/>
              <a:t> </a:t>
            </a:r>
            <a:endParaRPr lang="en-US" dirty="0"/>
          </a:p>
        </p:txBody>
      </p:sp>
      <p:sp>
        <p:nvSpPr>
          <p:cNvPr id="11" name="Rectangle 10"/>
          <p:cNvSpPr/>
          <p:nvPr/>
        </p:nvSpPr>
        <p:spPr>
          <a:xfrm>
            <a:off x="6109838" y="2343596"/>
            <a:ext cx="2398955" cy="641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WMBE </a:t>
            </a:r>
            <a:r>
              <a:rPr lang="es-MX" dirty="0" err="1"/>
              <a:t>Advocate</a:t>
            </a:r>
            <a:r>
              <a:rPr lang="es-MX" dirty="0"/>
              <a:t>, Primes </a:t>
            </a:r>
            <a:r>
              <a:rPr lang="es-MX" dirty="0" err="1"/>
              <a:t>Pilot</a:t>
            </a:r>
            <a:r>
              <a:rPr lang="es-MX" dirty="0"/>
              <a:t> </a:t>
            </a:r>
            <a:endParaRPr lang="en-US" dirty="0"/>
          </a:p>
        </p:txBody>
      </p:sp>
      <p:sp>
        <p:nvSpPr>
          <p:cNvPr id="12" name="Rectangle 11"/>
          <p:cNvSpPr/>
          <p:nvPr/>
        </p:nvSpPr>
        <p:spPr>
          <a:xfrm>
            <a:off x="510986" y="4588094"/>
            <a:ext cx="2269863" cy="656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Subconsultant</a:t>
            </a:r>
            <a:r>
              <a:rPr lang="es-MX" dirty="0"/>
              <a:t> Tracking </a:t>
            </a:r>
            <a:endParaRPr lang="en-US" dirty="0"/>
          </a:p>
        </p:txBody>
      </p:sp>
      <p:sp>
        <p:nvSpPr>
          <p:cNvPr id="13" name="Rectangle 12"/>
          <p:cNvSpPr/>
          <p:nvPr/>
        </p:nvSpPr>
        <p:spPr>
          <a:xfrm>
            <a:off x="510986" y="5356608"/>
            <a:ext cx="2269863" cy="656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Prompt</a:t>
            </a:r>
            <a:r>
              <a:rPr lang="es-MX" dirty="0"/>
              <a:t> Payment 100% </a:t>
            </a:r>
            <a:r>
              <a:rPr lang="es-MX" dirty="0" err="1"/>
              <a:t>Goal</a:t>
            </a:r>
            <a:r>
              <a:rPr lang="es-MX" dirty="0"/>
              <a:t>  </a:t>
            </a:r>
            <a:endParaRPr lang="en-US" dirty="0"/>
          </a:p>
        </p:txBody>
      </p:sp>
      <p:sp>
        <p:nvSpPr>
          <p:cNvPr id="14" name="TextBox 13"/>
          <p:cNvSpPr txBox="1"/>
          <p:nvPr/>
        </p:nvSpPr>
        <p:spPr>
          <a:xfrm>
            <a:off x="473330" y="1036990"/>
            <a:ext cx="2345167" cy="523220"/>
          </a:xfrm>
          <a:prstGeom prst="rect">
            <a:avLst/>
          </a:prstGeom>
          <a:noFill/>
          <a:ln>
            <a:solidFill>
              <a:srgbClr val="0065B0"/>
            </a:solidFill>
          </a:ln>
        </p:spPr>
        <p:txBody>
          <a:bodyPr wrap="square" rtlCol="0">
            <a:spAutoFit/>
          </a:bodyPr>
          <a:lstStyle/>
          <a:p>
            <a:pPr algn="ctr"/>
            <a:r>
              <a:rPr lang="es-MX" sz="2800" b="1" dirty="0" err="1">
                <a:solidFill>
                  <a:schemeClr val="tx2"/>
                </a:solidFill>
              </a:rPr>
              <a:t>Metrics</a:t>
            </a:r>
            <a:r>
              <a:rPr lang="es-MX" sz="2800" b="1" dirty="0">
                <a:solidFill>
                  <a:schemeClr val="tx2"/>
                </a:solidFill>
              </a:rPr>
              <a:t>, Data </a:t>
            </a:r>
            <a:endParaRPr lang="en-US" sz="2800" b="1" dirty="0">
              <a:solidFill>
                <a:schemeClr val="tx2"/>
              </a:solidFill>
            </a:endParaRPr>
          </a:p>
        </p:txBody>
      </p:sp>
      <p:sp>
        <p:nvSpPr>
          <p:cNvPr id="15" name="TextBox 14"/>
          <p:cNvSpPr txBox="1"/>
          <p:nvPr/>
        </p:nvSpPr>
        <p:spPr>
          <a:xfrm>
            <a:off x="3291840" y="1020453"/>
            <a:ext cx="2345167" cy="523220"/>
          </a:xfrm>
          <a:prstGeom prst="rect">
            <a:avLst/>
          </a:prstGeom>
          <a:noFill/>
          <a:ln>
            <a:solidFill>
              <a:srgbClr val="0065B0"/>
            </a:solidFill>
          </a:ln>
        </p:spPr>
        <p:txBody>
          <a:bodyPr wrap="square" rtlCol="0">
            <a:spAutoFit/>
          </a:bodyPr>
          <a:lstStyle/>
          <a:p>
            <a:pPr algn="ctr"/>
            <a:r>
              <a:rPr lang="es-MX" sz="2800" b="1" dirty="0" err="1">
                <a:solidFill>
                  <a:schemeClr val="tx2"/>
                </a:solidFill>
              </a:rPr>
              <a:t>Outreach</a:t>
            </a:r>
            <a:r>
              <a:rPr lang="es-MX" sz="2800" dirty="0">
                <a:solidFill>
                  <a:schemeClr val="tx2"/>
                </a:solidFill>
              </a:rPr>
              <a:t> </a:t>
            </a:r>
            <a:endParaRPr lang="en-US" sz="2800" dirty="0">
              <a:solidFill>
                <a:schemeClr val="tx2"/>
              </a:solidFill>
            </a:endParaRPr>
          </a:p>
        </p:txBody>
      </p:sp>
      <p:sp>
        <p:nvSpPr>
          <p:cNvPr id="16" name="TextBox 15"/>
          <p:cNvSpPr txBox="1"/>
          <p:nvPr/>
        </p:nvSpPr>
        <p:spPr>
          <a:xfrm>
            <a:off x="6147997" y="1006630"/>
            <a:ext cx="2345167" cy="523220"/>
          </a:xfrm>
          <a:prstGeom prst="rect">
            <a:avLst/>
          </a:prstGeom>
          <a:noFill/>
          <a:ln>
            <a:solidFill>
              <a:srgbClr val="0065B0"/>
            </a:solidFill>
          </a:ln>
        </p:spPr>
        <p:txBody>
          <a:bodyPr wrap="square" rtlCol="0">
            <a:spAutoFit/>
          </a:bodyPr>
          <a:lstStyle/>
          <a:p>
            <a:pPr algn="ctr"/>
            <a:r>
              <a:rPr lang="es-MX" sz="2800" b="1" dirty="0">
                <a:solidFill>
                  <a:schemeClr val="tx2"/>
                </a:solidFill>
              </a:rPr>
              <a:t>Trainings</a:t>
            </a:r>
            <a:r>
              <a:rPr lang="es-MX" sz="2800" dirty="0">
                <a:solidFill>
                  <a:schemeClr val="tx2"/>
                </a:solidFill>
              </a:rPr>
              <a:t> </a:t>
            </a:r>
            <a:endParaRPr lang="en-US" sz="2800" dirty="0">
              <a:solidFill>
                <a:schemeClr val="tx2"/>
              </a:solidFill>
            </a:endParaRPr>
          </a:p>
        </p:txBody>
      </p:sp>
      <p:sp>
        <p:nvSpPr>
          <p:cNvPr id="17" name="Rectangle 16"/>
          <p:cNvSpPr/>
          <p:nvPr/>
        </p:nvSpPr>
        <p:spPr>
          <a:xfrm>
            <a:off x="526615" y="3090151"/>
            <a:ext cx="2269863" cy="656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Move</a:t>
            </a:r>
            <a:r>
              <a:rPr lang="es-MX" dirty="0"/>
              <a:t> Seattle </a:t>
            </a:r>
            <a:br>
              <a:rPr lang="es-MX" dirty="0"/>
            </a:br>
            <a:r>
              <a:rPr lang="es-MX" dirty="0"/>
              <a:t>WMBE </a:t>
            </a:r>
            <a:r>
              <a:rPr lang="es-MX" dirty="0" err="1"/>
              <a:t>Goal</a:t>
            </a:r>
            <a:r>
              <a:rPr lang="es-MX" dirty="0"/>
              <a:t> 23%</a:t>
            </a:r>
            <a:endParaRPr lang="en-US" dirty="0"/>
          </a:p>
        </p:txBody>
      </p:sp>
      <p:sp>
        <p:nvSpPr>
          <p:cNvPr id="18" name="Rectangle 17"/>
          <p:cNvSpPr/>
          <p:nvPr/>
        </p:nvSpPr>
        <p:spPr>
          <a:xfrm>
            <a:off x="3253680" y="3086298"/>
            <a:ext cx="2398956" cy="748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Workshops: </a:t>
            </a:r>
            <a:r>
              <a:rPr lang="es-MX" dirty="0" err="1"/>
              <a:t>Immigrant</a:t>
            </a:r>
            <a:r>
              <a:rPr lang="es-MX" dirty="0"/>
              <a:t>, </a:t>
            </a:r>
            <a:r>
              <a:rPr lang="es-MX" dirty="0" err="1"/>
              <a:t>Refugee</a:t>
            </a:r>
            <a:r>
              <a:rPr lang="es-MX" dirty="0"/>
              <a:t>, </a:t>
            </a:r>
            <a:r>
              <a:rPr lang="es-MX" dirty="0" err="1"/>
              <a:t>Emerging</a:t>
            </a:r>
            <a:r>
              <a:rPr lang="es-MX" dirty="0"/>
              <a:t>, Small Business</a:t>
            </a:r>
            <a:endParaRPr lang="en-US" dirty="0"/>
          </a:p>
        </p:txBody>
      </p:sp>
    </p:spTree>
    <p:extLst>
      <p:ext uri="{BB962C8B-B14F-4D97-AF65-F5344CB8AC3E}">
        <p14:creationId xmlns:p14="http://schemas.microsoft.com/office/powerpoint/2010/main" val="236770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3581400" cy="5821363"/>
          </a:xfrm>
        </p:spPr>
        <p:txBody>
          <a:bodyPr>
            <a:normAutofit/>
          </a:bodyPr>
          <a:lstStyle/>
          <a:p>
            <a:pPr marL="0" indent="0">
              <a:buNone/>
            </a:pPr>
            <a:r>
              <a:rPr lang="en-US" sz="3600" dirty="0">
                <a:solidFill>
                  <a:srgbClr val="0065B0"/>
                </a:solidFill>
                <a:latin typeface="+mj-lt"/>
                <a:ea typeface="+mj-ea"/>
                <a:cs typeface="+mj-cs"/>
              </a:rPr>
              <a:t>SDOT WMBE Outreach Plan </a:t>
            </a:r>
          </a:p>
          <a:p>
            <a:pPr marL="0" indent="0">
              <a:buNone/>
            </a:pPr>
            <a:endParaRPr lang="en-US" dirty="0"/>
          </a:p>
          <a:p>
            <a:pPr lvl="1"/>
            <a:r>
              <a:rPr lang="en-US" dirty="0"/>
              <a:t>Consulting Goal </a:t>
            </a:r>
          </a:p>
          <a:p>
            <a:pPr marL="0" indent="0">
              <a:buNone/>
            </a:pPr>
            <a:r>
              <a:rPr lang="en-US" dirty="0"/>
              <a:t>	</a:t>
            </a:r>
          </a:p>
          <a:p>
            <a:pPr lvl="1"/>
            <a:r>
              <a:rPr lang="en-US" dirty="0"/>
              <a:t>Purchasing Goal </a:t>
            </a:r>
          </a:p>
          <a:p>
            <a:pPr marL="457200" lvl="1" indent="0">
              <a:buNone/>
            </a:pPr>
            <a:endParaRPr lang="en-US" dirty="0"/>
          </a:p>
          <a:p>
            <a:pPr lvl="1"/>
            <a:r>
              <a:rPr lang="en-US" dirty="0"/>
              <a:t>Inclusion Strategies </a:t>
            </a:r>
          </a:p>
        </p:txBody>
      </p:sp>
      <p:pic>
        <p:nvPicPr>
          <p:cNvPr id="4" name="Picture 3">
            <a:extLst>
              <a:ext uri="{FF2B5EF4-FFF2-40B4-BE49-F238E27FC236}">
                <a16:creationId xmlns:a16="http://schemas.microsoft.com/office/drawing/2014/main" id="{F483AEDE-0B57-4226-A312-F323D66330CF}"/>
              </a:ext>
            </a:extLst>
          </p:cNvPr>
          <p:cNvPicPr>
            <a:picLocks noChangeAspect="1"/>
          </p:cNvPicPr>
          <p:nvPr/>
        </p:nvPicPr>
        <p:blipFill>
          <a:blip r:embed="rId4"/>
          <a:stretch>
            <a:fillRect/>
          </a:stretch>
        </p:blipFill>
        <p:spPr>
          <a:xfrm>
            <a:off x="3158836" y="-359728"/>
            <a:ext cx="5791200" cy="6308807"/>
          </a:xfrm>
          <a:prstGeom prst="rect">
            <a:avLst/>
          </a:prstGeom>
        </p:spPr>
      </p:pic>
    </p:spTree>
    <p:custDataLst>
      <p:tags r:id="rId1"/>
    </p:custDataLst>
    <p:extLst>
      <p:ext uri="{BB962C8B-B14F-4D97-AF65-F5344CB8AC3E}">
        <p14:creationId xmlns:p14="http://schemas.microsoft.com/office/powerpoint/2010/main" val="159642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dirty="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555767" y="1902950"/>
            <a:ext cx="8032465" cy="2568407"/>
          </a:xfrm>
        </p:spPr>
        <p:txBody>
          <a:bodyPr/>
          <a:lstStyle/>
          <a:p>
            <a:pPr marL="0" indent="0">
              <a:buNone/>
            </a:pPr>
            <a:endParaRPr lang="en-US" dirty="0"/>
          </a:p>
          <a:p>
            <a:pPr marL="0" indent="0" algn="ctr">
              <a:buNone/>
            </a:pPr>
            <a:r>
              <a:rPr lang="en-US" sz="2800" dirty="0"/>
              <a:t>v</a:t>
            </a:r>
            <a:r>
              <a:rPr lang="en-US" sz="2800"/>
              <a:t>iviana</a:t>
            </a:r>
            <a:r>
              <a:rPr lang="en-US" sz="2800" dirty="0"/>
              <a:t>.garza@seattle.gov | (206) 684-5188</a:t>
            </a:r>
          </a:p>
          <a:p>
            <a:pPr marL="0" indent="0" algn="ctr">
              <a:buNone/>
            </a:pPr>
            <a:r>
              <a:rPr lang="en-US" sz="2800" dirty="0"/>
              <a:t>www.seattle.gov/transportation/oeei-wmbe</a:t>
            </a:r>
          </a:p>
          <a:p>
            <a:pPr marL="0" indent="0" algn="ctr">
              <a:buNone/>
            </a:pPr>
            <a:endParaRPr lang="en-US" dirty="0"/>
          </a:p>
        </p:txBody>
      </p:sp>
      <p:pic>
        <p:nvPicPr>
          <p:cNvPr id="5" name="Picture 4">
            <a:extLst>
              <a:ext uri="{FF2B5EF4-FFF2-40B4-BE49-F238E27FC236}">
                <a16:creationId xmlns:a16="http://schemas.microsoft.com/office/drawing/2014/main" id="{B20C8D75-F84F-4FBB-8703-08ECD1B72446}"/>
              </a:ext>
            </a:extLst>
          </p:cNvPr>
          <p:cNvPicPr>
            <a:picLocks noChangeAspect="1"/>
          </p:cNvPicPr>
          <p:nvPr/>
        </p:nvPicPr>
        <p:blipFill>
          <a:blip r:embed="rId2"/>
          <a:stretch>
            <a:fillRect/>
          </a:stretch>
        </p:blipFill>
        <p:spPr>
          <a:xfrm>
            <a:off x="3065394" y="4130915"/>
            <a:ext cx="3013209" cy="580694"/>
          </a:xfrm>
          <a:prstGeom prst="rect">
            <a:avLst/>
          </a:prstGeom>
        </p:spPr>
      </p:pic>
      <p:sp>
        <p:nvSpPr>
          <p:cNvPr id="7" name="Rectangle 6">
            <a:extLst>
              <a:ext uri="{FF2B5EF4-FFF2-40B4-BE49-F238E27FC236}">
                <a16:creationId xmlns:a16="http://schemas.microsoft.com/office/drawing/2014/main" id="{AF7439EA-4923-4A11-96D9-BCFE5896EE8B}"/>
              </a:ext>
            </a:extLst>
          </p:cNvPr>
          <p:cNvSpPr/>
          <p:nvPr/>
        </p:nvSpPr>
        <p:spPr>
          <a:xfrm>
            <a:off x="0" y="3246121"/>
            <a:ext cx="9144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dirty="0">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1788795" y="3294093"/>
            <a:ext cx="5566410" cy="507831"/>
          </a:xfrm>
          <a:prstGeom prst="rect">
            <a:avLst/>
          </a:prstGeom>
          <a:noFill/>
        </p:spPr>
        <p:txBody>
          <a:bodyPr wrap="square" rtlCol="0">
            <a:spAutoFit/>
          </a:bodyPr>
          <a:lstStyle/>
          <a:p>
            <a:pPr algn="ctr"/>
            <a:r>
              <a:rPr lang="en-US" sz="2700" dirty="0">
                <a:solidFill>
                  <a:schemeClr val="bg1"/>
                </a:solidFill>
              </a:rPr>
              <a:t>www.seattle.gov/transportation</a:t>
            </a:r>
          </a:p>
        </p:txBody>
      </p:sp>
      <p:pic>
        <p:nvPicPr>
          <p:cNvPr id="6" name="Picture 5">
            <a:extLst>
              <a:ext uri="{FF2B5EF4-FFF2-40B4-BE49-F238E27FC236}">
                <a16:creationId xmlns:a16="http://schemas.microsoft.com/office/drawing/2014/main" id="{E3E53A1A-BDDA-43FE-9BA5-915F85276EAE}"/>
              </a:ext>
            </a:extLst>
          </p:cNvPr>
          <p:cNvPicPr>
            <a:picLocks noChangeAspect="1"/>
          </p:cNvPicPr>
          <p:nvPr/>
        </p:nvPicPr>
        <p:blipFill rotWithShape="1">
          <a:blip r:embed="rId3"/>
          <a:srcRect l="11979" t="11717" r="11582" b="12357"/>
          <a:stretch/>
        </p:blipFill>
        <p:spPr>
          <a:xfrm>
            <a:off x="2214880" y="4130915"/>
            <a:ext cx="589492" cy="580694"/>
          </a:xfrm>
          <a:prstGeom prst="rect">
            <a:avLst/>
          </a:prstGeom>
        </p:spPr>
      </p:pic>
    </p:spTree>
    <p:extLst>
      <p:ext uri="{BB962C8B-B14F-4D97-AF65-F5344CB8AC3E}">
        <p14:creationId xmlns:p14="http://schemas.microsoft.com/office/powerpoint/2010/main" val="47971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p:cNvSpPr/>
          <p:nvPr/>
        </p:nvSpPr>
        <p:spPr>
          <a:xfrm>
            <a:off x="380998" y="4382620"/>
            <a:ext cx="1600200" cy="1447800"/>
          </a:xfrm>
          <a:prstGeom prst="round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Rounded Corners 11"/>
          <p:cNvSpPr/>
          <p:nvPr/>
        </p:nvSpPr>
        <p:spPr>
          <a:xfrm>
            <a:off x="381000" y="2592757"/>
            <a:ext cx="1600200" cy="1447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a:ea typeface="Segoe UI" panose="020B0502040204020203" pitchFamily="34" charset="0"/>
                <a:cs typeface="Segoe UI" panose="020B0502040204020203" pitchFamily="34" charset="0"/>
              </a:rPr>
              <a:t>SDOT WMBE Program</a:t>
            </a:r>
            <a:endParaRPr lang="en-US" dirty="0"/>
          </a:p>
        </p:txBody>
      </p:sp>
      <p:sp>
        <p:nvSpPr>
          <p:cNvPr id="3" name="Content Placeholder 2"/>
          <p:cNvSpPr>
            <a:spLocks noGrp="1"/>
          </p:cNvSpPr>
          <p:nvPr>
            <p:ph idx="1"/>
          </p:nvPr>
        </p:nvSpPr>
        <p:spPr>
          <a:xfrm>
            <a:off x="54543" y="1583195"/>
            <a:ext cx="8645893" cy="1771137"/>
          </a:xfrm>
        </p:spPr>
        <p:txBody>
          <a:bodyPr>
            <a:normAutofit/>
          </a:bodyPr>
          <a:lstStyle/>
          <a:p>
            <a:pPr marL="457200" lvl="1" indent="0">
              <a:spcBef>
                <a:spcPts val="0"/>
              </a:spcBef>
              <a:buNone/>
            </a:pPr>
            <a:r>
              <a:rPr lang="en-US" b="1" dirty="0"/>
              <a:t>Promotes Inclusion: </a:t>
            </a:r>
            <a:r>
              <a:rPr lang="en-US" dirty="0"/>
              <a:t>Promotes women and minority owned businesses participation on department contracts and evaluates compliance.</a:t>
            </a:r>
          </a:p>
          <a:p>
            <a:pPr lvl="1"/>
            <a:endParaRPr lang="en-US" sz="1800" dirty="0"/>
          </a:p>
          <a:p>
            <a:endParaRPr lang="en-US" dirty="0"/>
          </a:p>
        </p:txBody>
      </p:sp>
      <p:sp>
        <p:nvSpPr>
          <p:cNvPr id="11" name="Arrow: Left 10"/>
          <p:cNvSpPr/>
          <p:nvPr/>
        </p:nvSpPr>
        <p:spPr>
          <a:xfrm rot="19159196" flipH="1">
            <a:off x="623655" y="3236541"/>
            <a:ext cx="724907" cy="698609"/>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Arrow: Left 14"/>
          <p:cNvSpPr/>
          <p:nvPr/>
        </p:nvSpPr>
        <p:spPr>
          <a:xfrm flipH="1">
            <a:off x="483549" y="4475626"/>
            <a:ext cx="713414" cy="1005556"/>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Arrow: Left 15"/>
          <p:cNvSpPr/>
          <p:nvPr/>
        </p:nvSpPr>
        <p:spPr>
          <a:xfrm>
            <a:off x="1066436" y="4892009"/>
            <a:ext cx="734386" cy="945779"/>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TextBox 16"/>
          <p:cNvSpPr txBox="1"/>
          <p:nvPr/>
        </p:nvSpPr>
        <p:spPr>
          <a:xfrm>
            <a:off x="1463595" y="2712560"/>
            <a:ext cx="7226030" cy="2954655"/>
          </a:xfrm>
          <a:prstGeom prst="rect">
            <a:avLst/>
          </a:prstGeom>
          <a:noFill/>
        </p:spPr>
        <p:txBody>
          <a:bodyPr wrap="square" rtlCol="0">
            <a:spAutoFit/>
          </a:bodyPr>
          <a:lstStyle/>
          <a:p>
            <a:pPr lvl="2"/>
            <a:r>
              <a:rPr lang="en-US" sz="2400" b="1" dirty="0"/>
              <a:t>Eliminates internal barriers through policy: </a:t>
            </a:r>
            <a:r>
              <a:rPr lang="en-US" sz="2400" dirty="0"/>
              <a:t>Fosters internal support for the program through training and policies.</a:t>
            </a:r>
          </a:p>
          <a:p>
            <a:pPr lvl="2"/>
            <a:endParaRPr lang="en-US" sz="2400" b="1" dirty="0"/>
          </a:p>
          <a:p>
            <a:pPr lvl="2"/>
            <a:endParaRPr lang="en-US" sz="2400" b="1" dirty="0"/>
          </a:p>
          <a:p>
            <a:pPr lvl="2"/>
            <a:r>
              <a:rPr lang="en-US" sz="2400" b="1" dirty="0"/>
              <a:t>Shares resources and information with firms: </a:t>
            </a:r>
            <a:r>
              <a:rPr lang="en-US" sz="2400" dirty="0"/>
              <a:t>Facilitates outreach within the community.</a:t>
            </a:r>
          </a:p>
          <a:p>
            <a:endParaRPr lang="en-US" dirty="0"/>
          </a:p>
        </p:txBody>
      </p:sp>
      <p:sp>
        <p:nvSpPr>
          <p:cNvPr id="18" name="Flowchart: Data 17"/>
          <p:cNvSpPr/>
          <p:nvPr/>
        </p:nvSpPr>
        <p:spPr>
          <a:xfrm rot="6091494">
            <a:off x="835963" y="2730048"/>
            <a:ext cx="239996" cy="625797"/>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Flowchart: Data 18"/>
          <p:cNvSpPr/>
          <p:nvPr/>
        </p:nvSpPr>
        <p:spPr>
          <a:xfrm rot="20099750">
            <a:off x="1443074" y="3272948"/>
            <a:ext cx="239996" cy="625797"/>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Explosion: 8 Points 19"/>
          <p:cNvSpPr/>
          <p:nvPr/>
        </p:nvSpPr>
        <p:spPr>
          <a:xfrm rot="1469199">
            <a:off x="1199719" y="2715030"/>
            <a:ext cx="806962" cy="548189"/>
          </a:xfrm>
          <a:prstGeom prst="irregularSeal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200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64C9-1133-45D7-AFAC-4B80B82B1634}"/>
              </a:ext>
            </a:extLst>
          </p:cNvPr>
          <p:cNvSpPr>
            <a:spLocks noGrp="1"/>
          </p:cNvSpPr>
          <p:nvPr>
            <p:ph type="title"/>
          </p:nvPr>
        </p:nvSpPr>
        <p:spPr>
          <a:xfrm>
            <a:off x="0" y="1709739"/>
            <a:ext cx="9144000" cy="1814999"/>
          </a:xfrm>
          <a:solidFill>
            <a:schemeClr val="accent1"/>
          </a:solidFill>
        </p:spPr>
        <p:txBody>
          <a:bodyPr/>
          <a:lstStyle/>
          <a:p>
            <a:r>
              <a:rPr lang="en-US" dirty="0">
                <a:solidFill>
                  <a:schemeClr val="bg1"/>
                </a:solidFill>
              </a:rPr>
              <a:t>SDOT 2018 Spend</a:t>
            </a:r>
          </a:p>
        </p:txBody>
      </p:sp>
    </p:spTree>
    <p:extLst>
      <p:ext uri="{BB962C8B-B14F-4D97-AF65-F5344CB8AC3E}">
        <p14:creationId xmlns:p14="http://schemas.microsoft.com/office/powerpoint/2010/main" val="102050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1E1516A-7EDE-45CA-B2A9-7CE0AE19057E}"/>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65B0"/>
                </a:solidFill>
              </a:rPr>
              <a:t>SDOT in Context </a:t>
            </a:r>
          </a:p>
        </p:txBody>
      </p:sp>
      <p:sp>
        <p:nvSpPr>
          <p:cNvPr id="16" name="Content Placeholder 2">
            <a:extLst>
              <a:ext uri="{FF2B5EF4-FFF2-40B4-BE49-F238E27FC236}">
                <a16:creationId xmlns:a16="http://schemas.microsoft.com/office/drawing/2014/main" id="{A803B783-B94B-49FF-9B53-A45075C2CA1F}"/>
              </a:ext>
            </a:extLst>
          </p:cNvPr>
          <p:cNvSpPr txBox="1">
            <a:spLocks/>
          </p:cNvSpPr>
          <p:nvPr/>
        </p:nvSpPr>
        <p:spPr>
          <a:xfrm>
            <a:off x="690716" y="5385619"/>
            <a:ext cx="7315200" cy="6096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chemeClr val="tx2"/>
                </a:solidFill>
              </a:rPr>
              <a:t>In 2018 SDOT accounted for </a:t>
            </a:r>
            <a:r>
              <a:rPr lang="en-US" b="1" dirty="0">
                <a:solidFill>
                  <a:schemeClr val="tx2"/>
                </a:solidFill>
              </a:rPr>
              <a:t>62M</a:t>
            </a:r>
            <a:r>
              <a:rPr lang="en-US" dirty="0">
                <a:solidFill>
                  <a:schemeClr val="tx2"/>
                </a:solidFill>
              </a:rPr>
              <a:t> in Consultant &amp; Purchasing Spend out of the </a:t>
            </a:r>
            <a:r>
              <a:rPr lang="en-US" b="1" dirty="0">
                <a:solidFill>
                  <a:schemeClr val="tx2"/>
                </a:solidFill>
              </a:rPr>
              <a:t>579M</a:t>
            </a:r>
            <a:r>
              <a:rPr lang="en-US" dirty="0">
                <a:solidFill>
                  <a:schemeClr val="tx2"/>
                </a:solidFill>
              </a:rPr>
              <a:t> Consultant &amp; Purchasing Total for City of Seattle </a:t>
            </a:r>
          </a:p>
        </p:txBody>
      </p:sp>
      <p:graphicFrame>
        <p:nvGraphicFramePr>
          <p:cNvPr id="5" name="Chart 4">
            <a:extLst>
              <a:ext uri="{FF2B5EF4-FFF2-40B4-BE49-F238E27FC236}">
                <a16:creationId xmlns:a16="http://schemas.microsoft.com/office/drawing/2014/main" id="{9F9E5162-E257-4184-BA2E-F621F2FDE7F8}"/>
              </a:ext>
            </a:extLst>
          </p:cNvPr>
          <p:cNvGraphicFramePr>
            <a:graphicFrameLocks/>
          </p:cNvGraphicFramePr>
          <p:nvPr>
            <p:extLst>
              <p:ext uri="{D42A27DB-BD31-4B8C-83A1-F6EECF244321}">
                <p14:modId xmlns:p14="http://schemas.microsoft.com/office/powerpoint/2010/main" val="3040686590"/>
              </p:ext>
            </p:extLst>
          </p:nvPr>
        </p:nvGraphicFramePr>
        <p:xfrm>
          <a:off x="1961096" y="1174077"/>
          <a:ext cx="5418880" cy="4711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098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48C1-885C-458D-B39A-BAD81C1C6CB5}"/>
              </a:ext>
            </a:extLst>
          </p:cNvPr>
          <p:cNvSpPr>
            <a:spLocks noGrp="1"/>
          </p:cNvSpPr>
          <p:nvPr>
            <p:ph type="title"/>
          </p:nvPr>
        </p:nvSpPr>
        <p:spPr>
          <a:xfrm>
            <a:off x="601739" y="329522"/>
            <a:ext cx="6172200" cy="857250"/>
          </a:xfrm>
        </p:spPr>
        <p:txBody>
          <a:bodyPr/>
          <a:lstStyle/>
          <a:p>
            <a:r>
              <a:rPr lang="en-US" dirty="0"/>
              <a:t>SDOT WMBE Goals vs. Actuals</a:t>
            </a:r>
          </a:p>
        </p:txBody>
      </p:sp>
      <p:graphicFrame>
        <p:nvGraphicFramePr>
          <p:cNvPr id="5" name="Content Placeholder 4">
            <a:extLst>
              <a:ext uri="{FF2B5EF4-FFF2-40B4-BE49-F238E27FC236}">
                <a16:creationId xmlns:a16="http://schemas.microsoft.com/office/drawing/2014/main" id="{8864E647-B87C-4321-8807-A82E77A22FDD}"/>
              </a:ext>
            </a:extLst>
          </p:cNvPr>
          <p:cNvGraphicFramePr>
            <a:graphicFrameLocks noGrp="1"/>
          </p:cNvGraphicFramePr>
          <p:nvPr>
            <p:ph idx="1"/>
            <p:extLst>
              <p:ext uri="{D42A27DB-BD31-4B8C-83A1-F6EECF244321}">
                <p14:modId xmlns:p14="http://schemas.microsoft.com/office/powerpoint/2010/main" val="324376509"/>
              </p:ext>
            </p:extLst>
          </p:nvPr>
        </p:nvGraphicFramePr>
        <p:xfrm>
          <a:off x="4813004" y="1186771"/>
          <a:ext cx="4189229" cy="47745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3461D83-3930-425B-BF9F-F11C5E6E4A2B}"/>
              </a:ext>
            </a:extLst>
          </p:cNvPr>
          <p:cNvGraphicFramePr>
            <a:graphicFrameLocks/>
          </p:cNvGraphicFramePr>
          <p:nvPr>
            <p:extLst>
              <p:ext uri="{D42A27DB-BD31-4B8C-83A1-F6EECF244321}">
                <p14:modId xmlns:p14="http://schemas.microsoft.com/office/powerpoint/2010/main" val="3402253991"/>
              </p:ext>
            </p:extLst>
          </p:nvPr>
        </p:nvGraphicFramePr>
        <p:xfrm>
          <a:off x="546253" y="1186772"/>
          <a:ext cx="3976128" cy="47745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013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93BEC772-A2AA-4EC5-AC19-E99A3E1D8A66}"/>
              </a:ext>
            </a:extLst>
          </p:cNvPr>
          <p:cNvGraphicFramePr>
            <a:graphicFrameLocks/>
          </p:cNvGraphicFramePr>
          <p:nvPr/>
        </p:nvGraphicFramePr>
        <p:xfrm>
          <a:off x="3502511" y="1058826"/>
          <a:ext cx="5641488" cy="422046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
          <p:cNvSpPr txBox="1"/>
          <p:nvPr/>
        </p:nvSpPr>
        <p:spPr>
          <a:xfrm>
            <a:off x="533400" y="4831129"/>
            <a:ext cx="8495118" cy="9313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4400" b="1" dirty="0">
                <a:solidFill>
                  <a:schemeClr val="accent6"/>
                </a:solidFill>
              </a:rPr>
              <a:t>19.3M</a:t>
            </a:r>
          </a:p>
          <a:p>
            <a:r>
              <a:rPr lang="es-MX" sz="3200" b="1" dirty="0" err="1">
                <a:solidFill>
                  <a:schemeClr val="accent6"/>
                </a:solidFill>
              </a:rPr>
              <a:t>Paid</a:t>
            </a:r>
            <a:r>
              <a:rPr lang="es-MX" sz="3200" b="1" dirty="0">
                <a:solidFill>
                  <a:schemeClr val="accent6"/>
                </a:solidFill>
              </a:rPr>
              <a:t> to WMBE </a:t>
            </a:r>
            <a:r>
              <a:rPr lang="es-MX" sz="3200" b="1" dirty="0" err="1">
                <a:solidFill>
                  <a:schemeClr val="accent6"/>
                </a:solidFill>
              </a:rPr>
              <a:t>Firms</a:t>
            </a:r>
            <a:r>
              <a:rPr lang="es-MX" sz="3200" b="1" dirty="0">
                <a:solidFill>
                  <a:schemeClr val="accent6"/>
                </a:solidFill>
              </a:rPr>
              <a:t> in 2018</a:t>
            </a:r>
            <a:r>
              <a:rPr lang="es-MX" sz="900" dirty="0">
                <a:solidFill>
                  <a:schemeClr val="accent6"/>
                </a:solidFill>
              </a:rPr>
              <a:t> </a:t>
            </a:r>
            <a:endParaRPr lang="en-US" sz="900" dirty="0">
              <a:solidFill>
                <a:schemeClr val="accent6"/>
              </a:solidFill>
            </a:endParaRPr>
          </a:p>
        </p:txBody>
      </p:sp>
      <p:sp>
        <p:nvSpPr>
          <p:cNvPr id="3" name="Title 1"/>
          <p:cNvSpPr>
            <a:spLocks noGrp="1"/>
          </p:cNvSpPr>
          <p:nvPr>
            <p:ph type="title"/>
          </p:nvPr>
        </p:nvSpPr>
        <p:spPr>
          <a:xfrm>
            <a:off x="533400" y="209550"/>
            <a:ext cx="8229600" cy="1143000"/>
          </a:xfrm>
        </p:spPr>
        <p:txBody>
          <a:bodyPr>
            <a:normAutofit/>
          </a:bodyPr>
          <a:lstStyle/>
          <a:p>
            <a:r>
              <a:rPr lang="en-US" dirty="0"/>
              <a:t>SDOT 2018 WMBE Outcomes</a:t>
            </a:r>
          </a:p>
        </p:txBody>
      </p:sp>
      <p:sp>
        <p:nvSpPr>
          <p:cNvPr id="16" name="Content Placeholder 2"/>
          <p:cNvSpPr txBox="1">
            <a:spLocks/>
          </p:cNvSpPr>
          <p:nvPr/>
        </p:nvSpPr>
        <p:spPr>
          <a:xfrm>
            <a:off x="517768" y="1143260"/>
            <a:ext cx="3533775" cy="142136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accent6"/>
                </a:solidFill>
              </a:rPr>
              <a:t>Consulting</a:t>
            </a:r>
            <a:br>
              <a:rPr lang="en-US" sz="2800" dirty="0">
                <a:solidFill>
                  <a:schemeClr val="accent6"/>
                </a:solidFill>
              </a:rPr>
            </a:br>
            <a:r>
              <a:rPr lang="en-US" sz="3600" b="1" dirty="0">
                <a:solidFill>
                  <a:schemeClr val="accent6"/>
                </a:solidFill>
              </a:rPr>
              <a:t>14.9M </a:t>
            </a:r>
            <a:r>
              <a:rPr lang="en-US" dirty="0">
                <a:solidFill>
                  <a:schemeClr val="accent6"/>
                </a:solidFill>
              </a:rPr>
              <a:t>WMBE</a:t>
            </a:r>
          </a:p>
          <a:p>
            <a:pPr marL="0" indent="0">
              <a:buFont typeface="Arial" panose="020B0604020202020204" pitchFamily="34" charset="0"/>
              <a:buNone/>
            </a:pPr>
            <a:endParaRPr lang="en-US" dirty="0">
              <a:solidFill>
                <a:schemeClr val="accent6"/>
              </a:solidFill>
            </a:endParaRPr>
          </a:p>
          <a:p>
            <a:pPr marL="0" indent="0">
              <a:buFont typeface="Arial" panose="020B0604020202020204" pitchFamily="34" charset="0"/>
              <a:buNone/>
            </a:pPr>
            <a:endParaRPr lang="en-US" dirty="0">
              <a:solidFill>
                <a:schemeClr val="accent6"/>
              </a:solidFill>
            </a:endParaRPr>
          </a:p>
          <a:p>
            <a:pPr marL="0" indent="0">
              <a:buFont typeface="Arial" panose="020B0604020202020204" pitchFamily="34" charset="0"/>
              <a:buNone/>
            </a:pPr>
            <a:endParaRPr lang="en-US" dirty="0">
              <a:solidFill>
                <a:schemeClr val="accent6"/>
              </a:solidFill>
            </a:endParaRPr>
          </a:p>
        </p:txBody>
      </p:sp>
      <p:sp>
        <p:nvSpPr>
          <p:cNvPr id="17" name="Content Placeholder 2"/>
          <p:cNvSpPr txBox="1">
            <a:spLocks/>
          </p:cNvSpPr>
          <p:nvPr/>
        </p:nvSpPr>
        <p:spPr>
          <a:xfrm>
            <a:off x="517767" y="3080567"/>
            <a:ext cx="3533775" cy="142136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accent6"/>
                </a:solidFill>
              </a:rPr>
              <a:t>Purchasing</a:t>
            </a:r>
            <a:br>
              <a:rPr lang="en-US" sz="2800" dirty="0">
                <a:solidFill>
                  <a:schemeClr val="accent6"/>
                </a:solidFill>
              </a:rPr>
            </a:br>
            <a:r>
              <a:rPr lang="en-US" sz="3600" b="1" dirty="0">
                <a:solidFill>
                  <a:schemeClr val="accent6"/>
                </a:solidFill>
              </a:rPr>
              <a:t>4.4M </a:t>
            </a:r>
            <a:r>
              <a:rPr lang="en-US" sz="3600" dirty="0">
                <a:solidFill>
                  <a:schemeClr val="accent6"/>
                </a:solidFill>
              </a:rPr>
              <a:t>WMBE</a:t>
            </a:r>
            <a:endParaRPr lang="en-US" sz="3600" b="1" dirty="0">
              <a:solidFill>
                <a:schemeClr val="accent6"/>
              </a:solidFill>
            </a:endParaRPr>
          </a:p>
          <a:p>
            <a:pPr marL="0" indent="0">
              <a:buFont typeface="Arial" panose="020B0604020202020204" pitchFamily="34" charset="0"/>
              <a:buNone/>
            </a:pPr>
            <a:endParaRPr lang="en-US" dirty="0">
              <a:solidFill>
                <a:schemeClr val="accent6"/>
              </a:solidFill>
            </a:endParaRPr>
          </a:p>
          <a:p>
            <a:pPr marL="0" indent="0">
              <a:buFont typeface="Arial" panose="020B0604020202020204" pitchFamily="34" charset="0"/>
              <a:buNone/>
            </a:pPr>
            <a:endParaRPr lang="en-US" dirty="0">
              <a:solidFill>
                <a:schemeClr val="accent6"/>
              </a:solidFill>
            </a:endParaRPr>
          </a:p>
          <a:p>
            <a:pPr marL="0" indent="0">
              <a:buFont typeface="Arial" panose="020B0604020202020204" pitchFamily="34" charset="0"/>
              <a:buNone/>
            </a:pPr>
            <a:endParaRPr lang="en-US" dirty="0">
              <a:solidFill>
                <a:schemeClr val="accent6"/>
              </a:solidFill>
            </a:endParaRPr>
          </a:p>
          <a:p>
            <a:pPr marL="0" indent="0">
              <a:buFont typeface="Arial" panose="020B0604020202020204" pitchFamily="34" charset="0"/>
              <a:buNone/>
            </a:pPr>
            <a:endParaRPr lang="en-US" dirty="0">
              <a:solidFill>
                <a:schemeClr val="accent6"/>
              </a:solidFill>
            </a:endParaRPr>
          </a:p>
        </p:txBody>
      </p:sp>
      <p:cxnSp>
        <p:nvCxnSpPr>
          <p:cNvPr id="5" name="Straight Connector 4"/>
          <p:cNvCxnSpPr/>
          <p:nvPr/>
        </p:nvCxnSpPr>
        <p:spPr>
          <a:xfrm>
            <a:off x="5410200" y="1253992"/>
            <a:ext cx="0" cy="1491691"/>
          </a:xfrm>
          <a:prstGeom prst="line">
            <a:avLst/>
          </a:prstGeom>
          <a:ln w="53975">
            <a:solidFill>
              <a:schemeClr val="accent2"/>
            </a:solidFill>
            <a:prstDash val="sysDash"/>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a:off x="4876800" y="2856527"/>
            <a:ext cx="0" cy="1491691"/>
          </a:xfrm>
          <a:prstGeom prst="line">
            <a:avLst/>
          </a:prstGeom>
          <a:ln w="53975">
            <a:solidFill>
              <a:schemeClr val="accent2"/>
            </a:solidFill>
            <a:prstDash val="sysDash"/>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9654932" y="1058826"/>
            <a:ext cx="1346808" cy="646331"/>
          </a:xfrm>
          <a:prstGeom prst="rect">
            <a:avLst/>
          </a:prstGeom>
          <a:noFill/>
        </p:spPr>
        <p:txBody>
          <a:bodyPr wrap="square" rtlCol="0">
            <a:spAutoFit/>
          </a:bodyPr>
          <a:lstStyle/>
          <a:p>
            <a:r>
              <a:rPr lang="es-MX" b="1" dirty="0" err="1">
                <a:solidFill>
                  <a:schemeClr val="bg1"/>
                </a:solidFill>
              </a:rPr>
              <a:t>Goal</a:t>
            </a:r>
            <a:r>
              <a:rPr lang="es-MX" b="1" dirty="0">
                <a:solidFill>
                  <a:schemeClr val="bg1"/>
                </a:solidFill>
              </a:rPr>
              <a:t>   10%</a:t>
            </a:r>
          </a:p>
          <a:p>
            <a:r>
              <a:rPr lang="es-MX" b="1" dirty="0">
                <a:solidFill>
                  <a:schemeClr val="bg1"/>
                </a:solidFill>
              </a:rPr>
              <a:t>Actual 11%</a:t>
            </a:r>
            <a:endParaRPr lang="en-US" b="1" dirty="0">
              <a:solidFill>
                <a:schemeClr val="bg1"/>
              </a:solidFill>
            </a:endParaRPr>
          </a:p>
        </p:txBody>
      </p:sp>
      <p:sp>
        <p:nvSpPr>
          <p:cNvPr id="19" name="TextBox 18"/>
          <p:cNvSpPr txBox="1"/>
          <p:nvPr/>
        </p:nvSpPr>
        <p:spPr>
          <a:xfrm>
            <a:off x="10001879" y="2755840"/>
            <a:ext cx="1346808" cy="646331"/>
          </a:xfrm>
          <a:prstGeom prst="rect">
            <a:avLst/>
          </a:prstGeom>
          <a:noFill/>
        </p:spPr>
        <p:txBody>
          <a:bodyPr wrap="square" rtlCol="0">
            <a:spAutoFit/>
          </a:bodyPr>
          <a:lstStyle/>
          <a:p>
            <a:r>
              <a:rPr lang="es-MX" b="1" dirty="0" err="1">
                <a:solidFill>
                  <a:schemeClr val="bg1"/>
                </a:solidFill>
              </a:rPr>
              <a:t>Goal</a:t>
            </a:r>
            <a:r>
              <a:rPr lang="es-MX" b="1" dirty="0">
                <a:solidFill>
                  <a:schemeClr val="bg1"/>
                </a:solidFill>
              </a:rPr>
              <a:t>   15%</a:t>
            </a:r>
          </a:p>
          <a:p>
            <a:r>
              <a:rPr lang="es-MX" b="1" dirty="0">
                <a:solidFill>
                  <a:schemeClr val="bg1"/>
                </a:solidFill>
              </a:rPr>
              <a:t>Actual 19%</a:t>
            </a:r>
            <a:endParaRPr lang="en-US" b="1" dirty="0">
              <a:solidFill>
                <a:schemeClr val="bg1"/>
              </a:solidFill>
            </a:endParaRPr>
          </a:p>
        </p:txBody>
      </p:sp>
    </p:spTree>
    <p:extLst>
      <p:ext uri="{BB962C8B-B14F-4D97-AF65-F5344CB8AC3E}">
        <p14:creationId xmlns:p14="http://schemas.microsoft.com/office/powerpoint/2010/main" val="358334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SDOT WMBE SPEND </a:t>
            </a:r>
            <a:endParaRPr lang="en-US" dirty="0"/>
          </a:p>
        </p:txBody>
      </p:sp>
      <p:graphicFrame>
        <p:nvGraphicFramePr>
          <p:cNvPr id="4" name="Content Placeholder 3">
            <a:extLst>
              <a:ext uri="{FF2B5EF4-FFF2-40B4-BE49-F238E27FC236}">
                <a16:creationId xmlns:a16="http://schemas.microsoft.com/office/drawing/2014/main" id="{7613849F-C5E6-40B1-BA3A-D1D8B44EEFA2}"/>
              </a:ext>
            </a:extLst>
          </p:cNvPr>
          <p:cNvGraphicFramePr>
            <a:graphicFrameLocks noGrp="1"/>
          </p:cNvGraphicFramePr>
          <p:nvPr>
            <p:ph idx="1"/>
          </p:nvPr>
        </p:nvGraphicFramePr>
        <p:xfrm>
          <a:off x="247426" y="1008826"/>
          <a:ext cx="8756725" cy="50238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5035233-9563-4AED-A50B-C7A53B323827}"/>
              </a:ext>
            </a:extLst>
          </p:cNvPr>
          <p:cNvGraphicFramePr>
            <a:graphicFrameLocks/>
          </p:cNvGraphicFramePr>
          <p:nvPr/>
        </p:nvGraphicFramePr>
        <p:xfrm>
          <a:off x="-1775013" y="1349036"/>
          <a:ext cx="8950363" cy="43433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984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s-MX" dirty="0" err="1"/>
              <a:t>Monitoring</a:t>
            </a:r>
            <a:r>
              <a:rPr lang="es-MX" dirty="0"/>
              <a:t> Subconsultant </a:t>
            </a:r>
            <a:r>
              <a:rPr lang="es-MX" dirty="0" err="1"/>
              <a:t>Commitments</a:t>
            </a:r>
            <a:r>
              <a:rPr lang="es-MX" dirty="0"/>
              <a:t> </a:t>
            </a:r>
            <a:endParaRPr lang="en-US" dirty="0"/>
          </a:p>
        </p:txBody>
      </p:sp>
      <p:sp>
        <p:nvSpPr>
          <p:cNvPr id="3" name="Content Placeholder 2"/>
          <p:cNvSpPr>
            <a:spLocks noGrp="1"/>
          </p:cNvSpPr>
          <p:nvPr>
            <p:ph idx="1"/>
          </p:nvPr>
        </p:nvSpPr>
        <p:spPr>
          <a:xfrm>
            <a:off x="457200" y="1671665"/>
            <a:ext cx="3681167" cy="4770256"/>
          </a:xfrm>
        </p:spPr>
        <p:txBody>
          <a:bodyPr>
            <a:normAutofit/>
          </a:bodyPr>
          <a:lstStyle/>
          <a:p>
            <a:r>
              <a:rPr lang="es-MX" sz="2400" dirty="0" err="1"/>
              <a:t>Implemented</a:t>
            </a:r>
            <a:r>
              <a:rPr lang="es-MX" sz="2400" dirty="0"/>
              <a:t> On-Line </a:t>
            </a:r>
            <a:r>
              <a:rPr lang="es-MX" sz="2400" dirty="0" err="1"/>
              <a:t>Contract</a:t>
            </a:r>
            <a:r>
              <a:rPr lang="es-MX" sz="2400" dirty="0"/>
              <a:t> </a:t>
            </a:r>
            <a:r>
              <a:rPr lang="es-MX" sz="2400" dirty="0" err="1"/>
              <a:t>Compliance</a:t>
            </a:r>
            <a:r>
              <a:rPr lang="es-MX" sz="2400" dirty="0"/>
              <a:t>: B2Gnow  </a:t>
            </a:r>
          </a:p>
          <a:p>
            <a:pPr marL="0" indent="0">
              <a:buNone/>
            </a:pPr>
            <a:endParaRPr lang="es-MX" sz="2400" dirty="0"/>
          </a:p>
          <a:p>
            <a:r>
              <a:rPr lang="es-MX" sz="2400" dirty="0" err="1"/>
              <a:t>Conduct</a:t>
            </a:r>
            <a:r>
              <a:rPr lang="es-MX" sz="2400" dirty="0"/>
              <a:t> </a:t>
            </a:r>
            <a:r>
              <a:rPr lang="es-MX" sz="2400" dirty="0" err="1"/>
              <a:t>Monthly</a:t>
            </a:r>
            <a:r>
              <a:rPr lang="es-MX" sz="2400" dirty="0"/>
              <a:t> </a:t>
            </a:r>
            <a:r>
              <a:rPr lang="es-MX" sz="2400" dirty="0" err="1"/>
              <a:t>Audits</a:t>
            </a:r>
            <a:endParaRPr lang="es-MX" sz="2400" dirty="0"/>
          </a:p>
          <a:p>
            <a:pPr lvl="1"/>
            <a:r>
              <a:rPr lang="es-MX" sz="2000" dirty="0"/>
              <a:t>Payment </a:t>
            </a:r>
            <a:r>
              <a:rPr lang="es-MX" sz="2000" dirty="0" err="1"/>
              <a:t>Amounts</a:t>
            </a:r>
            <a:endParaRPr lang="es-MX" sz="2000" dirty="0"/>
          </a:p>
          <a:p>
            <a:pPr lvl="1"/>
            <a:r>
              <a:rPr lang="es-MX" sz="2000" dirty="0" err="1"/>
              <a:t>Prompt</a:t>
            </a:r>
            <a:r>
              <a:rPr lang="es-MX" sz="2000" dirty="0"/>
              <a:t> Payment (90%)</a:t>
            </a:r>
          </a:p>
          <a:p>
            <a:pPr lvl="1"/>
            <a:endParaRPr lang="es-MX" sz="2000" dirty="0"/>
          </a:p>
          <a:p>
            <a:r>
              <a:rPr lang="es-MX" sz="2400" dirty="0" err="1"/>
              <a:t>Approximately</a:t>
            </a:r>
            <a:r>
              <a:rPr lang="es-MX" sz="2400" dirty="0"/>
              <a:t> 50 active  </a:t>
            </a:r>
            <a:r>
              <a:rPr lang="es-MX" sz="2400" dirty="0" err="1"/>
              <a:t>Monitored</a:t>
            </a:r>
            <a:r>
              <a:rPr lang="es-MX" sz="2400" dirty="0"/>
              <a:t> </a:t>
            </a:r>
            <a:r>
              <a:rPr lang="es-MX" sz="2400" dirty="0" err="1"/>
              <a:t>Contracts</a:t>
            </a:r>
            <a:r>
              <a:rPr lang="es-MX" sz="2400" dirty="0"/>
              <a:t>, </a:t>
            </a:r>
          </a:p>
          <a:p>
            <a:pPr lvl="1"/>
            <a:r>
              <a:rPr lang="es-MX" sz="2000" dirty="0"/>
              <a:t>6.2M in Subconsultant </a:t>
            </a:r>
            <a:r>
              <a:rPr lang="es-MX" sz="2000" dirty="0" err="1"/>
              <a:t>Payments</a:t>
            </a:r>
            <a:r>
              <a:rPr lang="es-MX" sz="2000" dirty="0"/>
              <a:t> </a:t>
            </a:r>
          </a:p>
          <a:p>
            <a:pPr lvl="1"/>
            <a:endParaRPr lang="es-MX" sz="2000" dirty="0"/>
          </a:p>
          <a:p>
            <a:pPr marL="457200" lvl="1" indent="0">
              <a:buNone/>
            </a:pPr>
            <a:endParaRPr lang="es-MX" sz="2000" dirty="0"/>
          </a:p>
          <a:p>
            <a:pPr marL="457200" lvl="1" indent="0">
              <a:buNone/>
            </a:pPr>
            <a:endParaRPr lang="es-MX" sz="2000" dirty="0"/>
          </a:p>
        </p:txBody>
      </p:sp>
      <p:sp>
        <p:nvSpPr>
          <p:cNvPr id="4" name="Rectangle 3"/>
          <p:cNvSpPr/>
          <p:nvPr/>
        </p:nvSpPr>
        <p:spPr>
          <a:xfrm>
            <a:off x="5443370" y="1578708"/>
            <a:ext cx="1699708" cy="17530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43370" y="3681458"/>
            <a:ext cx="1699708" cy="9372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p:cNvSpPr txBox="1"/>
          <p:nvPr/>
        </p:nvSpPr>
        <p:spPr>
          <a:xfrm>
            <a:off x="7404868" y="3783281"/>
            <a:ext cx="1281931" cy="4633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800" b="1" dirty="0">
                <a:solidFill>
                  <a:schemeClr val="accent6"/>
                </a:solidFill>
              </a:rPr>
              <a:t>MBE</a:t>
            </a:r>
          </a:p>
          <a:p>
            <a:r>
              <a:rPr lang="es-MX" sz="2800" b="1" dirty="0">
                <a:solidFill>
                  <a:schemeClr val="accent6"/>
                </a:solidFill>
              </a:rPr>
              <a:t>1.2M</a:t>
            </a:r>
            <a:r>
              <a:rPr lang="es-MX" sz="800" dirty="0">
                <a:solidFill>
                  <a:schemeClr val="accent6"/>
                </a:solidFill>
              </a:rPr>
              <a:t> </a:t>
            </a:r>
            <a:endParaRPr lang="en-US" sz="800" dirty="0">
              <a:solidFill>
                <a:schemeClr val="accent6"/>
              </a:solidFill>
            </a:endParaRPr>
          </a:p>
        </p:txBody>
      </p:sp>
      <p:sp>
        <p:nvSpPr>
          <p:cNvPr id="7" name="TextBox 1"/>
          <p:cNvSpPr txBox="1"/>
          <p:nvPr/>
        </p:nvSpPr>
        <p:spPr>
          <a:xfrm>
            <a:off x="7404869" y="2014957"/>
            <a:ext cx="1281931" cy="4633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800" b="1" dirty="0">
                <a:solidFill>
                  <a:schemeClr val="accent6"/>
                </a:solidFill>
              </a:rPr>
              <a:t>WBE </a:t>
            </a:r>
          </a:p>
          <a:p>
            <a:r>
              <a:rPr lang="es-MX" sz="2800" b="1" dirty="0">
                <a:solidFill>
                  <a:schemeClr val="accent6"/>
                </a:solidFill>
              </a:rPr>
              <a:t>2.4M</a:t>
            </a:r>
            <a:r>
              <a:rPr lang="es-MX" sz="800" dirty="0">
                <a:solidFill>
                  <a:schemeClr val="accent6"/>
                </a:solidFill>
              </a:rPr>
              <a:t> </a:t>
            </a:r>
            <a:endParaRPr lang="en-US" sz="800" dirty="0">
              <a:solidFill>
                <a:schemeClr val="accent6"/>
              </a:solidFill>
            </a:endParaRPr>
          </a:p>
        </p:txBody>
      </p:sp>
      <p:sp>
        <p:nvSpPr>
          <p:cNvPr id="8" name="TextBox 1"/>
          <p:cNvSpPr txBox="1"/>
          <p:nvPr/>
        </p:nvSpPr>
        <p:spPr>
          <a:xfrm>
            <a:off x="5325035" y="4757125"/>
            <a:ext cx="3818965" cy="12384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4000" b="1" dirty="0">
                <a:solidFill>
                  <a:schemeClr val="accent6"/>
                </a:solidFill>
              </a:rPr>
              <a:t>3.6M</a:t>
            </a:r>
            <a:r>
              <a:rPr lang="es-MX" sz="2800" b="1" dirty="0">
                <a:solidFill>
                  <a:schemeClr val="accent6"/>
                </a:solidFill>
              </a:rPr>
              <a:t> Sub-</a:t>
            </a:r>
            <a:r>
              <a:rPr lang="es-MX" sz="2800" b="1" dirty="0" err="1">
                <a:solidFill>
                  <a:schemeClr val="accent6"/>
                </a:solidFill>
              </a:rPr>
              <a:t>Dollars</a:t>
            </a:r>
            <a:r>
              <a:rPr lang="es-MX" sz="2400" dirty="0">
                <a:solidFill>
                  <a:schemeClr val="accent6"/>
                </a:solidFill>
              </a:rPr>
              <a:t> </a:t>
            </a:r>
          </a:p>
          <a:p>
            <a:r>
              <a:rPr lang="es-MX" sz="2400" dirty="0" err="1">
                <a:solidFill>
                  <a:schemeClr val="accent6"/>
                </a:solidFill>
              </a:rPr>
              <a:t>paid</a:t>
            </a:r>
            <a:r>
              <a:rPr lang="es-MX" sz="2400" dirty="0">
                <a:solidFill>
                  <a:schemeClr val="accent6"/>
                </a:solidFill>
              </a:rPr>
              <a:t> in 2018</a:t>
            </a:r>
            <a:r>
              <a:rPr lang="es-MX" sz="2800" dirty="0">
                <a:solidFill>
                  <a:schemeClr val="accent6"/>
                </a:solidFill>
              </a:rPr>
              <a:t> </a:t>
            </a:r>
            <a:endParaRPr lang="en-US" sz="1050" dirty="0">
              <a:solidFill>
                <a:schemeClr val="accent6"/>
              </a:solidFill>
            </a:endParaRPr>
          </a:p>
        </p:txBody>
      </p:sp>
    </p:spTree>
    <p:extLst>
      <p:ext uri="{BB962C8B-B14F-4D97-AF65-F5344CB8AC3E}">
        <p14:creationId xmlns:p14="http://schemas.microsoft.com/office/powerpoint/2010/main" val="195772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1048528" y="1118991"/>
            <a:ext cx="7405007" cy="497086"/>
          </a:xfrm>
        </p:spPr>
        <p:txBody>
          <a:bodyPr>
            <a:noAutofit/>
          </a:bodyPr>
          <a:lstStyle/>
          <a:p>
            <a:r>
              <a:rPr lang="en-US" sz="2700" dirty="0"/>
              <a:t>Move Seattle Levy WMBE Goal (2016-2018)</a:t>
            </a:r>
            <a:br>
              <a:rPr lang="en-US" sz="2700" dirty="0"/>
            </a:br>
            <a:endParaRPr lang="en-US" sz="2700" dirty="0"/>
          </a:p>
        </p:txBody>
      </p:sp>
      <p:pic>
        <p:nvPicPr>
          <p:cNvPr id="3" name="Picture 2">
            <a:extLst>
              <a:ext uri="{FF2B5EF4-FFF2-40B4-BE49-F238E27FC236}">
                <a16:creationId xmlns:a16="http://schemas.microsoft.com/office/drawing/2014/main" id="{0C1F02D2-ADCD-4DA8-B602-33709E41BB3D}"/>
              </a:ext>
            </a:extLst>
          </p:cNvPr>
          <p:cNvPicPr>
            <a:picLocks noChangeAspect="1"/>
          </p:cNvPicPr>
          <p:nvPr/>
        </p:nvPicPr>
        <p:blipFill rotWithShape="1">
          <a:blip r:embed="rId3"/>
          <a:srcRect t="9363"/>
          <a:stretch/>
        </p:blipFill>
        <p:spPr>
          <a:xfrm>
            <a:off x="3406694" y="1970754"/>
            <a:ext cx="5991461" cy="2249129"/>
          </a:xfrm>
          <a:prstGeom prst="rect">
            <a:avLst/>
          </a:prstGeom>
        </p:spPr>
      </p:pic>
      <p:sp>
        <p:nvSpPr>
          <p:cNvPr id="6" name="Content Placeholder 2">
            <a:extLst>
              <a:ext uri="{FF2B5EF4-FFF2-40B4-BE49-F238E27FC236}">
                <a16:creationId xmlns:a16="http://schemas.microsoft.com/office/drawing/2014/main" id="{BA7D5DEC-5714-49F8-B2DA-69C7EC85A1F7}"/>
              </a:ext>
            </a:extLst>
          </p:cNvPr>
          <p:cNvSpPr>
            <a:spLocks noGrp="1"/>
          </p:cNvSpPr>
          <p:nvPr>
            <p:ph idx="1"/>
          </p:nvPr>
        </p:nvSpPr>
        <p:spPr>
          <a:xfrm>
            <a:off x="338959" y="1823333"/>
            <a:ext cx="3414506" cy="3211334"/>
          </a:xfrm>
        </p:spPr>
        <p:txBody>
          <a:bodyPr>
            <a:normAutofit/>
          </a:bodyPr>
          <a:lstStyle/>
          <a:p>
            <a:pPr marL="0" indent="0">
              <a:buNone/>
            </a:pPr>
            <a:r>
              <a:rPr lang="en-US" sz="1800" dirty="0"/>
              <a:t>The Move Seattle Levy also features a </a:t>
            </a:r>
            <a:r>
              <a:rPr lang="en-US" sz="1800" b="1" dirty="0"/>
              <a:t>23% WMBE Goal </a:t>
            </a:r>
            <a:r>
              <a:rPr lang="en-US" sz="1800" dirty="0"/>
              <a:t>for all purchasing, prime consultant and Public Works </a:t>
            </a:r>
            <a:r>
              <a:rPr lang="en-US" sz="1800" b="1" dirty="0"/>
              <a:t>contract dollars </a:t>
            </a:r>
            <a:r>
              <a:rPr lang="en-US" sz="1800" dirty="0"/>
              <a:t>associated with the Levy.</a:t>
            </a:r>
          </a:p>
          <a:p>
            <a:pPr marL="0" indent="0">
              <a:buNone/>
            </a:pPr>
            <a:endParaRPr lang="en-US" sz="1800" dirty="0"/>
          </a:p>
          <a:p>
            <a:pPr marL="0" indent="0">
              <a:buNone/>
            </a:pPr>
            <a:r>
              <a:rPr lang="en-US" sz="1800" dirty="0"/>
              <a:t>From 2016-2018, the Move Seattle Levy has a </a:t>
            </a:r>
            <a:r>
              <a:rPr lang="en-US" sz="1800" b="1" dirty="0"/>
              <a:t>23.3% WMBE utilization</a:t>
            </a:r>
            <a:r>
              <a:rPr lang="en-US" sz="1800" dirty="0"/>
              <a:t>, or approximately </a:t>
            </a:r>
            <a:r>
              <a:rPr lang="en-US" sz="1800" b="1" dirty="0"/>
              <a:t>$48M </a:t>
            </a:r>
            <a:r>
              <a:rPr lang="en-US" sz="1800" dirty="0"/>
              <a:t>to Women- and Minority-Owned Businesses.</a:t>
            </a:r>
            <a:endParaRPr lang="en-US" sz="1500" dirty="0"/>
          </a:p>
        </p:txBody>
      </p:sp>
    </p:spTree>
    <p:extLst>
      <p:ext uri="{BB962C8B-B14F-4D97-AF65-F5344CB8AC3E}">
        <p14:creationId xmlns:p14="http://schemas.microsoft.com/office/powerpoint/2010/main" val="2045049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3641a3d2-4fcd-4583-91e0-8586dcaab48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1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PowerPoint" id="{66EC0A9A-D1C7-4542-9ED6-3D7310237F17}" vid="{6287532C-B5B8-443D-8C2D-936CD09614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28156643FAA846B97E9412E19747B4" ma:contentTypeVersion="11" ma:contentTypeDescription="Create a new document." ma:contentTypeScope="" ma:versionID="65990eee88ff317edadc96804e9a853d">
  <xsd:schema xmlns:xsd="http://www.w3.org/2001/XMLSchema" xmlns:xs="http://www.w3.org/2001/XMLSchema" xmlns:p="http://schemas.microsoft.com/office/2006/metadata/properties" xmlns:ns1="http://schemas.microsoft.com/sharepoint/v3" xmlns:ns2="d378ed2b-2f80-4175-8826-d9fa5079954d" xmlns:ns3="97372696-fea6-4f20-8e56-281e63a947f1" targetNamespace="http://schemas.microsoft.com/office/2006/metadata/properties" ma:root="true" ma:fieldsID="6a906a18ab80d8747129932220b000e5" ns1:_="" ns2:_="" ns3:_="">
    <xsd:import namespace="http://schemas.microsoft.com/sharepoint/v3"/>
    <xsd:import namespace="d378ed2b-2f80-4175-8826-d9fa5079954d"/>
    <xsd:import namespace="97372696-fea6-4f20-8e56-281e63a947f1"/>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78ed2b-2f80-4175-8826-d9fa5079954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372696-fea6-4f20-8e56-281e63a947f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2.xml><?xml version="1.0" encoding="utf-8"?>
<ds:datastoreItem xmlns:ds="http://schemas.openxmlformats.org/officeDocument/2006/customXml" ds:itemID="{2F0CD351-0561-4B41-9079-EB7703943CEB}">
  <ds:schemaRefs>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97372696-fea6-4f20-8e56-281e63a947f1"/>
    <ds:schemaRef ds:uri="d378ed2b-2f80-4175-8826-d9fa5079954d"/>
    <ds:schemaRef ds:uri="http://schemas.microsoft.com/sharepoint/v3"/>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47EAFAD-5D0A-4C31-BFAF-E4E3FE3218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78ed2b-2f80-4175-8826-d9fa5079954d"/>
    <ds:schemaRef ds:uri="97372696-fea6-4f20-8e56-281e63a94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13270</TotalTime>
  <Words>815</Words>
  <Application>Microsoft Office PowerPoint</Application>
  <PresentationFormat>On-screen Show (4:3)</PresentationFormat>
  <Paragraphs>194</Paragraphs>
  <Slides>17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Seattle Text</vt:lpstr>
      <vt:lpstr>Office Theme</vt:lpstr>
      <vt:lpstr>1_Office Theme</vt:lpstr>
      <vt:lpstr>PowerPoint Presentation</vt:lpstr>
      <vt:lpstr>SDOT WMBE Program</vt:lpstr>
      <vt:lpstr>SDOT 2018 Spend</vt:lpstr>
      <vt:lpstr>PowerPoint Presentation</vt:lpstr>
      <vt:lpstr>SDOT WMBE Goals vs. Actuals</vt:lpstr>
      <vt:lpstr>SDOT 2018 WMBE Outcomes</vt:lpstr>
      <vt:lpstr>SDOT WMBE SPEND </vt:lpstr>
      <vt:lpstr>Monitoring Subconsultant Commitments </vt:lpstr>
      <vt:lpstr>Move Seattle Levy WMBE Goal (2016-2018) </vt:lpstr>
      <vt:lpstr>Overview: Prompt Payment </vt:lpstr>
      <vt:lpstr>Overview:  2018 SDOT-Hosted Outreach</vt:lpstr>
      <vt:lpstr>Overview: 2018 Immigrant, Refugee, Micro, Emerging Business Outreach </vt:lpstr>
      <vt:lpstr>Overview: Internal Outreach:  WMBE Advocate Series (Spring &amp; Fall) </vt:lpstr>
      <vt:lpstr>SDOT 2019 Plan at a Glance</vt:lpstr>
      <vt:lpstr>SDOT WMBE Initiatives 2019</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Chow, Evelyn</dc:creator>
  <cp:lastModifiedBy>Garza, Viviana</cp:lastModifiedBy>
  <cp:revision>60</cp:revision>
  <dcterms:created xsi:type="dcterms:W3CDTF">2018-08-22T20:35:16Z</dcterms:created>
  <dcterms:modified xsi:type="dcterms:W3CDTF">2019-07-11T17:35:03Z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0x0101003E28156643FAA846B97E9412E19747B4</vt:lpwstr>
  </property>
</Properties>
</file>