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341" r:id="rId5"/>
    <p:sldId id="398" r:id="rId6"/>
    <p:sldId id="374" r:id="rId7"/>
    <p:sldId id="354" r:id="rId8"/>
    <p:sldId id="355" r:id="rId9"/>
    <p:sldId id="356" r:id="rId10"/>
    <p:sldId id="358" r:id="rId11"/>
    <p:sldId id="362" r:id="rId12"/>
    <p:sldId id="929" r:id="rId13"/>
    <p:sldId id="942" r:id="rId14"/>
    <p:sldId id="342" r:id="rId15"/>
    <p:sldId id="933" r:id="rId16"/>
    <p:sldId id="935" r:id="rId17"/>
    <p:sldId id="932" r:id="rId18"/>
    <p:sldId id="974" r:id="rId19"/>
    <p:sldId id="943" r:id="rId20"/>
    <p:sldId id="370" r:id="rId21"/>
    <p:sldId id="941" r:id="rId22"/>
    <p:sldId id="934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AC8A2C4-0412-87AD-BD5B-0885ADA94D6D}" name="Pasciuto, Giulia" initials="PG" userId="S::Giulia.Pasciuto@seattle.gov::a47236b3-5351-4330-b0b8-8f1638cdec1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nzoneri, Diana" initials="CD" lastIdx="1" clrIdx="0">
    <p:extLst>
      <p:ext uri="{19B8F6BF-5375-455C-9EA6-DF929625EA0E}">
        <p15:presenceInfo xmlns:p15="http://schemas.microsoft.com/office/powerpoint/2012/main" userId="S-1-5-21-1005559283-1549754204-3747669754-18796" providerId="AD"/>
      </p:ext>
    </p:extLst>
  </p:cmAuthor>
  <p:cmAuthor id="2" name="Katie Sheehy" initials="KNS" lastIdx="6" clrIdx="1">
    <p:extLst>
      <p:ext uri="{19B8F6BF-5375-455C-9EA6-DF929625EA0E}">
        <p15:presenceInfo xmlns:p15="http://schemas.microsoft.com/office/powerpoint/2012/main" userId="Katie Sheehy" providerId="None"/>
      </p:ext>
    </p:extLst>
  </p:cmAuthor>
  <p:cmAuthor id="3" name="Blumson, Michael" initials="BM" lastIdx="2" clrIdx="2">
    <p:extLst>
      <p:ext uri="{19B8F6BF-5375-455C-9EA6-DF929625EA0E}">
        <p15:presenceInfo xmlns:p15="http://schemas.microsoft.com/office/powerpoint/2012/main" userId="S-1-5-21-1005559283-1549754204-3747669754-1331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822"/>
    <a:srgbClr val="C7CB2D"/>
    <a:srgbClr val="2C74BA"/>
    <a:srgbClr val="14A657"/>
    <a:srgbClr val="F68A44"/>
    <a:srgbClr val="0058A4"/>
    <a:srgbClr val="A4B42E"/>
    <a:srgbClr val="C4D2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3612" autoAdjust="0"/>
  </p:normalViewPr>
  <p:slideViewPr>
    <p:cSldViewPr snapToGrid="0">
      <p:cViewPr varScale="1">
        <p:scale>
          <a:sx n="104" d="100"/>
          <a:sy n="104" d="100"/>
        </p:scale>
        <p:origin x="156" y="72"/>
      </p:cViewPr>
      <p:guideLst/>
    </p:cSldViewPr>
  </p:slideViewPr>
  <p:outlineViewPr>
    <p:cViewPr>
      <p:scale>
        <a:sx n="33" d="100"/>
        <a:sy n="33" d="100"/>
      </p:scale>
      <p:origin x="0" y="-2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5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0C3098A-D670-4ABE-A9EC-F1B4C6ED3D7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8078934-B615-4087-9ABC-DC65413B8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36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896EDE5-1910-4F75-BB9E-5C9877BDB02E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221780F-25BC-4846-8DC9-19BBF4356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7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1780F-25BC-4846-8DC9-19BBF4356D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4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Neighborhood Characteristics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high levels of chronic and more recent displacement risk, 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disinvestment due to a history of red-lining and racial covenants, 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recent major transportation investments, 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significant population of marginalized communities who have participated in years of neighborhood planning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recently updated neighborhood plans or action plans, and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key community-driven strategies prioritized to mitigate further displacement and increase access to opportunity. </a:t>
            </a:r>
          </a:p>
          <a:p>
            <a:pPr lvl="0"/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City of Seattle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9A6455-BE76-4C09-B029-D69E1885FE7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86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1780F-25BC-4846-8DC9-19BBF4356D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51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1780F-25BC-4846-8DC9-19BBF4356D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25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1780F-25BC-4846-8DC9-19BBF4356D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27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1780F-25BC-4846-8DC9-19BBF4356D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83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1780F-25BC-4846-8DC9-19BBF4356D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27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82709-C5A1-48D1-8579-820ABCE586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8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21780F-25BC-4846-8DC9-19BBF4356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622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82709-C5A1-48D1-8579-820ABCE586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30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City of Seattle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9A6455-BE76-4C09-B029-D69E1885FE7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83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Equitable Development Toolkit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GOALS: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To achieve racial and social equity, we need </a:t>
            </a:r>
            <a:r>
              <a:rPr lang="en-US" b="1" dirty="0"/>
              <a:t>strong communities and strong people</a:t>
            </a:r>
            <a:r>
              <a:rPr lang="en-US" dirty="0"/>
              <a:t>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This means </a:t>
            </a:r>
            <a:r>
              <a:rPr lang="en-US" b="1" dirty="0"/>
              <a:t>community stability and resilience in the face of displacement pressure </a:t>
            </a:r>
            <a:r>
              <a:rPr lang="en-US" dirty="0"/>
              <a:t>and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great neighborhoods throughout the city with equitable access for all</a:t>
            </a:r>
            <a:r>
              <a:rPr lang="en-US" dirty="0"/>
              <a:t>. </a:t>
            </a: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Growth that achieves these goals will require more public investment above current levels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specifically into these drivers (each has outcomes associated with it)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opportunities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marginalized populations and enhance community anchors.  Provide access to quality education, training and living wage jobs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Enact policies and programs that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 marginalized populations, businesses and community organizations the ability to stay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their communities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 local community character, cultural diversity, and values. 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and strengthen cultural communities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Prioritize investment in effective and affordable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transportation that supports transit-dependent communities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 neighborhoods that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enhance community health through access to public amenities, healthy food and safe environments for everyone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Leverage private development to fill gaps in amenities and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expand the supply and variety of housing and employment choices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82709-C5A1-48D1-8579-820ABCE586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51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Neighborhood Characteristics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high levels of chronic and more recent displacement risk, 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disinvestment due to a history of red-lining and racial covenants, 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recent major transportation investments, 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significant population of marginalized communities who have participated in years of neighborhood planning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recently updated neighborhood plans or action plans, and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key community-driven strategies prioritized to mitigate further displacement and increase access to opportunity. </a:t>
            </a:r>
          </a:p>
          <a:p>
            <a:pPr lvl="0"/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City of Seattle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9A6455-BE76-4C09-B029-D69E1885FE7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94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0405" y="-152267"/>
            <a:ext cx="9144000" cy="2387600"/>
          </a:xfrm>
        </p:spPr>
        <p:txBody>
          <a:bodyPr anchor="b"/>
          <a:lstStyle>
            <a:lvl1pPr algn="l">
              <a:defRPr sz="6000" spc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31236" y="2458684"/>
            <a:ext cx="9144000" cy="1655762"/>
          </a:xfrm>
        </p:spPr>
        <p:txBody>
          <a:bodyPr/>
          <a:lstStyle>
            <a:lvl1pPr marL="0" indent="0" algn="l">
              <a:buNone/>
              <a:defRPr sz="2400" b="0" spc="600">
                <a:solidFill>
                  <a:srgbClr val="A4B42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2730"/>
            <a:ext cx="2048948" cy="504984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204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2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D00DC6-679E-4B8B-ABD4-053802E0D4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787105-75B5-4EAC-9AE6-005ADB096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0030" y="2766219"/>
            <a:ext cx="6991939" cy="1325563"/>
          </a:xfrm>
          <a:ln w="38100">
            <a:solidFill>
              <a:schemeClr val="bg1"/>
            </a:solidFill>
            <a:miter lim="800000"/>
          </a:ln>
        </p:spPr>
        <p:txBody>
          <a:bodyPr/>
          <a:lstStyle>
            <a:lvl1pPr algn="ctr">
              <a:defRPr b="0" i="0" spc="1000" baseline="0">
                <a:solidFill>
                  <a:schemeClr val="bg1"/>
                </a:solidFill>
                <a:latin typeface="Trebuchet MS" panose="020B0603020202020204" pitchFamily="34" charset="0"/>
                <a:cs typeface="Trebuchet MS" pitchFamily="2" charset="0"/>
              </a:defRPr>
            </a:lvl1pPr>
          </a:lstStyle>
          <a:p>
            <a:r>
              <a:rPr lang="en-US" dirty="0"/>
              <a:t>BREAK SESSION</a:t>
            </a:r>
          </a:p>
        </p:txBody>
      </p:sp>
    </p:spTree>
    <p:extLst>
      <p:ext uri="{BB962C8B-B14F-4D97-AF65-F5344CB8AC3E}">
        <p14:creationId xmlns:p14="http://schemas.microsoft.com/office/powerpoint/2010/main" val="1499477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F68A44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204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8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D35DD3-EC0A-4BE2-885A-4B4E3D093DEC}"/>
              </a:ext>
            </a:extLst>
          </p:cNvPr>
          <p:cNvSpPr/>
          <p:nvPr userDrawn="1"/>
        </p:nvSpPr>
        <p:spPr>
          <a:xfrm>
            <a:off x="1" y="0"/>
            <a:ext cx="12204224" cy="3581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0405" y="1194395"/>
            <a:ext cx="9144000" cy="2387600"/>
          </a:xfrm>
        </p:spPr>
        <p:txBody>
          <a:bodyPr anchor="b"/>
          <a:lstStyle>
            <a:lvl1pPr algn="l">
              <a:defRPr sz="60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31236" y="3805346"/>
            <a:ext cx="9144000" cy="1655762"/>
          </a:xfrm>
        </p:spPr>
        <p:txBody>
          <a:bodyPr/>
          <a:lstStyle>
            <a:lvl1pPr marL="0" indent="0" algn="l">
              <a:buNone/>
              <a:defRPr sz="2400" b="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1242"/>
          <a:stretch/>
        </p:blipFill>
        <p:spPr>
          <a:xfrm>
            <a:off x="9931941" y="5897070"/>
            <a:ext cx="2048948" cy="61225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54820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851116"/>
          </a:xfrm>
        </p:spPr>
        <p:txBody>
          <a:bodyPr/>
          <a:lstStyle>
            <a:lvl1pPr>
              <a:defRPr spc="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204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76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0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4573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89351" y="4576543"/>
            <a:ext cx="11202649" cy="0"/>
          </a:xfrm>
          <a:prstGeom prst="line">
            <a:avLst/>
          </a:prstGeom>
          <a:ln>
            <a:solidFill>
              <a:srgbClr val="C4D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204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1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204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9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pc="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A4B42E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A4B42E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3204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04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204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42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204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F68A44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204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33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07714"/>
            <a:ext cx="12192000" cy="350286"/>
          </a:xfrm>
          <a:prstGeom prst="rect">
            <a:avLst/>
          </a:prstGeom>
          <a:solidFill>
            <a:srgbClr val="C4D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0338213" y="5560461"/>
            <a:ext cx="3287847" cy="1543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solidFill>
                  <a:srgbClr val="C4D250"/>
                </a:solidFill>
                <a:latin typeface="Seattle Text" pitchFamily="2" charset="0"/>
                <a:cs typeface="Seattle Text" pitchFamily="2" charset="0"/>
              </a:rPr>
              <a:t>OPCD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204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04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9" r:id="rId10"/>
    <p:sldLayoutId id="214748365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300">
          <a:solidFill>
            <a:srgbClr val="0058A4"/>
          </a:solidFill>
          <a:latin typeface="Seattle Text" pitchFamily="2" charset="0"/>
          <a:ea typeface="+mj-ea"/>
          <a:cs typeface="Seattle Text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68A44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68A4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68A4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witzerlandLight" panose="020B7200000000000000" pitchFamily="34" charset="0"/>
          <a:ea typeface="+mn-ea"/>
          <a:cs typeface="+mn-cs"/>
        </a:defRPr>
      </a:lvl4pPr>
      <a:lvl5pPr marL="21717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F68A44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witzerlandLight" panose="020B7200000000000000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svr225.stepx.com:3388/seattle-washington/file/53041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t="11001" r="698" b="28732"/>
          <a:stretch/>
        </p:blipFill>
        <p:spPr bwMode="auto">
          <a:xfrm>
            <a:off x="0" y="0"/>
            <a:ext cx="12192000" cy="358199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1235" y="844197"/>
            <a:ext cx="9702517" cy="2387600"/>
          </a:xfrm>
        </p:spPr>
        <p:txBody>
          <a:bodyPr>
            <a:normAutofit/>
          </a:bodyPr>
          <a:lstStyle/>
          <a:p>
            <a:r>
              <a:rPr lang="en-US" sz="5400" dirty="0"/>
              <a:t>Equitable Development Initiative RFP Workshops</a:t>
            </a:r>
            <a:endParaRPr lang="en-US" sz="40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F704BD6-1C2D-48B9-A2AF-3D28A7B2F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71" y="493999"/>
            <a:ext cx="11243730" cy="1274199"/>
          </a:xfrm>
        </p:spPr>
        <p:txBody>
          <a:bodyPr>
            <a:normAutofit/>
          </a:bodyPr>
          <a:lstStyle/>
          <a:p>
            <a:pPr algn="r"/>
            <a:r>
              <a:rPr lang="en-US" sz="2200" spc="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February 2022</a:t>
            </a:r>
            <a:endParaRPr lang="en-US" spc="0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1236" y="3872794"/>
            <a:ext cx="7705868" cy="165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Briefing Objectives: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 &amp; EDI Fund background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 Status</a:t>
            </a:r>
          </a:p>
        </p:txBody>
      </p:sp>
    </p:spTree>
    <p:extLst>
      <p:ext uri="{BB962C8B-B14F-4D97-AF65-F5344CB8AC3E}">
        <p14:creationId xmlns:p14="http://schemas.microsoft.com/office/powerpoint/2010/main" val="3896934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Priorities identified as Gaps in the EDI Portfolio for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A048-1AED-4B5F-BFFD-0070C41EF84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87500" y="1244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303" y="1216242"/>
            <a:ext cx="9541497" cy="5363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There will be targeted outreach to these potential applicant types:</a:t>
            </a:r>
          </a:p>
          <a:p>
            <a:r>
              <a:rPr lang="en-US" sz="3200" dirty="0"/>
              <a:t>Religious Institutions utilizing the affordable housing density bonus legislation</a:t>
            </a:r>
          </a:p>
          <a:p>
            <a:r>
              <a:rPr lang="en-US" sz="3200" dirty="0"/>
              <a:t>Projects located in North Seattle</a:t>
            </a:r>
          </a:p>
          <a:p>
            <a:r>
              <a:rPr lang="en-US" sz="3200" dirty="0"/>
              <a:t>Projects led-by and serving Latinx communities</a:t>
            </a:r>
          </a:p>
          <a:p>
            <a:r>
              <a:rPr lang="en-US" sz="3200" dirty="0"/>
              <a:t>Projects led-by and serving LGBTQ </a:t>
            </a:r>
            <a:r>
              <a:rPr lang="en-US" sz="3200" dirty="0" err="1"/>
              <a:t>communites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N</a:t>
            </a:r>
            <a:r>
              <a:rPr lang="en-US" sz="3200" b="1" dirty="0"/>
              <a:t>NOTE: All communities at high-risk of displacement are encouraged to apply.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9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67997-C686-48FE-8D01-FE704D3EE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18140"/>
          </a:xfrm>
        </p:spPr>
        <p:txBody>
          <a:bodyPr>
            <a:normAutofit/>
          </a:bodyPr>
          <a:lstStyle/>
          <a:p>
            <a:pPr>
              <a:lnSpc>
                <a:spcPts val="3700"/>
              </a:lnSpc>
            </a:pPr>
            <a:r>
              <a:rPr lang="en-US" spc="0" dirty="0"/>
              <a:t>Equitable Development Initiative Fund </a:t>
            </a:r>
            <a:br>
              <a:rPr lang="en-US" spc="0" dirty="0"/>
            </a:br>
            <a:r>
              <a:rPr lang="en-US" sz="3000" b="0" spc="0" dirty="0">
                <a:solidFill>
                  <a:schemeClr val="accent1">
                    <a:lumMod val="50000"/>
                  </a:schemeClr>
                </a:solidFill>
              </a:rPr>
              <a:t>Investment in targeted place-based strategies</a:t>
            </a:r>
            <a:endParaRPr lang="en-US" sz="3000" spc="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14141D6-A8D2-4796-901D-56BD18DFF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478538"/>
              </p:ext>
            </p:extLst>
          </p:nvPr>
        </p:nvGraphicFramePr>
        <p:xfrm>
          <a:off x="838200" y="1583266"/>
          <a:ext cx="10515600" cy="45127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3369446747"/>
                    </a:ext>
                  </a:extLst>
                </a:gridCol>
                <a:gridCol w="8839200">
                  <a:extLst>
                    <a:ext uri="{9D8B030D-6E8A-4147-A177-3AD203B41FA5}">
                      <a16:colId xmlns:a16="http://schemas.microsoft.com/office/drawing/2014/main" val="924730117"/>
                    </a:ext>
                  </a:extLst>
                </a:gridCol>
              </a:tblGrid>
              <a:tr h="1250468">
                <a:tc>
                  <a:txBody>
                    <a:bodyPr/>
                    <a:lstStyle/>
                    <a:p>
                      <a:pPr algn="ctr"/>
                      <a:r>
                        <a:rPr lang="en-US" sz="2400" b="1" spc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FUNDING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Historically – EDI receives funding from the Short-Term Rental Tax and this year anticipates utilizing funds from the JumpStart Tax.</a:t>
                      </a:r>
                    </a:p>
                  </a:txBody>
                  <a:tcPr marL="228600" anchor="ctr"/>
                </a:tc>
                <a:extLst>
                  <a:ext uri="{0D108BD9-81ED-4DB2-BD59-A6C34878D82A}">
                    <a16:rowId xmlns:a16="http://schemas.microsoft.com/office/drawing/2014/main" val="4040947401"/>
                  </a:ext>
                </a:extLst>
              </a:tr>
              <a:tr h="1408706">
                <a:tc>
                  <a:txBody>
                    <a:bodyPr/>
                    <a:lstStyle/>
                    <a:p>
                      <a:pPr algn="ctr"/>
                      <a:r>
                        <a:rPr lang="en-US" sz="2400" b="1" spc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WHY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Address historic and market inequities through investing in projects and programs that mitigate displacement and increase access to opportunity.</a:t>
                      </a:r>
                    </a:p>
                  </a:txBody>
                  <a:tcPr marL="228600" anchor="ctr"/>
                </a:tc>
                <a:extLst>
                  <a:ext uri="{0D108BD9-81ED-4DB2-BD59-A6C34878D82A}">
                    <a16:rowId xmlns:a16="http://schemas.microsoft.com/office/drawing/2014/main" val="3701960882"/>
                  </a:ext>
                </a:extLst>
              </a:tr>
              <a:tr h="185356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400" b="1" spc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HOW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Community Capacity Development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latin typeface="Calibri" panose="020F0502020204030204" pitchFamily="34" charset="0"/>
                        </a:rPr>
                        <a:t>Project Development</a:t>
                      </a:r>
                    </a:p>
                  </a:txBody>
                  <a:tcPr marL="228600" anchor="ctr"/>
                </a:tc>
                <a:extLst>
                  <a:ext uri="{0D108BD9-81ED-4DB2-BD59-A6C34878D82A}">
                    <a16:rowId xmlns:a16="http://schemas.microsoft.com/office/drawing/2014/main" val="945189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1892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EFA32-B5DA-401D-AC2C-B813B3CFB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A9196-529C-4FB8-BC59-D02642E16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EDI Partners from 2017-2019 and 2021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F6EB0-E34F-4EBF-89B2-DA81057D07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May amend project lead organization (ex. No longer needing a fiscal sponsor after receiving 501c3 status)</a:t>
            </a:r>
          </a:p>
          <a:p>
            <a:r>
              <a:rPr lang="en-US" dirty="0"/>
              <a:t>Must complete supplemental questions in EDI application</a:t>
            </a:r>
          </a:p>
          <a:p>
            <a:r>
              <a:rPr lang="en-US" dirty="0"/>
              <a:t>Can apply for capacity-building and/or capital funding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FFAD8-3CA2-4036-834F-B65D6A68A3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New Applicants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8F22D-DB8B-463C-883D-BF6A030A61B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Does not have to be a 501c3 but must be registered in WA State and City</a:t>
            </a:r>
          </a:p>
          <a:p>
            <a:r>
              <a:rPr lang="en-US" dirty="0"/>
              <a:t>Do </a:t>
            </a:r>
            <a:r>
              <a:rPr lang="en-US" b="1" dirty="0"/>
              <a:t>not</a:t>
            </a:r>
            <a:r>
              <a:rPr lang="en-US" dirty="0"/>
              <a:t> need to complete supplemental questions</a:t>
            </a:r>
          </a:p>
          <a:p>
            <a:r>
              <a:rPr lang="en-US" dirty="0"/>
              <a:t>Can apply for capacity-building and/or capital funding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346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C0D13-4909-4A13-8410-76AA001D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4FEC5-3E47-4582-924C-E066B2FC8E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are we asking?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6501CF-7295-483A-B99C-52DBF883F7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Helps the review committee track progress from previous awards</a:t>
            </a:r>
          </a:p>
          <a:p>
            <a:endParaRPr lang="en-US" dirty="0"/>
          </a:p>
          <a:p>
            <a:r>
              <a:rPr lang="en-US" dirty="0"/>
              <a:t>Ensures that projects are remaining consistent with the goals that were previously approved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FE470-E16D-4E32-914A-86E18B96DF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FFC36C-BD13-4536-B447-E93AEA742C7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54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C50A7-B96C-421A-9F89-311E8F26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4A882A-9A39-4819-9C4B-C5989DDC3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Core Scoring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C03E39-8205-415B-912E-C94B2BE82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Examples of other Consideration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586D703-7426-4A0E-A943-156F32E83C0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Geographic distribution</a:t>
            </a:r>
          </a:p>
          <a:p>
            <a:r>
              <a:rPr lang="en-US" dirty="0"/>
              <a:t>Balance of Shovel-Hungry vs. Shovel-Ready projects</a:t>
            </a:r>
          </a:p>
          <a:p>
            <a:r>
              <a:rPr lang="en-US" dirty="0"/>
              <a:t>Mix of project types</a:t>
            </a:r>
          </a:p>
          <a:p>
            <a:r>
              <a:rPr lang="en-US" dirty="0"/>
              <a:t>Demonstrated nexus with historic disinvestment and discriminatory policies</a:t>
            </a:r>
          </a:p>
          <a:p>
            <a:r>
              <a:rPr lang="en-US" dirty="0"/>
              <a:t>2022 Priorities</a:t>
            </a:r>
          </a:p>
          <a:p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AE7760B-1712-415E-AC95-1DED49EF1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08128" y="-2518846"/>
            <a:ext cx="21207233" cy="52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392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74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74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74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74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74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74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74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74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74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74700" algn="l"/>
              </a:tabLst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417A"/>
                </a:solidFill>
                <a:effectLst/>
                <a:latin typeface="Seattle Tex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Selection Criterion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74700" algn="l"/>
              </a:tabLst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1B9443-6CF6-45FD-8489-BEC68E3BBDF9}"/>
              </a:ext>
            </a:extLst>
          </p:cNvPr>
          <p:cNvSpPr txBox="1"/>
          <p:nvPr/>
        </p:nvSpPr>
        <p:spPr>
          <a:xfrm>
            <a:off x="768240" y="2826332"/>
            <a:ext cx="50191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Equity Drivers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Depth of Relationship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Project Reasonableness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Displacement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Access to Opportunity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C3C42E0-B86F-418E-9A66-E6200029D0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106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13038A3-2073-4E6A-A55E-9C5EA3271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62064"/>
            <a:ext cx="10515600" cy="24215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6A362D-1B88-4799-A21F-85B2F86820B9}"/>
              </a:ext>
            </a:extLst>
          </p:cNvPr>
          <p:cNvSpPr txBox="1"/>
          <p:nvPr/>
        </p:nvSpPr>
        <p:spPr>
          <a:xfrm>
            <a:off x="3881651" y="4629472"/>
            <a:ext cx="4008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Community review committee:</a:t>
            </a:r>
          </a:p>
          <a:p>
            <a:r>
              <a:rPr lang="en-US" dirty="0"/>
              <a:t>Real estate and community financing experts, impacted community members without conflicts of interest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5596BF-2387-42DA-8A10-12263AF932B4}"/>
              </a:ext>
            </a:extLst>
          </p:cNvPr>
          <p:cNvSpPr txBox="1"/>
          <p:nvPr/>
        </p:nvSpPr>
        <p:spPr>
          <a:xfrm>
            <a:off x="1419726" y="3438783"/>
            <a:ext cx="11149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Feb. 28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0008FA-3D4F-4351-94D9-D995B39082E0}"/>
              </a:ext>
            </a:extLst>
          </p:cNvPr>
          <p:cNvSpPr txBox="1"/>
          <p:nvPr/>
        </p:nvSpPr>
        <p:spPr>
          <a:xfrm>
            <a:off x="2735177" y="3409901"/>
            <a:ext cx="90638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June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B39C94-BFD4-4D6C-83D7-53D8B622A57C}"/>
              </a:ext>
            </a:extLst>
          </p:cNvPr>
          <p:cNvSpPr txBox="1"/>
          <p:nvPr/>
        </p:nvSpPr>
        <p:spPr>
          <a:xfrm>
            <a:off x="3842082" y="3438782"/>
            <a:ext cx="90638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July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4EFA21-825F-4B30-82EE-55428A22E6FF}"/>
              </a:ext>
            </a:extLst>
          </p:cNvPr>
          <p:cNvSpPr txBox="1"/>
          <p:nvPr/>
        </p:nvSpPr>
        <p:spPr>
          <a:xfrm>
            <a:off x="5331917" y="3401630"/>
            <a:ext cx="1228582" cy="276999"/>
          </a:xfrm>
          <a:custGeom>
            <a:avLst/>
            <a:gdLst>
              <a:gd name="connsiteX0" fmla="*/ 0 w 906381"/>
              <a:gd name="connsiteY0" fmla="*/ 0 h 276999"/>
              <a:gd name="connsiteX1" fmla="*/ 906381 w 906381"/>
              <a:gd name="connsiteY1" fmla="*/ 0 h 276999"/>
              <a:gd name="connsiteX2" fmla="*/ 906381 w 906381"/>
              <a:gd name="connsiteY2" fmla="*/ 276999 h 276999"/>
              <a:gd name="connsiteX3" fmla="*/ 0 w 906381"/>
              <a:gd name="connsiteY3" fmla="*/ 276999 h 276999"/>
              <a:gd name="connsiteX4" fmla="*/ 0 w 906381"/>
              <a:gd name="connsiteY4" fmla="*/ 0 h 276999"/>
              <a:gd name="connsiteX0" fmla="*/ 32084 w 906381"/>
              <a:gd name="connsiteY0" fmla="*/ 64169 h 276999"/>
              <a:gd name="connsiteX1" fmla="*/ 906381 w 906381"/>
              <a:gd name="connsiteY1" fmla="*/ 0 h 276999"/>
              <a:gd name="connsiteX2" fmla="*/ 906381 w 906381"/>
              <a:gd name="connsiteY2" fmla="*/ 276999 h 276999"/>
              <a:gd name="connsiteX3" fmla="*/ 0 w 906381"/>
              <a:gd name="connsiteY3" fmla="*/ 276999 h 276999"/>
              <a:gd name="connsiteX4" fmla="*/ 32084 w 906381"/>
              <a:gd name="connsiteY4" fmla="*/ 64169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381" h="276999">
                <a:moveTo>
                  <a:pt x="32084" y="64169"/>
                </a:moveTo>
                <a:lnTo>
                  <a:pt x="906381" y="0"/>
                </a:lnTo>
                <a:lnTo>
                  <a:pt x="906381" y="276999"/>
                </a:lnTo>
                <a:lnTo>
                  <a:pt x="0" y="276999"/>
                </a:lnTo>
                <a:lnTo>
                  <a:pt x="32084" y="6416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Early August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19BC8D-754A-4CF4-A8F3-3280A505BDCE}"/>
              </a:ext>
            </a:extLst>
          </p:cNvPr>
          <p:cNvSpPr txBox="1"/>
          <p:nvPr/>
        </p:nvSpPr>
        <p:spPr>
          <a:xfrm>
            <a:off x="7900735" y="3424800"/>
            <a:ext cx="1066239" cy="276999"/>
          </a:xfrm>
          <a:custGeom>
            <a:avLst/>
            <a:gdLst>
              <a:gd name="connsiteX0" fmla="*/ 0 w 906381"/>
              <a:gd name="connsiteY0" fmla="*/ 0 h 276999"/>
              <a:gd name="connsiteX1" fmla="*/ 906381 w 906381"/>
              <a:gd name="connsiteY1" fmla="*/ 0 h 276999"/>
              <a:gd name="connsiteX2" fmla="*/ 906381 w 906381"/>
              <a:gd name="connsiteY2" fmla="*/ 276999 h 276999"/>
              <a:gd name="connsiteX3" fmla="*/ 0 w 906381"/>
              <a:gd name="connsiteY3" fmla="*/ 276999 h 276999"/>
              <a:gd name="connsiteX4" fmla="*/ 0 w 906381"/>
              <a:gd name="connsiteY4" fmla="*/ 0 h 276999"/>
              <a:gd name="connsiteX0" fmla="*/ 72190 w 906381"/>
              <a:gd name="connsiteY0" fmla="*/ 64168 h 276999"/>
              <a:gd name="connsiteX1" fmla="*/ 906381 w 906381"/>
              <a:gd name="connsiteY1" fmla="*/ 0 h 276999"/>
              <a:gd name="connsiteX2" fmla="*/ 906381 w 906381"/>
              <a:gd name="connsiteY2" fmla="*/ 276999 h 276999"/>
              <a:gd name="connsiteX3" fmla="*/ 0 w 906381"/>
              <a:gd name="connsiteY3" fmla="*/ 276999 h 276999"/>
              <a:gd name="connsiteX4" fmla="*/ 72190 w 906381"/>
              <a:gd name="connsiteY4" fmla="*/ 64168 h 276999"/>
              <a:gd name="connsiteX0" fmla="*/ 0 w 906381"/>
              <a:gd name="connsiteY0" fmla="*/ 88232 h 276999"/>
              <a:gd name="connsiteX1" fmla="*/ 906381 w 906381"/>
              <a:gd name="connsiteY1" fmla="*/ 0 h 276999"/>
              <a:gd name="connsiteX2" fmla="*/ 906381 w 906381"/>
              <a:gd name="connsiteY2" fmla="*/ 276999 h 276999"/>
              <a:gd name="connsiteX3" fmla="*/ 0 w 906381"/>
              <a:gd name="connsiteY3" fmla="*/ 276999 h 276999"/>
              <a:gd name="connsiteX4" fmla="*/ 0 w 906381"/>
              <a:gd name="connsiteY4" fmla="*/ 88232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381" h="276999">
                <a:moveTo>
                  <a:pt x="0" y="88232"/>
                </a:moveTo>
                <a:lnTo>
                  <a:pt x="906381" y="0"/>
                </a:lnTo>
                <a:lnTo>
                  <a:pt x="906381" y="276999"/>
                </a:lnTo>
                <a:lnTo>
                  <a:pt x="0" y="276999"/>
                </a:lnTo>
                <a:lnTo>
                  <a:pt x="0" y="8823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September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A3B287-4AA2-4E4C-82CE-0ADB19DA4444}"/>
              </a:ext>
            </a:extLst>
          </p:cNvPr>
          <p:cNvSpPr txBox="1"/>
          <p:nvPr/>
        </p:nvSpPr>
        <p:spPr>
          <a:xfrm>
            <a:off x="6659476" y="3438781"/>
            <a:ext cx="90638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August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611705-BD3C-4FE3-B2D9-94E511578DDC}"/>
              </a:ext>
            </a:extLst>
          </p:cNvPr>
          <p:cNvSpPr txBox="1"/>
          <p:nvPr/>
        </p:nvSpPr>
        <p:spPr>
          <a:xfrm>
            <a:off x="1419726" y="3660609"/>
            <a:ext cx="11149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RFP Released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76B719-DBC4-4A15-98B0-9AFE33B23C78}"/>
              </a:ext>
            </a:extLst>
          </p:cNvPr>
          <p:cNvSpPr txBox="1"/>
          <p:nvPr/>
        </p:nvSpPr>
        <p:spPr>
          <a:xfrm>
            <a:off x="9078669" y="3438782"/>
            <a:ext cx="906381" cy="276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September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A08432-3429-49AE-B18F-3C9C7F063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1" y="338185"/>
            <a:ext cx="4267200" cy="4938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4E84A4-6DEA-4252-9E1D-A37B887F8F28}"/>
              </a:ext>
            </a:extLst>
          </p:cNvPr>
          <p:cNvSpPr txBox="1"/>
          <p:nvPr/>
        </p:nvSpPr>
        <p:spPr>
          <a:xfrm>
            <a:off x="490386" y="530473"/>
            <a:ext cx="75249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Seattle Text" pitchFamily="2" charset="0"/>
                <a:cs typeface="Seattle Text" pitchFamily="2" charset="0"/>
              </a:rPr>
              <a:t>2022 Classic EDI Fund RFP</a:t>
            </a:r>
            <a:br>
              <a:rPr lang="en-US" sz="3600" b="1" dirty="0">
                <a:latin typeface="Seattle Text" pitchFamily="2" charset="0"/>
                <a:cs typeface="Seattle Text" pitchFamily="2" charset="0"/>
              </a:rPr>
            </a:br>
            <a:r>
              <a:rPr lang="en-US" sz="3600" dirty="0">
                <a:latin typeface="Seattle Text" pitchFamily="2" charset="0"/>
                <a:cs typeface="Seattle Text" pitchFamily="2" charset="0"/>
              </a:rPr>
              <a:t>Timeline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79881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C50A7-B96C-421A-9F89-311E8F26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2022?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4A882A-9A39-4819-9C4B-C5989DDC3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C03E39-8205-415B-912E-C94B2BE82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New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586D703-7426-4A0E-A943-156F32E83C0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2022 Outreach Priorities</a:t>
            </a:r>
          </a:p>
          <a:p>
            <a:r>
              <a:rPr lang="en-US" dirty="0"/>
              <a:t>Funding cap raised to $2M</a:t>
            </a:r>
          </a:p>
          <a:p>
            <a:r>
              <a:rPr lang="en-US" dirty="0"/>
              <a:t>Anticipated at least 10 new organizations funded</a:t>
            </a:r>
          </a:p>
          <a:p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AE7760B-1712-415E-AC95-1DED49EF1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08128" y="-2518846"/>
            <a:ext cx="21207233" cy="52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392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74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74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74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74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74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74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74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74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74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74700" algn="l"/>
              </a:tabLst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417A"/>
                </a:solidFill>
                <a:effectLst/>
                <a:latin typeface="Seattle Tex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Selection Criterion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74700" algn="l"/>
              </a:tabLst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1B9443-6CF6-45FD-8489-BEC68E3BBDF9}"/>
              </a:ext>
            </a:extLst>
          </p:cNvPr>
          <p:cNvSpPr txBox="1"/>
          <p:nvPr/>
        </p:nvSpPr>
        <p:spPr>
          <a:xfrm>
            <a:off x="418044" y="2851617"/>
            <a:ext cx="50191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Core 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Review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Displacement Risk</a:t>
            </a:r>
          </a:p>
        </p:txBody>
      </p:sp>
    </p:spTree>
    <p:extLst>
      <p:ext uri="{BB962C8B-B14F-4D97-AF65-F5344CB8AC3E}">
        <p14:creationId xmlns:p14="http://schemas.microsoft.com/office/powerpoint/2010/main" val="1445461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DE911-3088-45CC-82BC-DE630F020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 Scoring Ex. Depth of Relationship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51B447D-695D-43FA-B9EF-EED3EF60F2A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1641" y="1426232"/>
          <a:ext cx="10857188" cy="45100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428594">
                  <a:extLst>
                    <a:ext uri="{9D8B030D-6E8A-4147-A177-3AD203B41FA5}">
                      <a16:colId xmlns:a16="http://schemas.microsoft.com/office/drawing/2014/main" val="2586411554"/>
                    </a:ext>
                  </a:extLst>
                </a:gridCol>
                <a:gridCol w="5428594">
                  <a:extLst>
                    <a:ext uri="{9D8B030D-6E8A-4147-A177-3AD203B41FA5}">
                      <a16:colId xmlns:a16="http://schemas.microsoft.com/office/drawing/2014/main" val="928189894"/>
                    </a:ext>
                  </a:extLst>
                </a:gridCol>
              </a:tblGrid>
              <a:tr h="445663">
                <a:tc>
                  <a:txBody>
                    <a:bodyPr/>
                    <a:lstStyle/>
                    <a:p>
                      <a:r>
                        <a:rPr lang="en-US" sz="1800" dirty="0"/>
                        <a:t>Strong (deserves high score)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Weak (deserves low score)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05702862"/>
                  </a:ext>
                </a:extLst>
              </a:tr>
              <a:tr h="782922">
                <a:tc>
                  <a:txBody>
                    <a:bodyPr/>
                    <a:lstStyle/>
                    <a:p>
                      <a:r>
                        <a:rPr lang="en-US" sz="1800" dirty="0"/>
                        <a:t>Does the leadership (Board and Executives) reflect the community being served?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Is there significant disparity between the organization’s staff and community?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28356274"/>
                  </a:ext>
                </a:extLst>
              </a:tr>
              <a:tr h="824107">
                <a:tc>
                  <a:txBody>
                    <a:bodyPr/>
                    <a:lstStyle/>
                    <a:p>
                      <a:r>
                        <a:rPr lang="en-US" sz="1800" dirty="0"/>
                        <a:t>Does the organization focus on anti-displacement or community development work?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Is this proposal a departure from the org’s founding mission and purpose?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32246616"/>
                  </a:ext>
                </a:extLst>
              </a:tr>
              <a:tr h="782922">
                <a:tc>
                  <a:txBody>
                    <a:bodyPr/>
                    <a:lstStyle/>
                    <a:p>
                      <a:r>
                        <a:rPr lang="en-US" sz="1800" dirty="0"/>
                        <a:t>Is the proposal the result of previous community efforts?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Was the proposal developed solely in the context of the EDI funding round?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50198154"/>
                  </a:ext>
                </a:extLst>
              </a:tr>
              <a:tr h="782922">
                <a:tc>
                  <a:txBody>
                    <a:bodyPr/>
                    <a:lstStyle/>
                    <a:p>
                      <a:r>
                        <a:rPr lang="en-US" sz="1800" dirty="0"/>
                        <a:t>Does the total proposed budget adequately resource all collaborative partners?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Does the collaboration rely on the unreimbursed work of partner organizations?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1413469"/>
                  </a:ext>
                </a:extLst>
              </a:tr>
              <a:tr h="782922">
                <a:tc>
                  <a:txBody>
                    <a:bodyPr/>
                    <a:lstStyle/>
                    <a:p>
                      <a:r>
                        <a:rPr lang="en-US" sz="1800" dirty="0"/>
                        <a:t>Does the organization demonstrate clear reasoning as to why they are leading the work?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Are there other organization in the area that would potentially do a better job as the project sponsor?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10936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787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xmlns:p14="http://schemas.microsoft.com/office/powerpoint/2010/main" advClick="0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DE911-3088-45CC-82BC-DE630F020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Equity Drivers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51B447D-695D-43FA-B9EF-EED3EF60F2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4882166"/>
              </p:ext>
            </p:extLst>
          </p:nvPr>
        </p:nvGraphicFramePr>
        <p:xfrm>
          <a:off x="651641" y="1426232"/>
          <a:ext cx="10857188" cy="465464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76626">
                  <a:extLst>
                    <a:ext uri="{9D8B030D-6E8A-4147-A177-3AD203B41FA5}">
                      <a16:colId xmlns:a16="http://schemas.microsoft.com/office/drawing/2014/main" val="2586411554"/>
                    </a:ext>
                  </a:extLst>
                </a:gridCol>
                <a:gridCol w="5480562">
                  <a:extLst>
                    <a:ext uri="{9D8B030D-6E8A-4147-A177-3AD203B41FA5}">
                      <a16:colId xmlns:a16="http://schemas.microsoft.com/office/drawing/2014/main" val="928189894"/>
                    </a:ext>
                  </a:extLst>
                </a:gridCol>
              </a:tblGrid>
              <a:tr h="385780">
                <a:tc>
                  <a:txBody>
                    <a:bodyPr/>
                    <a:lstStyle/>
                    <a:p>
                      <a:pPr marL="29083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STRONG (deserves high score) 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29210" marB="0"/>
                </a:tc>
                <a:tc>
                  <a:txBody>
                    <a:bodyPr/>
                    <a:lstStyle/>
                    <a:p>
                      <a:pPr marL="8255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WEAK (deserves low score) 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29210" marB="0"/>
                </a:tc>
                <a:extLst>
                  <a:ext uri="{0D108BD9-81ED-4DB2-BD59-A6C34878D82A}">
                    <a16:rowId xmlns:a16="http://schemas.microsoft.com/office/drawing/2014/main" val="1605702862"/>
                  </a:ext>
                </a:extLst>
              </a:tr>
              <a:tr h="855965">
                <a:tc>
                  <a:txBody>
                    <a:bodyPr/>
                    <a:lstStyle/>
                    <a:p>
                      <a:pPr marL="68580" marR="8572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Does the proposal show a clear connection between the project and Equity Drivers from the EDI Implementation Plan? </a:t>
                      </a:r>
                    </a:p>
                  </a:txBody>
                  <a:tcPr marL="0" marR="73025" marT="2921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Does the proposal have a limited logical connection to EDI Implementation Plan? </a:t>
                      </a:r>
                    </a:p>
                  </a:txBody>
                  <a:tcPr marL="0" marR="73025" marT="29210" marB="0"/>
                </a:tc>
                <a:extLst>
                  <a:ext uri="{0D108BD9-81ED-4DB2-BD59-A6C34878D82A}">
                    <a16:rowId xmlns:a16="http://schemas.microsoft.com/office/drawing/2014/main" val="728356274"/>
                  </a:ext>
                </a:extLst>
              </a:tr>
              <a:tr h="713374">
                <a:tc>
                  <a:txBody>
                    <a:bodyPr/>
                    <a:lstStyle/>
                    <a:p>
                      <a:pPr marL="68580" marR="1841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Does the proposal describe measurable outcomes that it aims to influence to advance EDI drivers? </a:t>
                      </a:r>
                    </a:p>
                  </a:txBody>
                  <a:tcPr marL="0" marR="73025" marT="2921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Does the proposal lack a vision for how effectiveness would be viewed?</a:t>
                      </a:r>
                    </a:p>
                  </a:txBody>
                  <a:tcPr marL="0" marR="73025" marT="29210" marB="0"/>
                </a:tc>
                <a:extLst>
                  <a:ext uri="{0D108BD9-81ED-4DB2-BD59-A6C34878D82A}">
                    <a16:rowId xmlns:a16="http://schemas.microsoft.com/office/drawing/2014/main" val="3032246616"/>
                  </a:ext>
                </a:extLst>
              </a:tr>
              <a:tr h="855965">
                <a:tc>
                  <a:txBody>
                    <a:bodyPr/>
                    <a:lstStyle/>
                    <a:p>
                      <a:pPr marL="68580" marR="6540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 the proposal at a sufficient scale to be able to address the community need? </a:t>
                      </a:r>
                    </a:p>
                  </a:txBody>
                  <a:tcPr marL="0" marR="73025" marT="2921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Does the proposal not have a way to scale to the point where there would be significant benefit to the community? </a:t>
                      </a:r>
                    </a:p>
                  </a:txBody>
                  <a:tcPr marL="0" marR="73025" marT="29210" marB="0"/>
                </a:tc>
                <a:extLst>
                  <a:ext uri="{0D108BD9-81ED-4DB2-BD59-A6C34878D82A}">
                    <a16:rowId xmlns:a16="http://schemas.microsoft.com/office/drawing/2014/main" val="3650198154"/>
                  </a:ext>
                </a:extLst>
              </a:tr>
              <a:tr h="855965">
                <a:tc>
                  <a:txBody>
                    <a:bodyPr/>
                    <a:lstStyle/>
                    <a:p>
                      <a:pPr marL="6858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Does the project represent a substantial effort to address three Equity Drivers equally? </a:t>
                      </a:r>
                    </a:p>
                  </a:txBody>
                  <a:tcPr marL="0" marR="73025" marT="2921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 the project mostly about one Equity Driver with others thrown in to comply with the application rules? </a:t>
                      </a:r>
                    </a:p>
                  </a:txBody>
                  <a:tcPr marL="0" marR="73025" marT="29210" marB="0"/>
                </a:tc>
                <a:extLst>
                  <a:ext uri="{0D108BD9-81ED-4DB2-BD59-A6C34878D82A}">
                    <a16:rowId xmlns:a16="http://schemas.microsoft.com/office/drawing/2014/main" val="381413469"/>
                  </a:ext>
                </a:extLst>
              </a:tr>
              <a:tr h="855965">
                <a:tc>
                  <a:txBody>
                    <a:bodyPr/>
                    <a:lstStyle/>
                    <a:p>
                      <a:pPr marL="68580" marR="14224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 the proposed Equity Drivers clearly align with needs in the community? </a:t>
                      </a:r>
                    </a:p>
                  </a:txBody>
                  <a:tcPr marL="0" marR="73025" marT="2921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Are the proposed Equity Drivers driven primarily by an organization’s existing programs? </a:t>
                      </a:r>
                      <a:b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025" marT="29210" marB="0"/>
                </a:tc>
                <a:extLst>
                  <a:ext uri="{0D108BD9-81ED-4DB2-BD59-A6C34878D82A}">
                    <a16:rowId xmlns:a16="http://schemas.microsoft.com/office/drawing/2014/main" val="1510936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499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xmlns:p14="http://schemas.microsoft.com/office/powerpoint/2010/main" advClick="0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E210C-02E7-4A5E-B98B-BDF437A5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Equitable Zoning Pilot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0487F-B779-48A3-BE77-9889C3871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purpose of the pilot is to explore whether other OPCD skill sets can be used to help EDI projects address zoning and land use challenges.</a:t>
            </a:r>
          </a:p>
          <a:p>
            <a:pPr lvl="1"/>
            <a:r>
              <a:rPr lang="en-US" dirty="0"/>
              <a:t>The next steps are identifying potential groups of needs that may share common solutions</a:t>
            </a:r>
          </a:p>
          <a:p>
            <a:pPr lvl="1"/>
            <a:r>
              <a:rPr lang="en-US" dirty="0"/>
              <a:t>Finding projects that have a schedule that is consistent with the potential solutions</a:t>
            </a:r>
          </a:p>
          <a:p>
            <a:pPr lvl="1"/>
            <a:r>
              <a:rPr lang="en-US" dirty="0"/>
              <a:t>Collaborating on implementing solutions and assessing their effectiveness</a:t>
            </a:r>
          </a:p>
        </p:txBody>
      </p:sp>
    </p:spTree>
    <p:extLst>
      <p:ext uri="{BB962C8B-B14F-4D97-AF65-F5344CB8AC3E}">
        <p14:creationId xmlns:p14="http://schemas.microsoft.com/office/powerpoint/2010/main" val="1358885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29E34-5753-4E61-9893-DE8A64DF8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 Origin Story</a:t>
            </a:r>
          </a:p>
        </p:txBody>
      </p:sp>
      <p:sp>
        <p:nvSpPr>
          <p:cNvPr id="4" name="Shape 158">
            <a:extLst>
              <a:ext uri="{FF2B5EF4-FFF2-40B4-BE49-F238E27FC236}">
                <a16:creationId xmlns:a16="http://schemas.microsoft.com/office/drawing/2014/main" id="{7499EFB0-B6CA-4BAC-AB31-D178DB2A21E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216025"/>
            <a:ext cx="3488703" cy="492125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buNone/>
            </a:pPr>
            <a:r>
              <a:rPr lang="en" b="1" dirty="0"/>
              <a:t>South CORE</a:t>
            </a:r>
          </a:p>
          <a:p>
            <a:pPr>
              <a:buNone/>
            </a:pPr>
            <a:r>
              <a:rPr lang="en" dirty="0"/>
              <a:t>South Communities Organizing for Racial/Regional Equity: a coalition of 21 community organizations working on a vision for community controlled and inspired development in the Rainier Valley (including Puget Sound Sage)</a:t>
            </a:r>
          </a:p>
        </p:txBody>
      </p:sp>
      <p:sp>
        <p:nvSpPr>
          <p:cNvPr id="5" name="Shape 159">
            <a:extLst>
              <a:ext uri="{FF2B5EF4-FFF2-40B4-BE49-F238E27FC236}">
                <a16:creationId xmlns:a16="http://schemas.microsoft.com/office/drawing/2014/main" id="{1CFAB706-9451-4D53-9209-8DE3A0B3324E}"/>
              </a:ext>
            </a:extLst>
          </p:cNvPr>
          <p:cNvSpPr txBox="1">
            <a:spLocks/>
          </p:cNvSpPr>
          <p:nvPr/>
        </p:nvSpPr>
        <p:spPr>
          <a:xfrm>
            <a:off x="4476350" y="1216025"/>
            <a:ext cx="3488703" cy="4666301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68A4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68A4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68A4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witzerlandLight" panose="020B7200000000000000" pitchFamily="34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68A4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witzerlandLight" panose="020B7200000000000000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" b="1" dirty="0"/>
              <a:t>RSET</a:t>
            </a:r>
          </a:p>
          <a:p>
            <a:pPr>
              <a:buFont typeface="Arial" panose="020B0604020202020204" pitchFamily="34" charset="0"/>
              <a:buNone/>
            </a:pPr>
            <a:r>
              <a:rPr lang="en" dirty="0"/>
              <a:t>Race and Social Equity Taskforce: Coalition formed. Create, inform, and implement the EDIP</a:t>
            </a:r>
          </a:p>
        </p:txBody>
      </p:sp>
      <p:sp>
        <p:nvSpPr>
          <p:cNvPr id="6" name="Shape 160">
            <a:extLst>
              <a:ext uri="{FF2B5EF4-FFF2-40B4-BE49-F238E27FC236}">
                <a16:creationId xmlns:a16="http://schemas.microsoft.com/office/drawing/2014/main" id="{85A8744C-383D-4783-95A9-8D93CF611E41}"/>
              </a:ext>
            </a:extLst>
          </p:cNvPr>
          <p:cNvSpPr txBox="1">
            <a:spLocks/>
          </p:cNvSpPr>
          <p:nvPr/>
        </p:nvSpPr>
        <p:spPr>
          <a:xfrm>
            <a:off x="7791699" y="1395167"/>
            <a:ext cx="4199196" cy="4246808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OPCD and OCR</a:t>
            </a:r>
          </a:p>
          <a:p>
            <a:r>
              <a:rPr lang="en-US" sz="2400" dirty="0">
                <a:solidFill>
                  <a:schemeClr val="tx1"/>
                </a:solidFill>
              </a:rPr>
              <a:t>City of Seattle Office of Planning and Community Development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Office of Civil Rights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CSI</a:t>
            </a:r>
          </a:p>
          <a:p>
            <a:r>
              <a:rPr lang="en-US" sz="2400" dirty="0">
                <a:solidFill>
                  <a:schemeClr val="tx1"/>
                </a:solidFill>
              </a:rPr>
              <a:t>Consulting/ capacity building</a:t>
            </a:r>
          </a:p>
        </p:txBody>
      </p:sp>
    </p:spTree>
    <p:extLst>
      <p:ext uri="{BB962C8B-B14F-4D97-AF65-F5344CB8AC3E}">
        <p14:creationId xmlns:p14="http://schemas.microsoft.com/office/powerpoint/2010/main" val="3188270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29E34-5753-4E61-9893-DE8A64DF8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A0EF9-917A-4A4D-A8CE-F4061114F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Centering communities most impacted by displacement</a:t>
            </a:r>
          </a:p>
          <a:p>
            <a:r>
              <a:rPr lang="en-US" dirty="0"/>
              <a:t>Community-driven strategies</a:t>
            </a:r>
          </a:p>
          <a:p>
            <a:r>
              <a:rPr lang="en-US" dirty="0"/>
              <a:t>Acknowledging historic injustices</a:t>
            </a:r>
          </a:p>
          <a:p>
            <a:r>
              <a:rPr lang="en-US" dirty="0"/>
              <a:t>Accountability</a:t>
            </a:r>
          </a:p>
          <a:p>
            <a:r>
              <a:rPr lang="en-US" dirty="0"/>
              <a:t>Leverage</a:t>
            </a:r>
          </a:p>
          <a:p>
            <a:r>
              <a:rPr lang="en-US" dirty="0"/>
              <a:t>Flexibility and interdependence</a:t>
            </a:r>
          </a:p>
          <a:p>
            <a:r>
              <a:rPr lang="en-US" dirty="0"/>
              <a:t>System change</a:t>
            </a:r>
          </a:p>
        </p:txBody>
      </p:sp>
    </p:spTree>
    <p:extLst>
      <p:ext uri="{BB962C8B-B14F-4D97-AF65-F5344CB8AC3E}">
        <p14:creationId xmlns:p14="http://schemas.microsoft.com/office/powerpoint/2010/main" val="3971296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Equitable Development Initiative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AB8BB-CE50-4E2D-A266-1CFF0127B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Equity Analysis as companion to the Comprehensive Plan update EIS to inform Growth Strategy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Race and Social Equity Goals and Policies in the Comprehensive Plan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Equitable Development Implementation Plan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983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xmlns:p14="http://schemas.microsoft.com/office/powerpoint/2010/main" advClick="0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D9144-D893-4F0D-8F85-814B17D46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19800" cy="6035675"/>
          </a:xfrm>
        </p:spPr>
        <p:txBody>
          <a:bodyPr anchor="t">
            <a:normAutofit/>
          </a:bodyPr>
          <a:lstStyle/>
          <a:p>
            <a:r>
              <a:rPr lang="en-US" dirty="0"/>
              <a:t>Redlining in Seattle</a:t>
            </a:r>
            <a:br>
              <a:rPr lang="en-US" dirty="0"/>
            </a:br>
            <a:br>
              <a:rPr lang="en-US" dirty="0"/>
            </a:br>
            <a:r>
              <a:rPr lang="en-US" sz="2800" b="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Investment decisions made by previous generations contributed to the inequities communities experience today.</a:t>
            </a:r>
          </a:p>
        </p:txBody>
      </p:sp>
      <p:pic>
        <p:nvPicPr>
          <p:cNvPr id="1026" name="Picture 2" descr="Image result for seattle redlining">
            <a:extLst>
              <a:ext uri="{FF2B5EF4-FFF2-40B4-BE49-F238E27FC236}">
                <a16:creationId xmlns:a16="http://schemas.microsoft.com/office/drawing/2014/main" id="{EE3C82A1-3B47-44CE-B95F-BA0FC74EA2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08"/>
          <a:stretch/>
        </p:blipFill>
        <p:spPr bwMode="auto">
          <a:xfrm>
            <a:off x="7095068" y="-14546"/>
            <a:ext cx="5096932" cy="69254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seattle redlining">
            <a:extLst>
              <a:ext uri="{FF2B5EF4-FFF2-40B4-BE49-F238E27FC236}">
                <a16:creationId xmlns:a16="http://schemas.microsoft.com/office/drawing/2014/main" id="{D0974A90-2E6E-4AB5-85E2-53A448541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t="45567" r="82798" b="44450"/>
          <a:stretch/>
        </p:blipFill>
        <p:spPr bwMode="auto">
          <a:xfrm>
            <a:off x="3320791" y="3429000"/>
            <a:ext cx="3655743" cy="25618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49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xmlns:p14="http://schemas.microsoft.com/office/powerpoint/2010/main" advClick="0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2"/>
          <a:stretch/>
        </p:blipFill>
        <p:spPr>
          <a:xfrm>
            <a:off x="2895924" y="0"/>
            <a:ext cx="3865589" cy="68580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365125"/>
            <a:ext cx="10515600" cy="473075"/>
          </a:xfrm>
        </p:spPr>
        <p:txBody>
          <a:bodyPr>
            <a:normAutofit fontScale="90000"/>
          </a:bodyPr>
          <a:lstStyle/>
          <a:p>
            <a:r>
              <a:rPr lang="en-US" dirty="0"/>
              <a:t>Equity Analysis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8"/>
          <a:stretch/>
        </p:blipFill>
        <p:spPr>
          <a:xfrm>
            <a:off x="8428042" y="0"/>
            <a:ext cx="3858548" cy="68580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" t="40392" r="77965" b="48024"/>
          <a:stretch/>
        </p:blipFill>
        <p:spPr>
          <a:xfrm>
            <a:off x="6895820" y="1983441"/>
            <a:ext cx="1491217" cy="1230406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r="73658" b="25266"/>
          <a:stretch/>
        </p:blipFill>
        <p:spPr>
          <a:xfrm>
            <a:off x="717815" y="1983441"/>
            <a:ext cx="2286240" cy="3729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2EDD5A-BBC1-4589-B0FD-6A5941BBE5CB}"/>
              </a:ext>
            </a:extLst>
          </p:cNvPr>
          <p:cNvSpPr txBox="1"/>
          <p:nvPr/>
        </p:nvSpPr>
        <p:spPr>
          <a:xfrm>
            <a:off x="897778" y="1168455"/>
            <a:ext cx="23326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Risk of </a:t>
            </a:r>
          </a:p>
          <a:p>
            <a:r>
              <a:rPr lang="en-US" sz="2200" b="1" dirty="0"/>
              <a:t>Displacement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3ED9BB-2B1E-4FF9-9098-FFFE77C6C750}"/>
              </a:ext>
            </a:extLst>
          </p:cNvPr>
          <p:cNvSpPr txBox="1"/>
          <p:nvPr/>
        </p:nvSpPr>
        <p:spPr>
          <a:xfrm>
            <a:off x="6804588" y="1168455"/>
            <a:ext cx="20906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Access to </a:t>
            </a:r>
          </a:p>
          <a:p>
            <a:r>
              <a:rPr lang="en-US" sz="2200" b="1" dirty="0"/>
              <a:t>Opportunity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F7D90752-006E-4568-BBCF-BE6958BAF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t="53019" r="74762" b="26522"/>
          <a:stretch/>
        </p:blipFill>
        <p:spPr>
          <a:xfrm>
            <a:off x="6761513" y="3311440"/>
            <a:ext cx="1915069" cy="21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xmlns:p14="http://schemas.microsoft.com/office/powerpoint/2010/main" advClick="0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3" t="9710" r="2465" b="5000"/>
          <a:stretch/>
        </p:blipFill>
        <p:spPr>
          <a:xfrm>
            <a:off x="178135" y="994853"/>
            <a:ext cx="3130963" cy="55202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1" t="9421" r="2049" b="5000"/>
          <a:stretch/>
        </p:blipFill>
        <p:spPr>
          <a:xfrm>
            <a:off x="6714857" y="979643"/>
            <a:ext cx="3123809" cy="55354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18" y="0"/>
            <a:ext cx="10515600" cy="991419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Examples of layers in Equity Analysis Index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99162" y="1028700"/>
            <a:ext cx="233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Household Income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83934" y="993925"/>
            <a:ext cx="2440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Proximity to 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Regional Job Center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t="33913" r="68796" b="46013"/>
          <a:stretch/>
        </p:blipFill>
        <p:spPr>
          <a:xfrm>
            <a:off x="9439836" y="2590853"/>
            <a:ext cx="2509143" cy="22680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t="34203" r="70243" b="46144"/>
          <a:stretch/>
        </p:blipFill>
        <p:spPr>
          <a:xfrm>
            <a:off x="2897896" y="2590853"/>
            <a:ext cx="2467476" cy="226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3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xmlns:p14="http://schemas.microsoft.com/office/powerpoint/2010/main" advClick="0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Equitable Development Framework:</a:t>
            </a:r>
            <a:br>
              <a:rPr lang="en-US" dirty="0"/>
            </a:br>
            <a:r>
              <a:rPr lang="en-US" dirty="0"/>
              <a:t>Strong People, Strong Communities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93DD95-39F9-497A-BF60-009D8EE16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8153"/>
            <a:ext cx="10515600" cy="47888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Strategies to achieve community stability and resilience in the face of displacement, and great neighborhoods with access by all: </a:t>
            </a:r>
          </a:p>
          <a:p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0EBCF52-7D0B-427D-BCBF-79B8B95EE87A}"/>
              </a:ext>
            </a:extLst>
          </p:cNvPr>
          <p:cNvGraphicFramePr>
            <a:graphicFrameLocks noGrp="1"/>
          </p:cNvGraphicFramePr>
          <p:nvPr/>
        </p:nvGraphicFramePr>
        <p:xfrm>
          <a:off x="998483" y="2628901"/>
          <a:ext cx="10268607" cy="38580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0164">
                  <a:extLst>
                    <a:ext uri="{9D8B030D-6E8A-4147-A177-3AD203B41FA5}">
                      <a16:colId xmlns:a16="http://schemas.microsoft.com/office/drawing/2014/main" val="1849801579"/>
                    </a:ext>
                  </a:extLst>
                </a:gridCol>
                <a:gridCol w="3533744">
                  <a:extLst>
                    <a:ext uri="{9D8B030D-6E8A-4147-A177-3AD203B41FA5}">
                      <a16:colId xmlns:a16="http://schemas.microsoft.com/office/drawing/2014/main" val="1902036557"/>
                    </a:ext>
                  </a:extLst>
                </a:gridCol>
                <a:gridCol w="1438088">
                  <a:extLst>
                    <a:ext uri="{9D8B030D-6E8A-4147-A177-3AD203B41FA5}">
                      <a16:colId xmlns:a16="http://schemas.microsoft.com/office/drawing/2014/main" val="1611845043"/>
                    </a:ext>
                  </a:extLst>
                </a:gridCol>
                <a:gridCol w="3846611">
                  <a:extLst>
                    <a:ext uri="{9D8B030D-6E8A-4147-A177-3AD203B41FA5}">
                      <a16:colId xmlns:a16="http://schemas.microsoft.com/office/drawing/2014/main" val="2056732549"/>
                    </a:ext>
                  </a:extLst>
                </a:gridCol>
              </a:tblGrid>
              <a:tr h="12289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Advance economic mobility and opportunity</a:t>
                      </a:r>
                      <a:endParaRPr lang="en-US" sz="2400" b="0" strike="sngStrike" dirty="0">
                        <a:solidFill>
                          <a:srgbClr val="FF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Promote transportation mobility and connectivity</a:t>
                      </a:r>
                    </a:p>
                  </a:txBody>
                  <a:tcPr marL="73025" marR="73025" marT="27305" marB="273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762856"/>
                  </a:ext>
                </a:extLst>
              </a:tr>
              <a:tr h="11212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Prevent residential, commercial, and cultural displacement</a:t>
                      </a:r>
                      <a:endParaRPr lang="en-US" sz="2400" b="0" strike="sngStrike" dirty="0">
                        <a:solidFill>
                          <a:srgbClr val="FF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Develop healthy and safe neighborhoods 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612649"/>
                  </a:ext>
                </a:extLst>
              </a:tr>
              <a:tr h="14214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Build on local cultural assets</a:t>
                      </a:r>
                      <a:endParaRPr lang="en-US" sz="2400" b="0" strike="sngStrike" dirty="0">
                        <a:solidFill>
                          <a:srgbClr val="FF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Provide equitable access to all neighborhoods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27305" marB="273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2817004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957DAB4C-FED4-4711-A4D6-186267C79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172" y="2762069"/>
            <a:ext cx="914400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C78231-371C-4F92-9A58-B0865D1F5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172" y="3848380"/>
            <a:ext cx="914400" cy="914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52DBEE-5097-47F1-95AC-514F39F6F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172" y="5262563"/>
            <a:ext cx="917448" cy="914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4AABEB-A464-4F86-9422-BD22605FDD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214" y="2886807"/>
            <a:ext cx="914400" cy="9174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6931A78-E5CD-4425-B01A-2AB40A0417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214" y="4171680"/>
            <a:ext cx="914400" cy="9174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824C29-9B4C-4406-94DD-5CADE799D7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69" y="5261039"/>
            <a:ext cx="914400" cy="91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7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xmlns:p14="http://schemas.microsoft.com/office/powerpoint/2010/main" advClick="0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Place-based Targeted Strategies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1A048-1AED-4B5F-BFFD-0070C41EF84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87500" y="1244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303" y="1216242"/>
            <a:ext cx="9541497" cy="5363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C000"/>
                </a:solidFill>
              </a:rPr>
              <a:t>Priority Neighborhoods</a:t>
            </a:r>
          </a:p>
          <a:p>
            <a:r>
              <a:rPr lang="en-US" sz="3200" dirty="0"/>
              <a:t>High levels of chronic / recent displacement</a:t>
            </a:r>
          </a:p>
          <a:p>
            <a:r>
              <a:rPr lang="en-US" sz="3200" dirty="0"/>
              <a:t>History of racially driven disinvestment</a:t>
            </a:r>
          </a:p>
          <a:p>
            <a:r>
              <a:rPr lang="en-US" sz="3200" dirty="0"/>
              <a:t>Significant populations of marginalized communities</a:t>
            </a:r>
          </a:p>
          <a:p>
            <a:r>
              <a:rPr lang="en-US" sz="3200" dirty="0"/>
              <a:t>Community strategies created through inclusive community engagement</a:t>
            </a:r>
          </a:p>
          <a:p>
            <a:r>
              <a:rPr lang="en-US" sz="3200" dirty="0"/>
              <a:t>Major transportation investment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7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xmlns:p14="http://schemas.microsoft.com/office/powerpoint/2010/main" advClick="0">
        <p:cut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PC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8A4"/>
      </a:accent1>
      <a:accent2>
        <a:srgbClr val="F68A44"/>
      </a:accent2>
      <a:accent3>
        <a:srgbClr val="BCBEC0"/>
      </a:accent3>
      <a:accent4>
        <a:srgbClr val="C4D250"/>
      </a:accent4>
      <a:accent5>
        <a:srgbClr val="FFC000"/>
      </a:accent5>
      <a:accent6>
        <a:srgbClr val="5B9BD5"/>
      </a:accent6>
      <a:hlink>
        <a:srgbClr val="70AD47"/>
      </a:hlink>
      <a:folHlink>
        <a:srgbClr val="954F72"/>
      </a:folHlink>
    </a:clrScheme>
    <a:fontScheme name="OPCD">
      <a:majorFont>
        <a:latin typeface="Seattle Text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5AAA6587736A4AB88F264245A1F909" ma:contentTypeVersion="0" ma:contentTypeDescription="Create a new document." ma:contentTypeScope="" ma:versionID="3a385e011db5ae68f02aa19e01fd05a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1f024c91307dd5de7a0a27bf986dcf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23E1FC-0789-478D-BCAA-DDA03AD355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5C4DF0-7068-4C72-A837-6EC7A1A0F53A}">
  <ds:schemaRefs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0D08B46-F7A2-4118-A719-151BA5E246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2367</TotalTime>
  <Words>1349</Words>
  <Application>Microsoft Office PowerPoint</Application>
  <PresentationFormat>Widescreen</PresentationFormat>
  <Paragraphs>211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Open Sans</vt:lpstr>
      <vt:lpstr>Seattle Text</vt:lpstr>
      <vt:lpstr>SwitzerlandLight</vt:lpstr>
      <vt:lpstr>Trebuchet MS</vt:lpstr>
      <vt:lpstr>Office Theme</vt:lpstr>
      <vt:lpstr>Equitable Development Initiative RFP Workshops</vt:lpstr>
      <vt:lpstr>EDI Origin Story</vt:lpstr>
      <vt:lpstr>EDI Values</vt:lpstr>
      <vt:lpstr>Equitable Development Initiative</vt:lpstr>
      <vt:lpstr>Redlining in Seattle  Investment decisions made by previous generations contributed to the inequities communities experience today.</vt:lpstr>
      <vt:lpstr>Equity Analysis</vt:lpstr>
      <vt:lpstr>Examples of layers in Equity Analysis Index</vt:lpstr>
      <vt:lpstr>Equitable Development Framework: Strong People, Strong Communities</vt:lpstr>
      <vt:lpstr>Place-based Targeted Strategies</vt:lpstr>
      <vt:lpstr>Priorities identified as Gaps in the EDI Portfolio for 2022</vt:lpstr>
      <vt:lpstr>Equitable Development Initiative Fund  Investment in targeted place-based strategies</vt:lpstr>
      <vt:lpstr>Eligibility</vt:lpstr>
      <vt:lpstr>Supplemental Questions</vt:lpstr>
      <vt:lpstr>Criteria</vt:lpstr>
      <vt:lpstr>PowerPoint Presentation</vt:lpstr>
      <vt:lpstr>What’s New 2022?</vt:lpstr>
      <vt:lpstr>EDI Scoring Ex. Depth of Relationship</vt:lpstr>
      <vt:lpstr>Equity Drivers</vt:lpstr>
      <vt:lpstr>Equitable Zoning Pilot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Equitable Development Initiative Planning Commission Briefing</dc:title>
  <dc:creator>Blumson, Michael</dc:creator>
  <cp:lastModifiedBy>Blumson, Michael</cp:lastModifiedBy>
  <cp:revision>32</cp:revision>
  <dcterms:created xsi:type="dcterms:W3CDTF">2019-04-10T17:39:47Z</dcterms:created>
  <dcterms:modified xsi:type="dcterms:W3CDTF">2022-03-01T21:56:53Z</dcterms:modified>
</cp:coreProperties>
</file>