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4"/>
  </p:sldMasterIdLst>
  <p:notesMasterIdLst>
    <p:notesMasterId r:id="rId35"/>
  </p:notesMasterIdLst>
  <p:handoutMasterIdLst>
    <p:handoutMasterId r:id="rId36"/>
  </p:handoutMasterIdLst>
  <p:sldIdLst>
    <p:sldId id="256" r:id="rId5"/>
    <p:sldId id="263" r:id="rId6"/>
    <p:sldId id="278" r:id="rId7"/>
    <p:sldId id="257" r:id="rId8"/>
    <p:sldId id="298" r:id="rId9"/>
    <p:sldId id="282" r:id="rId10"/>
    <p:sldId id="305" r:id="rId11"/>
    <p:sldId id="288" r:id="rId12"/>
    <p:sldId id="266" r:id="rId13"/>
    <p:sldId id="264" r:id="rId14"/>
    <p:sldId id="295" r:id="rId15"/>
    <p:sldId id="303" r:id="rId16"/>
    <p:sldId id="302" r:id="rId17"/>
    <p:sldId id="299" r:id="rId18"/>
    <p:sldId id="285" r:id="rId19"/>
    <p:sldId id="287" r:id="rId20"/>
    <p:sldId id="300" r:id="rId21"/>
    <p:sldId id="301" r:id="rId22"/>
    <p:sldId id="306" r:id="rId23"/>
    <p:sldId id="267" r:id="rId24"/>
    <p:sldId id="284" r:id="rId25"/>
    <p:sldId id="270" r:id="rId26"/>
    <p:sldId id="275" r:id="rId27"/>
    <p:sldId id="307" r:id="rId28"/>
    <p:sldId id="283" r:id="rId29"/>
    <p:sldId id="277" r:id="rId30"/>
    <p:sldId id="274" r:id="rId31"/>
    <p:sldId id="290" r:id="rId32"/>
    <p:sldId id="304" r:id="rId33"/>
    <p:sldId id="271" r:id="rId3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Callister, Susan" initials="MS" lastIdx="8" clrIdx="0">
    <p:extLst>
      <p:ext uri="{19B8F6BF-5375-455C-9EA6-DF929625EA0E}">
        <p15:presenceInfo xmlns:p15="http://schemas.microsoft.com/office/powerpoint/2012/main" userId="S-1-5-21-1005559283-1549754204-3747669754-11209" providerId="AD"/>
      </p:ext>
    </p:extLst>
  </p:cmAuthor>
  <p:cmAuthor id="2" name="Kim, Tanya" initials="KT" lastIdx="4" clrIdx="1">
    <p:extLst>
      <p:ext uri="{19B8F6BF-5375-455C-9EA6-DF929625EA0E}">
        <p15:presenceInfo xmlns:p15="http://schemas.microsoft.com/office/powerpoint/2012/main" userId="S-1-5-21-1005559283-1549754204-3747669754-337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DA5"/>
    <a:srgbClr val="E9EDF4"/>
    <a:srgbClr val="815281"/>
    <a:srgbClr val="D7E4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autoAdjust="0"/>
    <p:restoredTop sz="88381" autoAdjust="0"/>
  </p:normalViewPr>
  <p:slideViewPr>
    <p:cSldViewPr>
      <p:cViewPr varScale="1">
        <p:scale>
          <a:sx n="72" d="100"/>
          <a:sy n="72" d="100"/>
        </p:scale>
        <p:origin x="2227" y="43"/>
      </p:cViewPr>
      <p:guideLst>
        <p:guide orient="horz" pos="2160"/>
        <p:guide pos="2880"/>
      </p:guideLst>
    </p:cSldViewPr>
  </p:slideViewPr>
  <p:outlineViewPr>
    <p:cViewPr>
      <p:scale>
        <a:sx n="33" d="100"/>
        <a:sy n="33" d="100"/>
      </p:scale>
      <p:origin x="0" y="-5501"/>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61" d="100"/>
          <a:sy n="61" d="100"/>
        </p:scale>
        <p:origin x="3216" y="5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BFD4615-948C-4074-A696-803267F8C81C}" type="datetimeFigureOut">
              <a:rPr lang="en-US" smtClean="0"/>
              <a:pPr/>
              <a:t>2/23/2018</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9E06B7E-F324-40DA-8042-0F94665762E2}" type="slidenum">
              <a:rPr lang="en-US" smtClean="0"/>
              <a:pPr/>
              <a:t>‹#›</a:t>
            </a:fld>
            <a:endParaRPr lang="en-US" dirty="0"/>
          </a:p>
        </p:txBody>
      </p:sp>
    </p:spTree>
    <p:extLst>
      <p:ext uri="{BB962C8B-B14F-4D97-AF65-F5344CB8AC3E}">
        <p14:creationId xmlns:p14="http://schemas.microsoft.com/office/powerpoint/2010/main" val="5316978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4552780-3AD5-4BE3-8199-48F390D667DD}" type="datetimeFigureOut">
              <a:rPr lang="en-US" smtClean="0"/>
              <a:pPr/>
              <a:t>2/23/2018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D830505-351E-4EF5-87AF-AFE34FCA2B1B}" type="slidenum">
              <a:rPr lang="en-US" smtClean="0"/>
              <a:pPr/>
              <a:t>‹#›</a:t>
            </a:fld>
            <a:endParaRPr lang="en-US" dirty="0"/>
          </a:p>
        </p:txBody>
      </p:sp>
    </p:spTree>
    <p:extLst>
      <p:ext uri="{BB962C8B-B14F-4D97-AF65-F5344CB8AC3E}">
        <p14:creationId xmlns:p14="http://schemas.microsoft.com/office/powerpoint/2010/main" val="3939620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830505-351E-4EF5-87AF-AFE34FCA2B1B}" type="slidenum">
              <a:rPr lang="en-US" smtClean="0"/>
              <a:pPr/>
              <a:t>1</a:t>
            </a:fld>
            <a:endParaRPr lang="en-US" dirty="0"/>
          </a:p>
        </p:txBody>
      </p:sp>
    </p:spTree>
    <p:extLst>
      <p:ext uri="{BB962C8B-B14F-4D97-AF65-F5344CB8AC3E}">
        <p14:creationId xmlns:p14="http://schemas.microsoft.com/office/powerpoint/2010/main" val="1011050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830505-351E-4EF5-87AF-AFE34FCA2B1B}" type="slidenum">
              <a:rPr lang="en-US" smtClean="0"/>
              <a:pPr/>
              <a:t>10</a:t>
            </a:fld>
            <a:endParaRPr lang="en-US" dirty="0"/>
          </a:p>
        </p:txBody>
      </p:sp>
    </p:spTree>
    <p:extLst>
      <p:ext uri="{BB962C8B-B14F-4D97-AF65-F5344CB8AC3E}">
        <p14:creationId xmlns:p14="http://schemas.microsoft.com/office/powerpoint/2010/main" val="1426036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830505-351E-4EF5-87AF-AFE34FCA2B1B}" type="slidenum">
              <a:rPr lang="en-US" smtClean="0"/>
              <a:pPr/>
              <a:t>11</a:t>
            </a:fld>
            <a:endParaRPr lang="en-US" dirty="0"/>
          </a:p>
        </p:txBody>
      </p:sp>
    </p:spTree>
    <p:extLst>
      <p:ext uri="{BB962C8B-B14F-4D97-AF65-F5344CB8AC3E}">
        <p14:creationId xmlns:p14="http://schemas.microsoft.com/office/powerpoint/2010/main" val="625411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830505-351E-4EF5-87AF-AFE34FCA2B1B}" type="slidenum">
              <a:rPr lang="en-US" smtClean="0"/>
              <a:pPr/>
              <a:t>12</a:t>
            </a:fld>
            <a:endParaRPr lang="en-US" dirty="0"/>
          </a:p>
        </p:txBody>
      </p:sp>
    </p:spTree>
    <p:extLst>
      <p:ext uri="{BB962C8B-B14F-4D97-AF65-F5344CB8AC3E}">
        <p14:creationId xmlns:p14="http://schemas.microsoft.com/office/powerpoint/2010/main" val="24497201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830505-351E-4EF5-87AF-AFE34FCA2B1B}" type="slidenum">
              <a:rPr lang="en-US" smtClean="0"/>
              <a:pPr/>
              <a:t>13</a:t>
            </a:fld>
            <a:endParaRPr lang="en-US" dirty="0"/>
          </a:p>
        </p:txBody>
      </p:sp>
    </p:spTree>
    <p:extLst>
      <p:ext uri="{BB962C8B-B14F-4D97-AF65-F5344CB8AC3E}">
        <p14:creationId xmlns:p14="http://schemas.microsoft.com/office/powerpoint/2010/main" val="29170856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830505-351E-4EF5-87AF-AFE34FCA2B1B}" type="slidenum">
              <a:rPr lang="en-US" smtClean="0"/>
              <a:pPr/>
              <a:t>14</a:t>
            </a:fld>
            <a:endParaRPr lang="en-US" dirty="0"/>
          </a:p>
        </p:txBody>
      </p:sp>
    </p:spTree>
    <p:extLst>
      <p:ext uri="{BB962C8B-B14F-4D97-AF65-F5344CB8AC3E}">
        <p14:creationId xmlns:p14="http://schemas.microsoft.com/office/powerpoint/2010/main" val="16100979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830505-351E-4EF5-87AF-AFE34FCA2B1B}" type="slidenum">
              <a:rPr lang="en-US" smtClean="0"/>
              <a:pPr/>
              <a:t>15</a:t>
            </a:fld>
            <a:endParaRPr lang="en-US" dirty="0"/>
          </a:p>
        </p:txBody>
      </p:sp>
    </p:spTree>
    <p:extLst>
      <p:ext uri="{BB962C8B-B14F-4D97-AF65-F5344CB8AC3E}">
        <p14:creationId xmlns:p14="http://schemas.microsoft.com/office/powerpoint/2010/main" val="39591011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830505-351E-4EF5-87AF-AFE34FCA2B1B}" type="slidenum">
              <a:rPr lang="en-US" smtClean="0"/>
              <a:pPr/>
              <a:t>16</a:t>
            </a:fld>
            <a:endParaRPr lang="en-US" dirty="0"/>
          </a:p>
        </p:txBody>
      </p:sp>
    </p:spTree>
    <p:extLst>
      <p:ext uri="{BB962C8B-B14F-4D97-AF65-F5344CB8AC3E}">
        <p14:creationId xmlns:p14="http://schemas.microsoft.com/office/powerpoint/2010/main" val="21096872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830505-351E-4EF5-87AF-AFE34FCA2B1B}" type="slidenum">
              <a:rPr lang="en-US" smtClean="0"/>
              <a:pPr/>
              <a:t>17</a:t>
            </a:fld>
            <a:endParaRPr lang="en-US" dirty="0"/>
          </a:p>
        </p:txBody>
      </p:sp>
    </p:spTree>
    <p:extLst>
      <p:ext uri="{BB962C8B-B14F-4D97-AF65-F5344CB8AC3E}">
        <p14:creationId xmlns:p14="http://schemas.microsoft.com/office/powerpoint/2010/main" val="41905431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830505-351E-4EF5-87AF-AFE34FCA2B1B}" type="slidenum">
              <a:rPr lang="en-US" smtClean="0"/>
              <a:pPr/>
              <a:t>18</a:t>
            </a:fld>
            <a:endParaRPr lang="en-US" dirty="0"/>
          </a:p>
        </p:txBody>
      </p:sp>
    </p:spTree>
    <p:extLst>
      <p:ext uri="{BB962C8B-B14F-4D97-AF65-F5344CB8AC3E}">
        <p14:creationId xmlns:p14="http://schemas.microsoft.com/office/powerpoint/2010/main" val="4395721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830505-351E-4EF5-87AF-AFE34FCA2B1B}" type="slidenum">
              <a:rPr lang="en-US" smtClean="0"/>
              <a:pPr/>
              <a:t>19</a:t>
            </a:fld>
            <a:endParaRPr lang="en-US" dirty="0"/>
          </a:p>
        </p:txBody>
      </p:sp>
    </p:spTree>
    <p:extLst>
      <p:ext uri="{BB962C8B-B14F-4D97-AF65-F5344CB8AC3E}">
        <p14:creationId xmlns:p14="http://schemas.microsoft.com/office/powerpoint/2010/main" val="1671420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830505-351E-4EF5-87AF-AFE34FCA2B1B}" type="slidenum">
              <a:rPr lang="en-US" smtClean="0"/>
              <a:pPr/>
              <a:t>2</a:t>
            </a:fld>
            <a:endParaRPr lang="en-US" dirty="0"/>
          </a:p>
        </p:txBody>
      </p:sp>
    </p:spTree>
    <p:extLst>
      <p:ext uri="{BB962C8B-B14F-4D97-AF65-F5344CB8AC3E}">
        <p14:creationId xmlns:p14="http://schemas.microsoft.com/office/powerpoint/2010/main" val="12800508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830505-351E-4EF5-87AF-AFE34FCA2B1B}" type="slidenum">
              <a:rPr lang="en-US" smtClean="0"/>
              <a:pPr/>
              <a:t>20</a:t>
            </a:fld>
            <a:endParaRPr lang="en-US" dirty="0"/>
          </a:p>
        </p:txBody>
      </p:sp>
    </p:spTree>
    <p:extLst>
      <p:ext uri="{BB962C8B-B14F-4D97-AF65-F5344CB8AC3E}">
        <p14:creationId xmlns:p14="http://schemas.microsoft.com/office/powerpoint/2010/main" val="40874048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830505-351E-4EF5-87AF-AFE34FCA2B1B}" type="slidenum">
              <a:rPr lang="en-US" smtClean="0"/>
              <a:pPr/>
              <a:t>21</a:t>
            </a:fld>
            <a:endParaRPr lang="en-US" dirty="0"/>
          </a:p>
        </p:txBody>
      </p:sp>
    </p:spTree>
    <p:extLst>
      <p:ext uri="{BB962C8B-B14F-4D97-AF65-F5344CB8AC3E}">
        <p14:creationId xmlns:p14="http://schemas.microsoft.com/office/powerpoint/2010/main" val="29698956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830505-351E-4EF5-87AF-AFE34FCA2B1B}" type="slidenum">
              <a:rPr lang="en-US" smtClean="0"/>
              <a:pPr/>
              <a:t>22</a:t>
            </a:fld>
            <a:endParaRPr lang="en-US" dirty="0"/>
          </a:p>
        </p:txBody>
      </p:sp>
    </p:spTree>
    <p:extLst>
      <p:ext uri="{BB962C8B-B14F-4D97-AF65-F5344CB8AC3E}">
        <p14:creationId xmlns:p14="http://schemas.microsoft.com/office/powerpoint/2010/main" val="36498407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0D830505-351E-4EF5-87AF-AFE34FCA2B1B}" type="slidenum">
              <a:rPr lang="en-US" smtClean="0"/>
              <a:pPr/>
              <a:t>23</a:t>
            </a:fld>
            <a:endParaRPr lang="en-US" dirty="0"/>
          </a:p>
        </p:txBody>
      </p:sp>
    </p:spTree>
    <p:extLst>
      <p:ext uri="{BB962C8B-B14F-4D97-AF65-F5344CB8AC3E}">
        <p14:creationId xmlns:p14="http://schemas.microsoft.com/office/powerpoint/2010/main" val="6305266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830505-351E-4EF5-87AF-AFE34FCA2B1B}" type="slidenum">
              <a:rPr lang="en-US" smtClean="0"/>
              <a:pPr/>
              <a:t>24</a:t>
            </a:fld>
            <a:endParaRPr lang="en-US" dirty="0"/>
          </a:p>
        </p:txBody>
      </p:sp>
    </p:spTree>
    <p:extLst>
      <p:ext uri="{BB962C8B-B14F-4D97-AF65-F5344CB8AC3E}">
        <p14:creationId xmlns:p14="http://schemas.microsoft.com/office/powerpoint/2010/main" val="10755804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0D830505-351E-4EF5-87AF-AFE34FCA2B1B}" type="slidenum">
              <a:rPr lang="en-US" smtClean="0"/>
              <a:pPr/>
              <a:t>25</a:t>
            </a:fld>
            <a:endParaRPr lang="en-US" dirty="0"/>
          </a:p>
        </p:txBody>
      </p:sp>
    </p:spTree>
    <p:extLst>
      <p:ext uri="{BB962C8B-B14F-4D97-AF65-F5344CB8AC3E}">
        <p14:creationId xmlns:p14="http://schemas.microsoft.com/office/powerpoint/2010/main" val="39911479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0D830505-351E-4EF5-87AF-AFE34FCA2B1B}" type="slidenum">
              <a:rPr lang="en-US" smtClean="0"/>
              <a:pPr/>
              <a:t>26</a:t>
            </a:fld>
            <a:endParaRPr lang="en-US" dirty="0"/>
          </a:p>
        </p:txBody>
      </p:sp>
    </p:spTree>
    <p:extLst>
      <p:ext uri="{BB962C8B-B14F-4D97-AF65-F5344CB8AC3E}">
        <p14:creationId xmlns:p14="http://schemas.microsoft.com/office/powerpoint/2010/main" val="21995883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830505-351E-4EF5-87AF-AFE34FCA2B1B}" type="slidenum">
              <a:rPr lang="en-US" smtClean="0"/>
              <a:pPr/>
              <a:t>27</a:t>
            </a:fld>
            <a:endParaRPr lang="en-US" dirty="0"/>
          </a:p>
        </p:txBody>
      </p:sp>
    </p:spTree>
    <p:extLst>
      <p:ext uri="{BB962C8B-B14F-4D97-AF65-F5344CB8AC3E}">
        <p14:creationId xmlns:p14="http://schemas.microsoft.com/office/powerpoint/2010/main" val="41817006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830505-351E-4EF5-87AF-AFE34FCA2B1B}" type="slidenum">
              <a:rPr lang="en-US" smtClean="0"/>
              <a:pPr/>
              <a:t>28</a:t>
            </a:fld>
            <a:endParaRPr lang="en-US" dirty="0"/>
          </a:p>
        </p:txBody>
      </p:sp>
    </p:spTree>
    <p:extLst>
      <p:ext uri="{BB962C8B-B14F-4D97-AF65-F5344CB8AC3E}">
        <p14:creationId xmlns:p14="http://schemas.microsoft.com/office/powerpoint/2010/main" val="16072229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0D830505-351E-4EF5-87AF-AFE34FCA2B1B}" type="slidenum">
              <a:rPr lang="en-US" smtClean="0"/>
              <a:pPr/>
              <a:t>29</a:t>
            </a:fld>
            <a:endParaRPr lang="en-US" dirty="0"/>
          </a:p>
        </p:txBody>
      </p:sp>
    </p:spTree>
    <p:extLst>
      <p:ext uri="{BB962C8B-B14F-4D97-AF65-F5344CB8AC3E}">
        <p14:creationId xmlns:p14="http://schemas.microsoft.com/office/powerpoint/2010/main" val="2194918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830505-351E-4EF5-87AF-AFE34FCA2B1B}" type="slidenum">
              <a:rPr lang="en-US" smtClean="0"/>
              <a:pPr/>
              <a:t>3</a:t>
            </a:fld>
            <a:endParaRPr lang="en-US" dirty="0"/>
          </a:p>
        </p:txBody>
      </p:sp>
    </p:spTree>
    <p:extLst>
      <p:ext uri="{BB962C8B-B14F-4D97-AF65-F5344CB8AC3E}">
        <p14:creationId xmlns:p14="http://schemas.microsoft.com/office/powerpoint/2010/main" val="21411942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830505-351E-4EF5-87AF-AFE34FCA2B1B}" type="slidenum">
              <a:rPr lang="en-US" smtClean="0"/>
              <a:pPr/>
              <a:t>30</a:t>
            </a:fld>
            <a:endParaRPr lang="en-US" dirty="0"/>
          </a:p>
        </p:txBody>
      </p:sp>
    </p:spTree>
    <p:extLst>
      <p:ext uri="{BB962C8B-B14F-4D97-AF65-F5344CB8AC3E}">
        <p14:creationId xmlns:p14="http://schemas.microsoft.com/office/powerpoint/2010/main" val="3482142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830505-351E-4EF5-87AF-AFE34FCA2B1B}" type="slidenum">
              <a:rPr lang="en-US" smtClean="0"/>
              <a:pPr/>
              <a:t>4</a:t>
            </a:fld>
            <a:endParaRPr lang="en-US" dirty="0"/>
          </a:p>
        </p:txBody>
      </p:sp>
    </p:spTree>
    <p:extLst>
      <p:ext uri="{BB962C8B-B14F-4D97-AF65-F5344CB8AC3E}">
        <p14:creationId xmlns:p14="http://schemas.microsoft.com/office/powerpoint/2010/main" val="2517985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830505-351E-4EF5-87AF-AFE34FCA2B1B}" type="slidenum">
              <a:rPr lang="en-US" smtClean="0"/>
              <a:pPr/>
              <a:t>5</a:t>
            </a:fld>
            <a:endParaRPr lang="en-US" dirty="0"/>
          </a:p>
        </p:txBody>
      </p:sp>
    </p:spTree>
    <p:extLst>
      <p:ext uri="{BB962C8B-B14F-4D97-AF65-F5344CB8AC3E}">
        <p14:creationId xmlns:p14="http://schemas.microsoft.com/office/powerpoint/2010/main" val="714092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830505-351E-4EF5-87AF-AFE34FCA2B1B}" type="slidenum">
              <a:rPr lang="en-US" smtClean="0"/>
              <a:pPr/>
              <a:t>6</a:t>
            </a:fld>
            <a:endParaRPr lang="en-US" dirty="0"/>
          </a:p>
        </p:txBody>
      </p:sp>
    </p:spTree>
    <p:extLst>
      <p:ext uri="{BB962C8B-B14F-4D97-AF65-F5344CB8AC3E}">
        <p14:creationId xmlns:p14="http://schemas.microsoft.com/office/powerpoint/2010/main" val="1715084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dirty="0"/>
          </a:p>
        </p:txBody>
      </p:sp>
      <p:sp>
        <p:nvSpPr>
          <p:cNvPr id="4" name="Slide Number Placeholder 3"/>
          <p:cNvSpPr>
            <a:spLocks noGrp="1"/>
          </p:cNvSpPr>
          <p:nvPr>
            <p:ph type="sldNum" sz="quarter" idx="10"/>
          </p:nvPr>
        </p:nvSpPr>
        <p:spPr/>
        <p:txBody>
          <a:bodyPr/>
          <a:lstStyle/>
          <a:p>
            <a:fld id="{0D830505-351E-4EF5-87AF-AFE34FCA2B1B}" type="slidenum">
              <a:rPr lang="en-US" smtClean="0"/>
              <a:pPr/>
              <a:t>7</a:t>
            </a:fld>
            <a:endParaRPr lang="en-US" dirty="0"/>
          </a:p>
        </p:txBody>
      </p:sp>
    </p:spTree>
    <p:extLst>
      <p:ext uri="{BB962C8B-B14F-4D97-AF65-F5344CB8AC3E}">
        <p14:creationId xmlns:p14="http://schemas.microsoft.com/office/powerpoint/2010/main" val="3518031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830505-351E-4EF5-87AF-AFE34FCA2B1B}" type="slidenum">
              <a:rPr lang="en-US" smtClean="0"/>
              <a:pPr/>
              <a:t>8</a:t>
            </a:fld>
            <a:endParaRPr lang="en-US" dirty="0"/>
          </a:p>
        </p:txBody>
      </p:sp>
    </p:spTree>
    <p:extLst>
      <p:ext uri="{BB962C8B-B14F-4D97-AF65-F5344CB8AC3E}">
        <p14:creationId xmlns:p14="http://schemas.microsoft.com/office/powerpoint/2010/main" val="94093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D830505-351E-4EF5-87AF-AFE34FCA2B1B}" type="slidenum">
              <a:rPr lang="en-US" smtClean="0"/>
              <a:pPr/>
              <a:t>9</a:t>
            </a:fld>
            <a:endParaRPr lang="en-US" dirty="0"/>
          </a:p>
        </p:txBody>
      </p:sp>
    </p:spTree>
    <p:extLst>
      <p:ext uri="{BB962C8B-B14F-4D97-AF65-F5344CB8AC3E}">
        <p14:creationId xmlns:p14="http://schemas.microsoft.com/office/powerpoint/2010/main" val="4203291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E9F14-4FD2-4577-9547-6E2A370C1850}"/>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EEB13D67-4982-420A-B0CA-EE7C894727E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21A7B59F-DA1F-4149-ABB0-A57E7D091997}"/>
              </a:ext>
            </a:extLst>
          </p:cNvPr>
          <p:cNvSpPr>
            <a:spLocks noGrp="1"/>
          </p:cNvSpPr>
          <p:nvPr>
            <p:ph type="dt" sz="half" idx="10"/>
          </p:nvPr>
        </p:nvSpPr>
        <p:spPr/>
        <p:txBody>
          <a:bodyPr/>
          <a:lstStyle/>
          <a:p>
            <a:fld id="{2789902D-B8C0-4649-B930-36201B084E19}" type="datetime1">
              <a:rPr lang="en-US" smtClean="0"/>
              <a:pPr/>
              <a:t>2/23/2018</a:t>
            </a:fld>
            <a:endParaRPr lang="en-US" dirty="0"/>
          </a:p>
        </p:txBody>
      </p:sp>
      <p:sp>
        <p:nvSpPr>
          <p:cNvPr id="5" name="Footer Placeholder 4">
            <a:extLst>
              <a:ext uri="{FF2B5EF4-FFF2-40B4-BE49-F238E27FC236}">
                <a16:creationId xmlns:a16="http://schemas.microsoft.com/office/drawing/2014/main" id="{59C92304-2A60-45B5-A06D-6ACE652FBE2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AF8B5D6-D193-4D66-B6AE-4BDBC8C38D04}"/>
              </a:ext>
            </a:extLst>
          </p:cNvPr>
          <p:cNvSpPr>
            <a:spLocks noGrp="1"/>
          </p:cNvSpPr>
          <p:nvPr>
            <p:ph type="sldNum" sz="quarter" idx="12"/>
          </p:nvPr>
        </p:nvSpPr>
        <p:spPr/>
        <p:txBody>
          <a:bodyPr/>
          <a:lstStyle/>
          <a:p>
            <a:fld id="{34010C47-4D8B-4134-BB59-829AAD75FA9B}" type="slidenum">
              <a:rPr lang="en-US" smtClean="0"/>
              <a:pPr/>
              <a:t>‹#›</a:t>
            </a:fld>
            <a:endParaRPr lang="en-US" dirty="0"/>
          </a:p>
        </p:txBody>
      </p:sp>
      <p:sp>
        <p:nvSpPr>
          <p:cNvPr id="7" name="Round Same Side Corner Rectangle 22">
            <a:extLst>
              <a:ext uri="{FF2B5EF4-FFF2-40B4-BE49-F238E27FC236}">
                <a16:creationId xmlns:a16="http://schemas.microsoft.com/office/drawing/2014/main" id="{4A193F4B-63C0-4C85-B770-69C94004C57E}"/>
              </a:ext>
            </a:extLst>
          </p:cNvPr>
          <p:cNvSpPr/>
          <p:nvPr userDrawn="1"/>
        </p:nvSpPr>
        <p:spPr>
          <a:xfrm flipV="1">
            <a:off x="152400" y="1143000"/>
            <a:ext cx="8839200" cy="5181600"/>
          </a:xfrm>
          <a:prstGeom prst="round2SameRect">
            <a:avLst/>
          </a:prstGeom>
          <a:gradFill flip="none" rotWithShape="1">
            <a:gsLst>
              <a:gs pos="0">
                <a:srgbClr val="815281">
                  <a:shade val="30000"/>
                  <a:satMod val="115000"/>
                </a:srgbClr>
              </a:gs>
              <a:gs pos="50000">
                <a:srgbClr val="815281">
                  <a:shade val="67500"/>
                  <a:satMod val="115000"/>
                </a:srgbClr>
              </a:gs>
              <a:gs pos="100000">
                <a:srgbClr val="815281">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02585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297C1-19F4-48AC-B89E-A1113D0AC46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51CB68C-40BF-45E0-9101-970D6F5AEE9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78B105-3AC8-477F-9DC5-DB6646C73BCD}"/>
              </a:ext>
            </a:extLst>
          </p:cNvPr>
          <p:cNvSpPr>
            <a:spLocks noGrp="1"/>
          </p:cNvSpPr>
          <p:nvPr>
            <p:ph type="dt" sz="half" idx="10"/>
          </p:nvPr>
        </p:nvSpPr>
        <p:spPr/>
        <p:txBody>
          <a:bodyPr/>
          <a:lstStyle/>
          <a:p>
            <a:fld id="{55C1BB80-ACAA-4DCA-B1A3-A990F06F15D1}" type="datetime1">
              <a:rPr lang="en-US" smtClean="0"/>
              <a:pPr/>
              <a:t>2/23/2018</a:t>
            </a:fld>
            <a:endParaRPr lang="en-US" dirty="0"/>
          </a:p>
        </p:txBody>
      </p:sp>
      <p:sp>
        <p:nvSpPr>
          <p:cNvPr id="5" name="Footer Placeholder 4">
            <a:extLst>
              <a:ext uri="{FF2B5EF4-FFF2-40B4-BE49-F238E27FC236}">
                <a16:creationId xmlns:a16="http://schemas.microsoft.com/office/drawing/2014/main" id="{3CC1AC38-69D3-41E2-98C6-CCC7428C2D4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88C86FD-6638-4D99-9113-07A141B036AF}"/>
              </a:ext>
            </a:extLst>
          </p:cNvPr>
          <p:cNvSpPr>
            <a:spLocks noGrp="1"/>
          </p:cNvSpPr>
          <p:nvPr>
            <p:ph type="sldNum" sz="quarter" idx="12"/>
          </p:nvPr>
        </p:nvSpPr>
        <p:spPr/>
        <p:txBody>
          <a:bodyPr/>
          <a:lstStyle/>
          <a:p>
            <a:fld id="{34010C47-4D8B-4134-BB59-829AAD75FA9B}" type="slidenum">
              <a:rPr lang="en-US" smtClean="0"/>
              <a:pPr/>
              <a:t>‹#›</a:t>
            </a:fld>
            <a:endParaRPr lang="en-US" dirty="0"/>
          </a:p>
        </p:txBody>
      </p:sp>
    </p:spTree>
    <p:extLst>
      <p:ext uri="{BB962C8B-B14F-4D97-AF65-F5344CB8AC3E}">
        <p14:creationId xmlns:p14="http://schemas.microsoft.com/office/powerpoint/2010/main" val="3657589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B389F0-6E67-4B28-A13A-282B5D87E9E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37A0E22-9110-46FF-B2F4-56C34C2AFA0E}"/>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8A1291-7404-40FC-A399-BDE7DB9162C4}"/>
              </a:ext>
            </a:extLst>
          </p:cNvPr>
          <p:cNvSpPr>
            <a:spLocks noGrp="1"/>
          </p:cNvSpPr>
          <p:nvPr>
            <p:ph type="dt" sz="half" idx="10"/>
          </p:nvPr>
        </p:nvSpPr>
        <p:spPr/>
        <p:txBody>
          <a:bodyPr/>
          <a:lstStyle/>
          <a:p>
            <a:fld id="{325A6DC2-3ED4-43B7-9EC6-99A948607648}" type="datetime1">
              <a:rPr lang="en-US" smtClean="0"/>
              <a:pPr/>
              <a:t>2/23/2018</a:t>
            </a:fld>
            <a:endParaRPr lang="en-US" dirty="0"/>
          </a:p>
        </p:txBody>
      </p:sp>
      <p:sp>
        <p:nvSpPr>
          <p:cNvPr id="5" name="Footer Placeholder 4">
            <a:extLst>
              <a:ext uri="{FF2B5EF4-FFF2-40B4-BE49-F238E27FC236}">
                <a16:creationId xmlns:a16="http://schemas.microsoft.com/office/drawing/2014/main" id="{E7970A08-3ECF-4E29-8423-6010DB04DC5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8F14983-C206-4A3B-85D6-82B72721709A}"/>
              </a:ext>
            </a:extLst>
          </p:cNvPr>
          <p:cNvSpPr>
            <a:spLocks noGrp="1"/>
          </p:cNvSpPr>
          <p:nvPr>
            <p:ph type="sldNum" sz="quarter" idx="12"/>
          </p:nvPr>
        </p:nvSpPr>
        <p:spPr/>
        <p:txBody>
          <a:bodyPr/>
          <a:lstStyle/>
          <a:p>
            <a:fld id="{34010C47-4D8B-4134-BB59-829AAD75FA9B}" type="slidenum">
              <a:rPr lang="en-US" smtClean="0"/>
              <a:pPr/>
              <a:t>‹#›</a:t>
            </a:fld>
            <a:endParaRPr lang="en-US" dirty="0"/>
          </a:p>
        </p:txBody>
      </p:sp>
    </p:spTree>
    <p:extLst>
      <p:ext uri="{BB962C8B-B14F-4D97-AF65-F5344CB8AC3E}">
        <p14:creationId xmlns:p14="http://schemas.microsoft.com/office/powerpoint/2010/main" val="2812360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36AF95-7CA2-456E-B104-F27AF5CC2ADE}" type="datetime1">
              <a:rPr lang="en-US" smtClean="0"/>
              <a:pPr/>
              <a:t>2/23/2018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Round Same Side Corner Rectangle 5"/>
          <p:cNvSpPr/>
          <p:nvPr userDrawn="1"/>
        </p:nvSpPr>
        <p:spPr>
          <a:xfrm>
            <a:off x="8305800" y="6629400"/>
            <a:ext cx="457200" cy="381000"/>
          </a:xfrm>
          <a:prstGeom prst="round2SameRect">
            <a:avLst/>
          </a:prstGeom>
          <a:solidFill>
            <a:srgbClr val="D7E4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5"/>
          <p:cNvSpPr txBox="1">
            <a:spLocks/>
          </p:cNvSpPr>
          <p:nvPr userDrawn="1"/>
        </p:nvSpPr>
        <p:spPr>
          <a:xfrm>
            <a:off x="8305800" y="6645275"/>
            <a:ext cx="457200" cy="365125"/>
          </a:xfrm>
          <a:prstGeom prst="rect">
            <a:avLst/>
          </a:prstGeom>
        </p:spPr>
        <p:txBody>
          <a:bodyPr vert="horz" lIns="91440" tIns="45720" rIns="91440" bIns="45720" rtlCol="0" anchor="t" anchorCtr="0"/>
          <a:lstStyle>
            <a:lvl1pPr algn="ctr">
              <a:defRPr sz="900">
                <a:solidFill>
                  <a:schemeClr val="bg1">
                    <a:lumMod val="50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34010C47-4D8B-4134-BB59-829AAD75FA9B}" type="slidenum">
              <a:rPr kumimoji="0" lang="en-US" sz="900" b="0" i="0" u="none" strike="noStrike" kern="1200" cap="none" spc="0" normalizeH="0" baseline="0" noProof="0" smtClean="0">
                <a:ln>
                  <a:noFill/>
                </a:ln>
                <a:solidFill>
                  <a:schemeClr val="bg1">
                    <a:lumMod val="50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chemeClr val="bg1">
                  <a:lumMod val="50000"/>
                </a:schemeClr>
              </a:solidFill>
              <a:effectLst/>
              <a:uLnTx/>
              <a:uFillTx/>
              <a:latin typeface="+mn-lt"/>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EEE32-00AF-40D9-8F7A-3B50F8EE7D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8EDFE8-99FF-4B0B-B806-33BCBCBED12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C4BE6F-819F-4CDD-BB57-A27ED4375A82}"/>
              </a:ext>
            </a:extLst>
          </p:cNvPr>
          <p:cNvSpPr>
            <a:spLocks noGrp="1"/>
          </p:cNvSpPr>
          <p:nvPr>
            <p:ph type="dt" sz="half" idx="10"/>
          </p:nvPr>
        </p:nvSpPr>
        <p:spPr/>
        <p:txBody>
          <a:bodyPr/>
          <a:lstStyle/>
          <a:p>
            <a:fld id="{E600A030-D7F9-40B6-A92C-92A1101F81DC}" type="datetime1">
              <a:rPr lang="en-US" smtClean="0"/>
              <a:pPr/>
              <a:t>2/23/2018</a:t>
            </a:fld>
            <a:endParaRPr lang="en-US" dirty="0"/>
          </a:p>
        </p:txBody>
      </p:sp>
      <p:sp>
        <p:nvSpPr>
          <p:cNvPr id="5" name="Footer Placeholder 4">
            <a:extLst>
              <a:ext uri="{FF2B5EF4-FFF2-40B4-BE49-F238E27FC236}">
                <a16:creationId xmlns:a16="http://schemas.microsoft.com/office/drawing/2014/main" id="{DFBE6718-BEE9-4FE4-9B5D-1617AD0C493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DEBFF7D-6296-45C7-8E5D-C4A464BEEA02}"/>
              </a:ext>
            </a:extLst>
          </p:cNvPr>
          <p:cNvSpPr>
            <a:spLocks noGrp="1"/>
          </p:cNvSpPr>
          <p:nvPr>
            <p:ph type="sldNum" sz="quarter" idx="12"/>
          </p:nvPr>
        </p:nvSpPr>
        <p:spPr/>
        <p:txBody>
          <a:bodyPr/>
          <a:lstStyle/>
          <a:p>
            <a:fld id="{34010C47-4D8B-4134-BB59-829AAD75FA9B}" type="slidenum">
              <a:rPr lang="en-US" smtClean="0"/>
              <a:pPr/>
              <a:t>‹#›</a:t>
            </a:fld>
            <a:endParaRPr lang="en-US" dirty="0"/>
          </a:p>
        </p:txBody>
      </p:sp>
      <p:sp>
        <p:nvSpPr>
          <p:cNvPr id="7" name="Round Same Side Corner Rectangle 7">
            <a:extLst>
              <a:ext uri="{FF2B5EF4-FFF2-40B4-BE49-F238E27FC236}">
                <a16:creationId xmlns:a16="http://schemas.microsoft.com/office/drawing/2014/main" id="{22C512A6-F167-4E31-A306-5A39E94138B4}"/>
              </a:ext>
            </a:extLst>
          </p:cNvPr>
          <p:cNvSpPr/>
          <p:nvPr userDrawn="1"/>
        </p:nvSpPr>
        <p:spPr>
          <a:xfrm flipV="1">
            <a:off x="152400" y="1143000"/>
            <a:ext cx="8839200" cy="533400"/>
          </a:xfrm>
          <a:prstGeom prst="round2SameRect">
            <a:avLst/>
          </a:prstGeom>
          <a:gradFill flip="none" rotWithShape="1">
            <a:gsLst>
              <a:gs pos="0">
                <a:srgbClr val="815281">
                  <a:shade val="30000"/>
                  <a:satMod val="115000"/>
                </a:srgbClr>
              </a:gs>
              <a:gs pos="50000">
                <a:srgbClr val="815281">
                  <a:shade val="67500"/>
                  <a:satMod val="115000"/>
                </a:srgbClr>
              </a:gs>
              <a:gs pos="100000">
                <a:srgbClr val="815281">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 Same Side Corner Rectangle 6">
            <a:extLst>
              <a:ext uri="{FF2B5EF4-FFF2-40B4-BE49-F238E27FC236}">
                <a16:creationId xmlns:a16="http://schemas.microsoft.com/office/drawing/2014/main" id="{36BD7394-96EC-4954-9E0F-33E9F179BFC3}"/>
              </a:ext>
            </a:extLst>
          </p:cNvPr>
          <p:cNvSpPr/>
          <p:nvPr userDrawn="1"/>
        </p:nvSpPr>
        <p:spPr>
          <a:xfrm>
            <a:off x="8305800" y="6629400"/>
            <a:ext cx="457200" cy="381000"/>
          </a:xfrm>
          <a:prstGeom prst="round2SameRect">
            <a:avLst/>
          </a:prstGeom>
          <a:solidFill>
            <a:srgbClr val="D7E4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8190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5A8B9-03DD-469D-8A55-F134D4C1D24D}"/>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24BDAB6B-AB98-42DF-A4F5-FF8F01F5B8D0}"/>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BAE9544-BC28-4F02-B67C-31FCE6E457E9}"/>
              </a:ext>
            </a:extLst>
          </p:cNvPr>
          <p:cNvSpPr>
            <a:spLocks noGrp="1"/>
          </p:cNvSpPr>
          <p:nvPr>
            <p:ph type="dt" sz="half" idx="10"/>
          </p:nvPr>
        </p:nvSpPr>
        <p:spPr/>
        <p:txBody>
          <a:bodyPr/>
          <a:lstStyle/>
          <a:p>
            <a:fld id="{64C4D370-7E02-4CDA-A19E-C5172C185EBF}" type="datetime1">
              <a:rPr lang="en-US" smtClean="0"/>
              <a:pPr/>
              <a:t>2/23/2018</a:t>
            </a:fld>
            <a:endParaRPr lang="en-US" dirty="0"/>
          </a:p>
        </p:txBody>
      </p:sp>
      <p:sp>
        <p:nvSpPr>
          <p:cNvPr id="5" name="Footer Placeholder 4">
            <a:extLst>
              <a:ext uri="{FF2B5EF4-FFF2-40B4-BE49-F238E27FC236}">
                <a16:creationId xmlns:a16="http://schemas.microsoft.com/office/drawing/2014/main" id="{9857AFFB-05DB-4D99-A1BA-1943DA4107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20F9F8F-DF78-486A-83F2-8077CBB0D1F4}"/>
              </a:ext>
            </a:extLst>
          </p:cNvPr>
          <p:cNvSpPr>
            <a:spLocks noGrp="1"/>
          </p:cNvSpPr>
          <p:nvPr>
            <p:ph type="sldNum" sz="quarter" idx="12"/>
          </p:nvPr>
        </p:nvSpPr>
        <p:spPr/>
        <p:txBody>
          <a:bodyPr/>
          <a:lstStyle/>
          <a:p>
            <a:fld id="{34010C47-4D8B-4134-BB59-829AAD75FA9B}" type="slidenum">
              <a:rPr lang="en-US" smtClean="0"/>
              <a:pPr/>
              <a:t>‹#›</a:t>
            </a:fld>
            <a:endParaRPr lang="en-US" dirty="0"/>
          </a:p>
        </p:txBody>
      </p:sp>
    </p:spTree>
    <p:extLst>
      <p:ext uri="{BB962C8B-B14F-4D97-AF65-F5344CB8AC3E}">
        <p14:creationId xmlns:p14="http://schemas.microsoft.com/office/powerpoint/2010/main" val="2865862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CCA75-3DFE-49E4-A67A-ED82D96BD5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2A279-CFF3-4B6D-A77E-9FE1B33BBFE4}"/>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2B08D31-6764-438E-A0E8-54DDF87AB8D1}"/>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052DBB-E170-4FFF-9D83-16890672E805}"/>
              </a:ext>
            </a:extLst>
          </p:cNvPr>
          <p:cNvSpPr>
            <a:spLocks noGrp="1"/>
          </p:cNvSpPr>
          <p:nvPr>
            <p:ph type="dt" sz="half" idx="10"/>
          </p:nvPr>
        </p:nvSpPr>
        <p:spPr/>
        <p:txBody>
          <a:bodyPr/>
          <a:lstStyle/>
          <a:p>
            <a:fld id="{A6C8A27A-4A65-415B-A54C-7C2AF2AC2B7B}" type="datetime1">
              <a:rPr lang="en-US" smtClean="0"/>
              <a:pPr/>
              <a:t>2/23/2018</a:t>
            </a:fld>
            <a:endParaRPr lang="en-US" dirty="0"/>
          </a:p>
        </p:txBody>
      </p:sp>
      <p:sp>
        <p:nvSpPr>
          <p:cNvPr id="6" name="Footer Placeholder 5">
            <a:extLst>
              <a:ext uri="{FF2B5EF4-FFF2-40B4-BE49-F238E27FC236}">
                <a16:creationId xmlns:a16="http://schemas.microsoft.com/office/drawing/2014/main" id="{7EE456BA-151C-477E-A41B-FF40F94424C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EAE967C-AF58-4990-8749-CEB0D8DE5D00}"/>
              </a:ext>
            </a:extLst>
          </p:cNvPr>
          <p:cNvSpPr>
            <a:spLocks noGrp="1"/>
          </p:cNvSpPr>
          <p:nvPr>
            <p:ph type="sldNum" sz="quarter" idx="12"/>
          </p:nvPr>
        </p:nvSpPr>
        <p:spPr/>
        <p:txBody>
          <a:bodyPr/>
          <a:lstStyle/>
          <a:p>
            <a:fld id="{34010C47-4D8B-4134-BB59-829AAD75FA9B}" type="slidenum">
              <a:rPr lang="en-US" smtClean="0"/>
              <a:pPr/>
              <a:t>‹#›</a:t>
            </a:fld>
            <a:endParaRPr lang="en-US" dirty="0"/>
          </a:p>
        </p:txBody>
      </p:sp>
    </p:spTree>
    <p:extLst>
      <p:ext uri="{BB962C8B-B14F-4D97-AF65-F5344CB8AC3E}">
        <p14:creationId xmlns:p14="http://schemas.microsoft.com/office/powerpoint/2010/main" val="95302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CDF30-3243-474E-A61D-71036C7F350C}"/>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ECBC4F-1BA2-4F8F-8C5F-2F827834CB63}"/>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B4FE2D5C-8745-4A97-B0D7-8EA2B6DCE577}"/>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4C3204-1DC8-46D1-B311-592374BF884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0B316A9A-9BB6-45CE-A36C-1541EB9D5B50}"/>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14DFF2F-4C99-4FB6-8C7A-FC46030F01C5}"/>
              </a:ext>
            </a:extLst>
          </p:cNvPr>
          <p:cNvSpPr>
            <a:spLocks noGrp="1"/>
          </p:cNvSpPr>
          <p:nvPr>
            <p:ph type="dt" sz="half" idx="10"/>
          </p:nvPr>
        </p:nvSpPr>
        <p:spPr/>
        <p:txBody>
          <a:bodyPr/>
          <a:lstStyle/>
          <a:p>
            <a:fld id="{E5E6B326-FF71-4F02-AD5D-A514B23ABCB1}" type="datetime1">
              <a:rPr lang="en-US" smtClean="0"/>
              <a:pPr/>
              <a:t>2/23/2018</a:t>
            </a:fld>
            <a:endParaRPr lang="en-US" dirty="0"/>
          </a:p>
        </p:txBody>
      </p:sp>
      <p:sp>
        <p:nvSpPr>
          <p:cNvPr id="8" name="Footer Placeholder 7">
            <a:extLst>
              <a:ext uri="{FF2B5EF4-FFF2-40B4-BE49-F238E27FC236}">
                <a16:creationId xmlns:a16="http://schemas.microsoft.com/office/drawing/2014/main" id="{A5D60DE6-B937-4D6F-AB52-446D66190D9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AEE76A6-5D90-455A-BD11-D1E49B807732}"/>
              </a:ext>
            </a:extLst>
          </p:cNvPr>
          <p:cNvSpPr>
            <a:spLocks noGrp="1"/>
          </p:cNvSpPr>
          <p:nvPr>
            <p:ph type="sldNum" sz="quarter" idx="12"/>
          </p:nvPr>
        </p:nvSpPr>
        <p:spPr/>
        <p:txBody>
          <a:bodyPr/>
          <a:lstStyle/>
          <a:p>
            <a:fld id="{34010C47-4D8B-4134-BB59-829AAD75FA9B}" type="slidenum">
              <a:rPr lang="en-US" smtClean="0"/>
              <a:pPr/>
              <a:t>‹#›</a:t>
            </a:fld>
            <a:endParaRPr lang="en-US" dirty="0"/>
          </a:p>
        </p:txBody>
      </p:sp>
    </p:spTree>
    <p:extLst>
      <p:ext uri="{BB962C8B-B14F-4D97-AF65-F5344CB8AC3E}">
        <p14:creationId xmlns:p14="http://schemas.microsoft.com/office/powerpoint/2010/main" val="1295036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496A6-3642-4518-BB74-9C38D755F6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62BD20-E24D-4E69-B21D-B456C37FAD6A}"/>
              </a:ext>
            </a:extLst>
          </p:cNvPr>
          <p:cNvSpPr>
            <a:spLocks noGrp="1"/>
          </p:cNvSpPr>
          <p:nvPr>
            <p:ph type="dt" sz="half" idx="10"/>
          </p:nvPr>
        </p:nvSpPr>
        <p:spPr/>
        <p:txBody>
          <a:bodyPr/>
          <a:lstStyle/>
          <a:p>
            <a:fld id="{B11ABCED-D55E-410F-A430-B050D77F92EF}" type="datetime1">
              <a:rPr lang="en-US" smtClean="0"/>
              <a:pPr/>
              <a:t>2/23/2018</a:t>
            </a:fld>
            <a:endParaRPr lang="en-US" dirty="0"/>
          </a:p>
        </p:txBody>
      </p:sp>
      <p:sp>
        <p:nvSpPr>
          <p:cNvPr id="4" name="Footer Placeholder 3">
            <a:extLst>
              <a:ext uri="{FF2B5EF4-FFF2-40B4-BE49-F238E27FC236}">
                <a16:creationId xmlns:a16="http://schemas.microsoft.com/office/drawing/2014/main" id="{51E0AA71-FAA4-4301-BB5C-76205A03357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269089D-19A9-49CC-9A12-DCBC5F280658}"/>
              </a:ext>
            </a:extLst>
          </p:cNvPr>
          <p:cNvSpPr>
            <a:spLocks noGrp="1"/>
          </p:cNvSpPr>
          <p:nvPr>
            <p:ph type="sldNum" sz="quarter" idx="12"/>
          </p:nvPr>
        </p:nvSpPr>
        <p:spPr/>
        <p:txBody>
          <a:bodyPr/>
          <a:lstStyle/>
          <a:p>
            <a:fld id="{34010C47-4D8B-4134-BB59-829AAD75FA9B}" type="slidenum">
              <a:rPr lang="en-US" smtClean="0"/>
              <a:pPr/>
              <a:t>‹#›</a:t>
            </a:fld>
            <a:endParaRPr lang="en-US" dirty="0"/>
          </a:p>
        </p:txBody>
      </p:sp>
    </p:spTree>
    <p:extLst>
      <p:ext uri="{BB962C8B-B14F-4D97-AF65-F5344CB8AC3E}">
        <p14:creationId xmlns:p14="http://schemas.microsoft.com/office/powerpoint/2010/main" val="2536729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DB9B17-C40A-41F5-9D21-1D7EB8E20A6A}"/>
              </a:ext>
            </a:extLst>
          </p:cNvPr>
          <p:cNvSpPr>
            <a:spLocks noGrp="1"/>
          </p:cNvSpPr>
          <p:nvPr>
            <p:ph type="dt" sz="half" idx="10"/>
          </p:nvPr>
        </p:nvSpPr>
        <p:spPr/>
        <p:txBody>
          <a:bodyPr/>
          <a:lstStyle/>
          <a:p>
            <a:fld id="{1F36AF95-7CA2-456E-B104-F27AF5CC2ADE}" type="datetime1">
              <a:rPr lang="en-US" smtClean="0"/>
              <a:pPr/>
              <a:t>2/23/2018</a:t>
            </a:fld>
            <a:endParaRPr lang="en-US" dirty="0"/>
          </a:p>
        </p:txBody>
      </p:sp>
      <p:sp>
        <p:nvSpPr>
          <p:cNvPr id="3" name="Footer Placeholder 2">
            <a:extLst>
              <a:ext uri="{FF2B5EF4-FFF2-40B4-BE49-F238E27FC236}">
                <a16:creationId xmlns:a16="http://schemas.microsoft.com/office/drawing/2014/main" id="{0016A4C3-B0D8-447D-B5ED-483FBAE0AE2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0D45E68-C203-4414-BAED-26A6D12B202A}"/>
              </a:ext>
            </a:extLst>
          </p:cNvPr>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Round Same Side Corner Rectangle 5">
            <a:extLst>
              <a:ext uri="{FF2B5EF4-FFF2-40B4-BE49-F238E27FC236}">
                <a16:creationId xmlns:a16="http://schemas.microsoft.com/office/drawing/2014/main" id="{8DBB96C4-56CC-47F3-9AD1-6545504B8469}"/>
              </a:ext>
            </a:extLst>
          </p:cNvPr>
          <p:cNvSpPr/>
          <p:nvPr userDrawn="1"/>
        </p:nvSpPr>
        <p:spPr>
          <a:xfrm>
            <a:off x="8305800" y="6629400"/>
            <a:ext cx="457200" cy="381000"/>
          </a:xfrm>
          <a:prstGeom prst="round2SameRect">
            <a:avLst/>
          </a:prstGeom>
          <a:solidFill>
            <a:srgbClr val="D7E4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8592191A-565A-4183-9950-97B451BF7865}"/>
              </a:ext>
            </a:extLst>
          </p:cNvPr>
          <p:cNvSpPr txBox="1">
            <a:spLocks/>
          </p:cNvSpPr>
          <p:nvPr userDrawn="1"/>
        </p:nvSpPr>
        <p:spPr>
          <a:xfrm>
            <a:off x="8305800" y="6645275"/>
            <a:ext cx="457200" cy="365125"/>
          </a:xfrm>
          <a:prstGeom prst="rect">
            <a:avLst/>
          </a:prstGeom>
        </p:spPr>
        <p:txBody>
          <a:bodyPr vert="horz" lIns="91440" tIns="45720" rIns="91440" bIns="45720" rtlCol="0" anchor="t" anchorCtr="0"/>
          <a:lstStyle>
            <a:lvl1pPr algn="ctr">
              <a:defRPr sz="900">
                <a:solidFill>
                  <a:schemeClr val="bg1">
                    <a:lumMod val="50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34010C47-4D8B-4134-BB59-829AAD75FA9B}" type="slidenum">
              <a:rPr kumimoji="0" lang="en-US" sz="900" b="0" i="0" u="none" strike="noStrike" kern="1200" cap="none" spc="0" normalizeH="0" baseline="0" noProof="0" smtClean="0">
                <a:ln>
                  <a:noFill/>
                </a:ln>
                <a:solidFill>
                  <a:schemeClr val="bg1">
                    <a:lumMod val="50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chemeClr val="bg1">
                  <a:lumMod val="50000"/>
                </a:schemeClr>
              </a:solidFill>
              <a:effectLst/>
              <a:uLnTx/>
              <a:uFillTx/>
              <a:latin typeface="+mn-lt"/>
              <a:ea typeface="+mn-ea"/>
              <a:cs typeface="+mn-cs"/>
            </a:endParaRPr>
          </a:p>
        </p:txBody>
      </p:sp>
    </p:spTree>
    <p:extLst>
      <p:ext uri="{BB962C8B-B14F-4D97-AF65-F5344CB8AC3E}">
        <p14:creationId xmlns:p14="http://schemas.microsoft.com/office/powerpoint/2010/main" val="1055819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190D4-AF18-4D42-98B9-C7D17B1512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035A2984-CA2C-4FD8-BAB6-336D704F2D2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825EDD6-E355-41C1-88A1-E0E41AD9ACB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DE14994C-6F90-4958-803B-DB9AB6DC1295}"/>
              </a:ext>
            </a:extLst>
          </p:cNvPr>
          <p:cNvSpPr>
            <a:spLocks noGrp="1"/>
          </p:cNvSpPr>
          <p:nvPr>
            <p:ph type="dt" sz="half" idx="10"/>
          </p:nvPr>
        </p:nvSpPr>
        <p:spPr/>
        <p:txBody>
          <a:bodyPr/>
          <a:lstStyle/>
          <a:p>
            <a:fld id="{C3AFDF2A-1AF6-4F83-8803-CA2905B8BB88}" type="datetime1">
              <a:rPr lang="en-US" smtClean="0"/>
              <a:pPr/>
              <a:t>2/23/2018</a:t>
            </a:fld>
            <a:endParaRPr lang="en-US" dirty="0"/>
          </a:p>
        </p:txBody>
      </p:sp>
      <p:sp>
        <p:nvSpPr>
          <p:cNvPr id="6" name="Footer Placeholder 5">
            <a:extLst>
              <a:ext uri="{FF2B5EF4-FFF2-40B4-BE49-F238E27FC236}">
                <a16:creationId xmlns:a16="http://schemas.microsoft.com/office/drawing/2014/main" id="{19D594B0-40F4-4B94-A572-44BB0812482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B7D0EFA-11F2-4C72-A28B-5A9D0B0A7266}"/>
              </a:ext>
            </a:extLst>
          </p:cNvPr>
          <p:cNvSpPr>
            <a:spLocks noGrp="1"/>
          </p:cNvSpPr>
          <p:nvPr>
            <p:ph type="sldNum" sz="quarter" idx="12"/>
          </p:nvPr>
        </p:nvSpPr>
        <p:spPr/>
        <p:txBody>
          <a:bodyPr/>
          <a:lstStyle/>
          <a:p>
            <a:fld id="{34010C47-4D8B-4134-BB59-829AAD75FA9B}" type="slidenum">
              <a:rPr lang="en-US" smtClean="0"/>
              <a:pPr/>
              <a:t>‹#›</a:t>
            </a:fld>
            <a:endParaRPr lang="en-US" dirty="0"/>
          </a:p>
        </p:txBody>
      </p:sp>
    </p:spTree>
    <p:extLst>
      <p:ext uri="{BB962C8B-B14F-4D97-AF65-F5344CB8AC3E}">
        <p14:creationId xmlns:p14="http://schemas.microsoft.com/office/powerpoint/2010/main" val="1442306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9ED03-FFC5-4D9C-A17B-9B1912091FC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B9F54524-E6E3-486B-9A58-D0F83F9260F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6937EAEF-3181-4E52-9033-0EBBBB75601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1B1EFD88-E598-41FF-B83C-AF216ECD355F}"/>
              </a:ext>
            </a:extLst>
          </p:cNvPr>
          <p:cNvSpPr>
            <a:spLocks noGrp="1"/>
          </p:cNvSpPr>
          <p:nvPr>
            <p:ph type="dt" sz="half" idx="10"/>
          </p:nvPr>
        </p:nvSpPr>
        <p:spPr/>
        <p:txBody>
          <a:bodyPr/>
          <a:lstStyle/>
          <a:p>
            <a:fld id="{474195C0-61EC-4B65-AD35-9FB85D87FAB8}" type="datetime1">
              <a:rPr lang="en-US" smtClean="0"/>
              <a:pPr/>
              <a:t>2/23/2018</a:t>
            </a:fld>
            <a:endParaRPr lang="en-US" dirty="0"/>
          </a:p>
        </p:txBody>
      </p:sp>
      <p:sp>
        <p:nvSpPr>
          <p:cNvPr id="6" name="Footer Placeholder 5">
            <a:extLst>
              <a:ext uri="{FF2B5EF4-FFF2-40B4-BE49-F238E27FC236}">
                <a16:creationId xmlns:a16="http://schemas.microsoft.com/office/drawing/2014/main" id="{1903E283-AC11-45A4-BFEF-12E9DCACF4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63F97FA-BC88-4C36-9287-DD125BFA146B}"/>
              </a:ext>
            </a:extLst>
          </p:cNvPr>
          <p:cNvSpPr>
            <a:spLocks noGrp="1"/>
          </p:cNvSpPr>
          <p:nvPr>
            <p:ph type="sldNum" sz="quarter" idx="12"/>
          </p:nvPr>
        </p:nvSpPr>
        <p:spPr/>
        <p:txBody>
          <a:bodyPr/>
          <a:lstStyle/>
          <a:p>
            <a:fld id="{34010C47-4D8B-4134-BB59-829AAD75FA9B}" type="slidenum">
              <a:rPr lang="en-US" smtClean="0"/>
              <a:pPr/>
              <a:t>‹#›</a:t>
            </a:fld>
            <a:endParaRPr lang="en-US" dirty="0"/>
          </a:p>
        </p:txBody>
      </p:sp>
    </p:spTree>
    <p:extLst>
      <p:ext uri="{BB962C8B-B14F-4D97-AF65-F5344CB8AC3E}">
        <p14:creationId xmlns:p14="http://schemas.microsoft.com/office/powerpoint/2010/main" val="1196519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52EBBC-DC7B-4DC2-BF0C-3E4189BD16A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593DF1B-6A50-4DC5-9257-BC47F3A1EED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294479-65AD-486A-898E-C610CF2928E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5C78A27-65D4-482F-9972-78BA422FE4B6}" type="datetime1">
              <a:rPr lang="en-US" smtClean="0"/>
              <a:pPr/>
              <a:t>2/23/2018</a:t>
            </a:fld>
            <a:endParaRPr lang="en-US" dirty="0"/>
          </a:p>
        </p:txBody>
      </p:sp>
      <p:sp>
        <p:nvSpPr>
          <p:cNvPr id="5" name="Footer Placeholder 4">
            <a:extLst>
              <a:ext uri="{FF2B5EF4-FFF2-40B4-BE49-F238E27FC236}">
                <a16:creationId xmlns:a16="http://schemas.microsoft.com/office/drawing/2014/main" id="{559051D3-2CD4-465A-81AB-796A3017913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F656ACE-A1D2-431C-932C-57FABBF47F2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4010C47-4D8B-4134-BB59-829AAD75FA9B}" type="slidenum">
              <a:rPr lang="en-US" smtClean="0"/>
              <a:pPr/>
              <a:t>‹#›</a:t>
            </a:fld>
            <a:endParaRPr lang="en-US" dirty="0"/>
          </a:p>
        </p:txBody>
      </p:sp>
      <p:pic>
        <p:nvPicPr>
          <p:cNvPr id="7" name="Picture 6" descr="headerpowerpoint.jpg">
            <a:extLst>
              <a:ext uri="{FF2B5EF4-FFF2-40B4-BE49-F238E27FC236}">
                <a16:creationId xmlns:a16="http://schemas.microsoft.com/office/drawing/2014/main" id="{D09BE2C5-A649-4CE3-A4F0-4B0DDC89B315}"/>
              </a:ext>
            </a:extLst>
          </p:cNvPr>
          <p:cNvPicPr>
            <a:picLocks noChangeAspect="1"/>
          </p:cNvPicPr>
          <p:nvPr userDrawn="1"/>
        </p:nvPicPr>
        <p:blipFill>
          <a:blip r:embed="rId14" cstate="print"/>
          <a:stretch>
            <a:fillRect/>
          </a:stretch>
        </p:blipFill>
        <p:spPr>
          <a:xfrm>
            <a:off x="0" y="46264"/>
            <a:ext cx="9144000" cy="1020536"/>
          </a:xfrm>
          <a:prstGeom prst="rect">
            <a:avLst/>
          </a:prstGeom>
        </p:spPr>
      </p:pic>
      <p:pic>
        <p:nvPicPr>
          <p:cNvPr id="8" name="Picture 7" descr="Untitled-2.jpg">
            <a:extLst>
              <a:ext uri="{FF2B5EF4-FFF2-40B4-BE49-F238E27FC236}">
                <a16:creationId xmlns:a16="http://schemas.microsoft.com/office/drawing/2014/main" id="{A55AF3F3-15A2-4ACA-9D20-9C716DB3EA65}"/>
              </a:ext>
            </a:extLst>
          </p:cNvPr>
          <p:cNvPicPr>
            <a:picLocks noChangeAspect="1"/>
          </p:cNvPicPr>
          <p:nvPr userDrawn="1"/>
        </p:nvPicPr>
        <p:blipFill>
          <a:blip r:embed="rId15" cstate="print"/>
          <a:stretch>
            <a:fillRect/>
          </a:stretch>
        </p:blipFill>
        <p:spPr>
          <a:xfrm>
            <a:off x="152400" y="6400800"/>
            <a:ext cx="980025" cy="381000"/>
          </a:xfrm>
          <a:prstGeom prst="rect">
            <a:avLst/>
          </a:prstGeom>
        </p:spPr>
      </p:pic>
    </p:spTree>
    <p:extLst>
      <p:ext uri="{BB962C8B-B14F-4D97-AF65-F5344CB8AC3E}">
        <p14:creationId xmlns:p14="http://schemas.microsoft.com/office/powerpoint/2010/main" val="110046204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55"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eb6.seattle.gov/hsd/rfi/index.aspx"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eb6.seattle.gov/hsd/rfi/help.aspx"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ann-margaret.webb@seattle.gov"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mailto:susan.mccallister@seattle.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hyperlink" Target="http://www.seattle.gov/humanservices/funding-and-reports/funding-opportunitie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
        <p:nvSpPr>
          <p:cNvPr id="2" name="Title 1"/>
          <p:cNvSpPr>
            <a:spLocks noGrp="1"/>
          </p:cNvSpPr>
          <p:nvPr>
            <p:ph type="ctrTitle"/>
          </p:nvPr>
        </p:nvSpPr>
        <p:spPr>
          <a:xfrm>
            <a:off x="990600" y="1258788"/>
            <a:ext cx="6858000" cy="2387600"/>
          </a:xfrm>
        </p:spPr>
        <p:txBody>
          <a:bodyPr>
            <a:noAutofit/>
          </a:bodyPr>
          <a:lstStyle/>
          <a:p>
            <a:r>
              <a:rPr lang="en-US" sz="4000" dirty="0">
                <a:solidFill>
                  <a:schemeClr val="bg1"/>
                </a:solidFill>
                <a:latin typeface="+mn-lt"/>
              </a:rPr>
              <a:t>Family Support RFP </a:t>
            </a:r>
            <a:br>
              <a:rPr lang="en-US" sz="4000" dirty="0">
                <a:solidFill>
                  <a:schemeClr val="bg1"/>
                </a:solidFill>
                <a:latin typeface="+mn-lt"/>
              </a:rPr>
            </a:br>
            <a:r>
              <a:rPr lang="en-US" sz="4000" dirty="0">
                <a:solidFill>
                  <a:schemeClr val="bg1"/>
                </a:solidFill>
                <a:latin typeface="+mn-lt"/>
              </a:rPr>
              <a:t>Information Session</a:t>
            </a:r>
          </a:p>
        </p:txBody>
      </p:sp>
      <p:sp>
        <p:nvSpPr>
          <p:cNvPr id="3" name="Subtitle 2"/>
          <p:cNvSpPr>
            <a:spLocks noGrp="1"/>
          </p:cNvSpPr>
          <p:nvPr>
            <p:ph type="subTitle" idx="1"/>
          </p:nvPr>
        </p:nvSpPr>
        <p:spPr>
          <a:xfrm>
            <a:off x="3124200" y="4114800"/>
            <a:ext cx="3124200" cy="609600"/>
          </a:xfrm>
        </p:spPr>
        <p:txBody>
          <a:bodyPr>
            <a:normAutofit/>
          </a:bodyPr>
          <a:lstStyle/>
          <a:p>
            <a:r>
              <a:rPr lang="en-US" sz="2000" dirty="0">
                <a:solidFill>
                  <a:schemeClr val="bg1"/>
                </a:solidFill>
              </a:rPr>
              <a:t>February 21, 2018</a:t>
            </a:r>
          </a:p>
          <a:p>
            <a:endParaRPr lang="en-US" dirty="0"/>
          </a:p>
        </p:txBody>
      </p:sp>
      <p:sp>
        <p:nvSpPr>
          <p:cNvPr id="5" name="Rectangle 4"/>
          <p:cNvSpPr/>
          <p:nvPr/>
        </p:nvSpPr>
        <p:spPr>
          <a:xfrm>
            <a:off x="1447800" y="6428601"/>
            <a:ext cx="7086600" cy="584775"/>
          </a:xfrm>
          <a:prstGeom prst="rect">
            <a:avLst/>
          </a:prstGeom>
        </p:spPr>
        <p:txBody>
          <a:bodyPr wrap="square">
            <a:spAutoFit/>
          </a:bodyPr>
          <a:lstStyle/>
          <a:p>
            <a:pPr algn="ctr"/>
            <a:r>
              <a:rPr lang="en-US" sz="1000" dirty="0">
                <a:latin typeface="Rockwell" pitchFamily="18" charset="0"/>
              </a:rPr>
              <a:t>Catherine L. Lester, Director</a:t>
            </a:r>
            <a:r>
              <a:rPr lang="en-US" sz="1000" b="1" dirty="0">
                <a:latin typeface="Gill Sans MT" pitchFamily="34" charset="0"/>
              </a:rPr>
              <a:t>  </a:t>
            </a:r>
            <a:r>
              <a:rPr lang="en-US" sz="900" b="1" dirty="0">
                <a:solidFill>
                  <a:srgbClr val="D7E462"/>
                </a:solidFill>
                <a:latin typeface="Gill Sans MT" pitchFamily="34" charset="0"/>
              </a:rPr>
              <a:t>|</a:t>
            </a:r>
            <a:r>
              <a:rPr lang="en-US" sz="1200" b="1" dirty="0">
                <a:latin typeface="Gill Sans MT" pitchFamily="34" charset="0"/>
              </a:rPr>
              <a:t>  </a:t>
            </a:r>
            <a:r>
              <a:rPr lang="en-US" sz="1000" dirty="0">
                <a:latin typeface="Rockwell" pitchFamily="18" charset="0"/>
              </a:rPr>
              <a:t>Jenny A. </a:t>
            </a:r>
            <a:r>
              <a:rPr lang="en-US" sz="1000" dirty="0" err="1">
                <a:latin typeface="Rockwell" pitchFamily="18" charset="0"/>
              </a:rPr>
              <a:t>Durkan</a:t>
            </a:r>
            <a:r>
              <a:rPr lang="en-US" sz="1000" dirty="0">
                <a:latin typeface="Rockwell" pitchFamily="18" charset="0"/>
              </a:rPr>
              <a:t>, Mayor</a:t>
            </a:r>
          </a:p>
          <a:p>
            <a:pPr algn="r"/>
            <a:r>
              <a:rPr lang="en-US" sz="1000" dirty="0">
                <a:latin typeface="Rockwell" pitchFamily="18" charset="0"/>
              </a:rPr>
              <a:t>		</a:t>
            </a:r>
          </a:p>
          <a:p>
            <a:pPr algn="ctr"/>
            <a:r>
              <a:rPr lang="en-US" sz="1000" b="1" dirty="0">
                <a:solidFill>
                  <a:srgbClr val="D7E462"/>
                </a:solidFill>
                <a:latin typeface="Gill Sans MT" pitchFamily="34" charset="0"/>
              </a:rPr>
              <a:t> </a:t>
            </a:r>
            <a:r>
              <a:rPr lang="en-US" sz="1000" dirty="0">
                <a:latin typeface="Rockwell" pitchFamily="18" charset="0"/>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43000"/>
            <a:ext cx="7886700" cy="547689"/>
          </a:xfrm>
        </p:spPr>
        <p:txBody>
          <a:bodyPr/>
          <a:lstStyle/>
          <a:p>
            <a:r>
              <a:rPr lang="en-US" dirty="0">
                <a:solidFill>
                  <a:schemeClr val="bg1"/>
                </a:solidFill>
              </a:rPr>
              <a:t>Strategies</a:t>
            </a:r>
          </a:p>
        </p:txBody>
      </p:sp>
      <p:sp>
        <p:nvSpPr>
          <p:cNvPr id="3" name="Content Placeholder 2"/>
          <p:cNvSpPr>
            <a:spLocks noGrp="1"/>
          </p:cNvSpPr>
          <p:nvPr>
            <p:ph idx="1"/>
          </p:nvPr>
        </p:nvSpPr>
        <p:spPr/>
        <p:txBody>
          <a:bodyPr>
            <a:normAutofit/>
          </a:bodyPr>
          <a:lstStyle/>
          <a:p>
            <a:endParaRPr lang="en-US" sz="2400" dirty="0"/>
          </a:p>
          <a:p>
            <a:pPr marL="0" indent="0">
              <a:buNone/>
            </a:pPr>
            <a:r>
              <a:rPr lang="en-US" sz="2200" dirty="0"/>
              <a:t>HSD is funding two strategies:</a:t>
            </a:r>
          </a:p>
          <a:p>
            <a:pPr marL="461963" indent="-461963"/>
            <a:endParaRPr lang="en-US" sz="2200" dirty="0"/>
          </a:p>
          <a:p>
            <a:pPr marL="919162" lvl="1" indent="-457200">
              <a:buFont typeface="+mj-lt"/>
              <a:buAutoNum type="arabicPeriod"/>
            </a:pPr>
            <a:r>
              <a:rPr lang="en-US" sz="2200" dirty="0"/>
              <a:t>Family Systems Navigation Support:  training and support to help families learn how to access services and navigate systems on their own.</a:t>
            </a:r>
          </a:p>
          <a:p>
            <a:pPr marL="919162" lvl="1" indent="-457200">
              <a:buFont typeface="+mj-lt"/>
              <a:buAutoNum type="arabicPeriod"/>
            </a:pPr>
            <a:endParaRPr lang="en-US" sz="2200" dirty="0"/>
          </a:p>
          <a:p>
            <a:pPr marL="919162" lvl="1" indent="-457200">
              <a:buFont typeface="+mj-lt"/>
              <a:buAutoNum type="arabicPeriod"/>
            </a:pPr>
            <a:r>
              <a:rPr lang="en-US" sz="2200" dirty="0"/>
              <a:t>Family Management: training and support to help families build and maintain positive, healthy relationships within their families and with their communities. </a:t>
            </a:r>
          </a:p>
          <a:p>
            <a:pPr marL="0" indent="0">
              <a:buNone/>
            </a:pPr>
            <a:endParaRPr lang="en-US" sz="2200" dirty="0"/>
          </a:p>
          <a:p>
            <a:pPr marL="0" indent="0">
              <a:buNone/>
            </a:pPr>
            <a:r>
              <a:rPr lang="en-US" sz="2200" dirty="0"/>
              <a:t>Organizations may apply for funding for one or both strategies</a:t>
            </a:r>
          </a:p>
          <a:p>
            <a:pPr marL="0" indent="0">
              <a:buNone/>
            </a:pPr>
            <a:endParaRPr lang="en-US" sz="2400" dirty="0"/>
          </a:p>
          <a:p>
            <a:endParaRPr lang="en-US" sz="2000" dirty="0">
              <a:solidFill>
                <a:srgbClr val="FF0000"/>
              </a:solidFill>
            </a:endParaRPr>
          </a:p>
          <a:p>
            <a:endParaRPr lang="en-US" sz="2000" dirty="0">
              <a:solidFill>
                <a:srgbClr val="FF0000"/>
              </a:solidFill>
            </a:endParaRPr>
          </a:p>
        </p:txBody>
      </p:sp>
      <p:sp>
        <p:nvSpPr>
          <p:cNvPr id="4" name="Slide Number Placeholder 3"/>
          <p:cNvSpPr>
            <a:spLocks noGrp="1"/>
          </p:cNvSpPr>
          <p:nvPr>
            <p:ph type="sldNum" sz="quarter" idx="12"/>
          </p:nvPr>
        </p:nvSpPr>
        <p:spPr/>
        <p:txBody>
          <a:bodyPr/>
          <a:lstStyle/>
          <a:p>
            <a:fld id="{34010C47-4D8B-4134-BB59-829AAD75FA9B}" type="slidenum">
              <a:rPr lang="en-US" smtClean="0"/>
              <a:pPr/>
              <a:t>10</a:t>
            </a:fld>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60C73-A270-4C77-A56C-11B0E7DBFB67}"/>
              </a:ext>
            </a:extLst>
          </p:cNvPr>
          <p:cNvSpPr>
            <a:spLocks noGrp="1"/>
          </p:cNvSpPr>
          <p:nvPr>
            <p:ph type="title"/>
          </p:nvPr>
        </p:nvSpPr>
        <p:spPr>
          <a:xfrm>
            <a:off x="628650" y="1066800"/>
            <a:ext cx="7886700" cy="623889"/>
          </a:xfrm>
        </p:spPr>
        <p:txBody>
          <a:bodyPr/>
          <a:lstStyle/>
          <a:p>
            <a:r>
              <a:rPr lang="en-US" dirty="0">
                <a:solidFill>
                  <a:schemeClr val="bg1"/>
                </a:solidFill>
              </a:rPr>
              <a:t>Strategy</a:t>
            </a:r>
          </a:p>
        </p:txBody>
      </p:sp>
      <p:sp>
        <p:nvSpPr>
          <p:cNvPr id="3" name="Content Placeholder 2">
            <a:extLst>
              <a:ext uri="{FF2B5EF4-FFF2-40B4-BE49-F238E27FC236}">
                <a16:creationId xmlns:a16="http://schemas.microsoft.com/office/drawing/2014/main" id="{18D3D946-053E-4997-9799-6EAD09DC8C25}"/>
              </a:ext>
            </a:extLst>
          </p:cNvPr>
          <p:cNvSpPr>
            <a:spLocks noGrp="1"/>
          </p:cNvSpPr>
          <p:nvPr>
            <p:ph idx="1"/>
          </p:nvPr>
        </p:nvSpPr>
        <p:spPr/>
        <p:txBody>
          <a:bodyPr>
            <a:normAutofit fontScale="85000" lnSpcReduction="20000"/>
          </a:bodyPr>
          <a:lstStyle/>
          <a:p>
            <a:pPr marL="0" indent="0">
              <a:lnSpc>
                <a:spcPct val="100000"/>
              </a:lnSpc>
              <a:spcAft>
                <a:spcPts val="600"/>
              </a:spcAft>
              <a:buNone/>
            </a:pPr>
            <a:r>
              <a:rPr lang="en-US" sz="2400" dirty="0"/>
              <a:t>Systems Navigation Support Strategy </a:t>
            </a:r>
          </a:p>
          <a:p>
            <a:pPr marL="461963" indent="-461963">
              <a:lnSpc>
                <a:spcPct val="100000"/>
              </a:lnSpc>
              <a:spcAft>
                <a:spcPts val="600"/>
              </a:spcAft>
            </a:pPr>
            <a:r>
              <a:rPr lang="en-US" sz="2400" dirty="0"/>
              <a:t>Help families learn to independently negotiate complex systems that provide needed services</a:t>
            </a:r>
          </a:p>
          <a:p>
            <a:pPr marL="461963" indent="-461963">
              <a:lnSpc>
                <a:spcPct val="100000"/>
              </a:lnSpc>
              <a:spcAft>
                <a:spcPts val="600"/>
              </a:spcAft>
            </a:pPr>
            <a:r>
              <a:rPr lang="en-US" sz="2400" dirty="0"/>
              <a:t>Systems should be identified and prioritized by community </a:t>
            </a:r>
          </a:p>
          <a:p>
            <a:pPr marL="461963" indent="-461963">
              <a:lnSpc>
                <a:spcPct val="100000"/>
              </a:lnSpc>
              <a:spcAft>
                <a:spcPts val="600"/>
              </a:spcAft>
            </a:pPr>
            <a:r>
              <a:rPr lang="en-US" sz="2400" dirty="0"/>
              <a:t>Not intended to be a referral service</a:t>
            </a:r>
          </a:p>
          <a:p>
            <a:pPr marL="461963" indent="-461963">
              <a:lnSpc>
                <a:spcPct val="100000"/>
              </a:lnSpc>
              <a:spcAft>
                <a:spcPts val="600"/>
              </a:spcAft>
            </a:pPr>
            <a:r>
              <a:rPr lang="en-US" sz="2400" dirty="0"/>
              <a:t>This support should include at a minimum:</a:t>
            </a:r>
          </a:p>
          <a:p>
            <a:pPr marL="914400" lvl="1" indent="-452438">
              <a:lnSpc>
                <a:spcPct val="100000"/>
              </a:lnSpc>
              <a:spcAft>
                <a:spcPts val="600"/>
              </a:spcAft>
              <a:buFont typeface="Courier New" panose="02070309020205020404" pitchFamily="49" charset="0"/>
              <a:buChar char="o"/>
            </a:pPr>
            <a:r>
              <a:rPr lang="en-US" sz="2400" dirty="0"/>
              <a:t>information about the rights and responsibilities of families within  systems; </a:t>
            </a:r>
          </a:p>
          <a:p>
            <a:pPr marL="914400" lvl="1" indent="-452438">
              <a:lnSpc>
                <a:spcPct val="100000"/>
              </a:lnSpc>
              <a:spcAft>
                <a:spcPts val="600"/>
              </a:spcAft>
              <a:buFont typeface="Courier New" panose="02070309020205020404" pitchFamily="49" charset="0"/>
              <a:buChar char="o"/>
            </a:pPr>
            <a:r>
              <a:rPr lang="en-US" sz="2400" dirty="0"/>
              <a:t>the purpose of systems, or what function they serve for families; and</a:t>
            </a:r>
          </a:p>
          <a:p>
            <a:pPr marL="914400" lvl="1" indent="-452438">
              <a:lnSpc>
                <a:spcPct val="100000"/>
              </a:lnSpc>
              <a:spcAft>
                <a:spcPts val="600"/>
              </a:spcAft>
              <a:buFont typeface="Courier New" panose="02070309020205020404" pitchFamily="49" charset="0"/>
              <a:buChar char="o"/>
            </a:pPr>
            <a:r>
              <a:rPr lang="en-US" sz="2400" dirty="0"/>
              <a:t>when and how systems should be utilized.</a:t>
            </a:r>
          </a:p>
          <a:p>
            <a:pPr marL="0" indent="0">
              <a:buNone/>
            </a:pPr>
            <a:r>
              <a:rPr lang="en-US" sz="2000" dirty="0"/>
              <a:t> </a:t>
            </a:r>
          </a:p>
          <a:p>
            <a:endParaRPr lang="en-US" dirty="0"/>
          </a:p>
        </p:txBody>
      </p:sp>
      <p:sp>
        <p:nvSpPr>
          <p:cNvPr id="4" name="Slide Number Placeholder 3">
            <a:extLst>
              <a:ext uri="{FF2B5EF4-FFF2-40B4-BE49-F238E27FC236}">
                <a16:creationId xmlns:a16="http://schemas.microsoft.com/office/drawing/2014/main" id="{5D7CB437-2303-4DCF-95C3-D20F1D48A197}"/>
              </a:ext>
            </a:extLst>
          </p:cNvPr>
          <p:cNvSpPr>
            <a:spLocks noGrp="1"/>
          </p:cNvSpPr>
          <p:nvPr>
            <p:ph type="sldNum" sz="quarter" idx="12"/>
          </p:nvPr>
        </p:nvSpPr>
        <p:spPr/>
        <p:txBody>
          <a:bodyPr/>
          <a:lstStyle/>
          <a:p>
            <a:fld id="{34010C47-4D8B-4134-BB59-829AAD75FA9B}" type="slidenum">
              <a:rPr lang="en-US" smtClean="0"/>
              <a:pPr/>
              <a:t>11</a:t>
            </a:fld>
            <a:endParaRPr lang="en-US" dirty="0"/>
          </a:p>
        </p:txBody>
      </p:sp>
    </p:spTree>
    <p:extLst>
      <p:ext uri="{BB962C8B-B14F-4D97-AF65-F5344CB8AC3E}">
        <p14:creationId xmlns:p14="http://schemas.microsoft.com/office/powerpoint/2010/main" val="2002547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6370F-1911-47AF-BA50-DE7C9D9DCC1B}"/>
              </a:ext>
            </a:extLst>
          </p:cNvPr>
          <p:cNvSpPr>
            <a:spLocks noGrp="1"/>
          </p:cNvSpPr>
          <p:nvPr>
            <p:ph type="title"/>
          </p:nvPr>
        </p:nvSpPr>
        <p:spPr>
          <a:xfrm>
            <a:off x="628650" y="1143000"/>
            <a:ext cx="7886700" cy="547689"/>
          </a:xfrm>
        </p:spPr>
        <p:txBody>
          <a:bodyPr>
            <a:normAutofit/>
          </a:bodyPr>
          <a:lstStyle/>
          <a:p>
            <a:r>
              <a:rPr lang="en-US" dirty="0">
                <a:solidFill>
                  <a:schemeClr val="bg1"/>
                </a:solidFill>
              </a:rPr>
              <a:t>Strategy</a:t>
            </a:r>
            <a:endParaRPr lang="en-US" strike="sngStrike" dirty="0">
              <a:solidFill>
                <a:schemeClr val="bg1"/>
              </a:solidFill>
            </a:endParaRPr>
          </a:p>
        </p:txBody>
      </p:sp>
      <p:sp>
        <p:nvSpPr>
          <p:cNvPr id="3" name="Content Placeholder 2">
            <a:extLst>
              <a:ext uri="{FF2B5EF4-FFF2-40B4-BE49-F238E27FC236}">
                <a16:creationId xmlns:a16="http://schemas.microsoft.com/office/drawing/2014/main" id="{BD14AB68-A3E0-4133-9269-372FE06649A8}"/>
              </a:ext>
            </a:extLst>
          </p:cNvPr>
          <p:cNvSpPr>
            <a:spLocks noGrp="1"/>
          </p:cNvSpPr>
          <p:nvPr>
            <p:ph idx="1"/>
          </p:nvPr>
        </p:nvSpPr>
        <p:spPr/>
        <p:txBody>
          <a:bodyPr/>
          <a:lstStyle/>
          <a:p>
            <a:pPr marL="0" indent="0">
              <a:buNone/>
            </a:pPr>
            <a:r>
              <a:rPr lang="en-US" sz="2400" dirty="0"/>
              <a:t>Systems may include but are not limited to:</a:t>
            </a:r>
          </a:p>
          <a:p>
            <a:pPr marL="914400" lvl="1" indent="-452438"/>
            <a:r>
              <a:rPr lang="en-US" sz="2400" dirty="0"/>
              <a:t>City and County</a:t>
            </a:r>
          </a:p>
          <a:p>
            <a:pPr marL="914400" lvl="1" indent="-452438"/>
            <a:r>
              <a:rPr lang="en-US" sz="2400" dirty="0"/>
              <a:t>education</a:t>
            </a:r>
          </a:p>
          <a:p>
            <a:pPr marL="914400" lvl="1" indent="-452438"/>
            <a:r>
              <a:rPr lang="en-US" sz="2400" dirty="0"/>
              <a:t>employment</a:t>
            </a:r>
          </a:p>
          <a:p>
            <a:pPr marL="914400" lvl="1" indent="-452438"/>
            <a:r>
              <a:rPr lang="en-US" sz="2400" dirty="0"/>
              <a:t>federal and state social service systems</a:t>
            </a:r>
          </a:p>
          <a:p>
            <a:pPr marL="914400" lvl="1" indent="-452438"/>
            <a:r>
              <a:rPr lang="en-US" sz="2400" dirty="0"/>
              <a:t>health</a:t>
            </a:r>
          </a:p>
          <a:p>
            <a:pPr marL="914400" lvl="1" indent="-452438"/>
            <a:r>
              <a:rPr lang="en-US" sz="2400" dirty="0"/>
              <a:t>immigration</a:t>
            </a:r>
          </a:p>
          <a:p>
            <a:pPr marL="914400" lvl="1" indent="-452438"/>
            <a:r>
              <a:rPr lang="en-US" sz="2400" dirty="0"/>
              <a:t>law enforcement</a:t>
            </a:r>
          </a:p>
          <a:p>
            <a:pPr marL="914400" lvl="1" indent="-452438"/>
            <a:r>
              <a:rPr lang="en-US" sz="2400" dirty="0"/>
              <a:t>emergency response systems</a:t>
            </a:r>
          </a:p>
          <a:p>
            <a:endParaRPr lang="en-US" dirty="0"/>
          </a:p>
        </p:txBody>
      </p:sp>
      <p:sp>
        <p:nvSpPr>
          <p:cNvPr id="4" name="Slide Number Placeholder 3">
            <a:extLst>
              <a:ext uri="{FF2B5EF4-FFF2-40B4-BE49-F238E27FC236}">
                <a16:creationId xmlns:a16="http://schemas.microsoft.com/office/drawing/2014/main" id="{15BEF63E-68B7-42E9-BC5C-3B22D9B008F2}"/>
              </a:ext>
            </a:extLst>
          </p:cNvPr>
          <p:cNvSpPr>
            <a:spLocks noGrp="1"/>
          </p:cNvSpPr>
          <p:nvPr>
            <p:ph type="sldNum" sz="quarter" idx="12"/>
          </p:nvPr>
        </p:nvSpPr>
        <p:spPr/>
        <p:txBody>
          <a:bodyPr/>
          <a:lstStyle/>
          <a:p>
            <a:fld id="{34010C47-4D8B-4134-BB59-829AAD75FA9B}" type="slidenum">
              <a:rPr lang="en-US" smtClean="0"/>
              <a:pPr/>
              <a:t>12</a:t>
            </a:fld>
            <a:endParaRPr lang="en-US" dirty="0"/>
          </a:p>
        </p:txBody>
      </p:sp>
    </p:spTree>
    <p:extLst>
      <p:ext uri="{BB962C8B-B14F-4D97-AF65-F5344CB8AC3E}">
        <p14:creationId xmlns:p14="http://schemas.microsoft.com/office/powerpoint/2010/main" val="3482602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44039-03AC-4CCF-B9BF-C1295E45ECB4}"/>
              </a:ext>
            </a:extLst>
          </p:cNvPr>
          <p:cNvSpPr>
            <a:spLocks noGrp="1"/>
          </p:cNvSpPr>
          <p:nvPr>
            <p:ph type="title"/>
          </p:nvPr>
        </p:nvSpPr>
        <p:spPr>
          <a:xfrm>
            <a:off x="628650" y="1143000"/>
            <a:ext cx="7886700" cy="547689"/>
          </a:xfrm>
        </p:spPr>
        <p:txBody>
          <a:bodyPr/>
          <a:lstStyle/>
          <a:p>
            <a:r>
              <a:rPr lang="en-US" dirty="0">
                <a:solidFill>
                  <a:schemeClr val="bg1"/>
                </a:solidFill>
              </a:rPr>
              <a:t>Strategy</a:t>
            </a:r>
          </a:p>
        </p:txBody>
      </p:sp>
      <p:sp>
        <p:nvSpPr>
          <p:cNvPr id="3" name="Content Placeholder 2">
            <a:extLst>
              <a:ext uri="{FF2B5EF4-FFF2-40B4-BE49-F238E27FC236}">
                <a16:creationId xmlns:a16="http://schemas.microsoft.com/office/drawing/2014/main" id="{D33E0315-5235-4417-B06D-8F32C1A2403C}"/>
              </a:ext>
            </a:extLst>
          </p:cNvPr>
          <p:cNvSpPr>
            <a:spLocks noGrp="1"/>
          </p:cNvSpPr>
          <p:nvPr>
            <p:ph idx="1"/>
          </p:nvPr>
        </p:nvSpPr>
        <p:spPr>
          <a:xfrm>
            <a:off x="628650" y="1847851"/>
            <a:ext cx="7886700" cy="4351338"/>
          </a:xfrm>
        </p:spPr>
        <p:txBody>
          <a:bodyPr>
            <a:normAutofit fontScale="77500" lnSpcReduction="20000"/>
          </a:bodyPr>
          <a:lstStyle/>
          <a:p>
            <a:pPr marL="0" indent="0">
              <a:buNone/>
            </a:pPr>
            <a:r>
              <a:rPr lang="en-US" sz="2800" dirty="0"/>
              <a:t>Family Management Strategy</a:t>
            </a:r>
          </a:p>
          <a:p>
            <a:pPr marL="0" indent="0">
              <a:buNone/>
            </a:pPr>
            <a:endParaRPr lang="en-US" sz="2800" dirty="0"/>
          </a:p>
          <a:p>
            <a:pPr marL="0" indent="0">
              <a:buNone/>
            </a:pPr>
            <a:r>
              <a:rPr lang="en-US" sz="2800" dirty="0"/>
              <a:t>Training and support to help families build and maintain positive, healthy relationships within their family and with their communities.</a:t>
            </a:r>
          </a:p>
          <a:p>
            <a:pPr marL="0" indent="0">
              <a:buNone/>
            </a:pPr>
            <a:endParaRPr lang="en-US" sz="2800" dirty="0"/>
          </a:p>
          <a:p>
            <a:pPr marL="0" indent="0">
              <a:buNone/>
            </a:pPr>
            <a:r>
              <a:rPr lang="en-US" sz="2800" dirty="0"/>
              <a:t>Training and support that could be covered under this strategy includes but isn’t limited to:</a:t>
            </a:r>
          </a:p>
          <a:p>
            <a:pPr marL="914400" lvl="1" indent="-452438"/>
            <a:r>
              <a:rPr lang="en-US" sz="2800" dirty="0"/>
              <a:t>needs of kinship care providers  </a:t>
            </a:r>
          </a:p>
          <a:p>
            <a:pPr marL="914400" lvl="1" indent="-452438"/>
            <a:r>
              <a:rPr lang="en-US" sz="2800" dirty="0"/>
              <a:t>parent-to-parent relationships</a:t>
            </a:r>
          </a:p>
          <a:p>
            <a:pPr marL="914400" lvl="1" indent="-452438"/>
            <a:r>
              <a:rPr lang="en-US" sz="2800" dirty="0"/>
              <a:t>the challenge of parenting in a new country</a:t>
            </a:r>
          </a:p>
          <a:p>
            <a:pPr marL="914400" lvl="1" indent="-452438"/>
            <a:r>
              <a:rPr lang="en-US" sz="2800" dirty="0"/>
              <a:t>how parents can address discrimination their children may  encounter</a:t>
            </a:r>
          </a:p>
          <a:p>
            <a:pPr marL="0" indent="0">
              <a:buNone/>
            </a:pPr>
            <a:r>
              <a:rPr lang="en-US" sz="2800" dirty="0"/>
              <a:t> </a:t>
            </a:r>
          </a:p>
        </p:txBody>
      </p:sp>
      <p:sp>
        <p:nvSpPr>
          <p:cNvPr id="4" name="Slide Number Placeholder 3">
            <a:extLst>
              <a:ext uri="{FF2B5EF4-FFF2-40B4-BE49-F238E27FC236}">
                <a16:creationId xmlns:a16="http://schemas.microsoft.com/office/drawing/2014/main" id="{CEDF7407-6A6F-4E88-8405-E012758F473C}"/>
              </a:ext>
            </a:extLst>
          </p:cNvPr>
          <p:cNvSpPr>
            <a:spLocks noGrp="1"/>
          </p:cNvSpPr>
          <p:nvPr>
            <p:ph type="sldNum" sz="quarter" idx="12"/>
          </p:nvPr>
        </p:nvSpPr>
        <p:spPr/>
        <p:txBody>
          <a:bodyPr/>
          <a:lstStyle/>
          <a:p>
            <a:fld id="{34010C47-4D8B-4134-BB59-829AAD75FA9B}" type="slidenum">
              <a:rPr lang="en-US" smtClean="0"/>
              <a:pPr/>
              <a:t>13</a:t>
            </a:fld>
            <a:endParaRPr lang="en-US" dirty="0"/>
          </a:p>
        </p:txBody>
      </p:sp>
    </p:spTree>
    <p:extLst>
      <p:ext uri="{BB962C8B-B14F-4D97-AF65-F5344CB8AC3E}">
        <p14:creationId xmlns:p14="http://schemas.microsoft.com/office/powerpoint/2010/main" val="3549667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1EBED-8DA0-4D13-9362-3D9682CFE697}"/>
              </a:ext>
            </a:extLst>
          </p:cNvPr>
          <p:cNvSpPr>
            <a:spLocks noGrp="1"/>
          </p:cNvSpPr>
          <p:nvPr>
            <p:ph type="title"/>
          </p:nvPr>
        </p:nvSpPr>
        <p:spPr>
          <a:xfrm>
            <a:off x="628650" y="1066800"/>
            <a:ext cx="7886700" cy="623889"/>
          </a:xfrm>
        </p:spPr>
        <p:txBody>
          <a:bodyPr/>
          <a:lstStyle/>
          <a:p>
            <a:r>
              <a:rPr lang="en-US" dirty="0">
                <a:solidFill>
                  <a:schemeClr val="bg1"/>
                </a:solidFill>
              </a:rPr>
              <a:t>Strategy</a:t>
            </a:r>
          </a:p>
        </p:txBody>
      </p:sp>
      <p:sp>
        <p:nvSpPr>
          <p:cNvPr id="3" name="Content Placeholder 2">
            <a:extLst>
              <a:ext uri="{FF2B5EF4-FFF2-40B4-BE49-F238E27FC236}">
                <a16:creationId xmlns:a16="http://schemas.microsoft.com/office/drawing/2014/main" id="{D31EC6D8-4184-47C9-9B2D-2B3F4C00F1B6}"/>
              </a:ext>
            </a:extLst>
          </p:cNvPr>
          <p:cNvSpPr>
            <a:spLocks noGrp="1"/>
          </p:cNvSpPr>
          <p:nvPr>
            <p:ph idx="1"/>
          </p:nvPr>
        </p:nvSpPr>
        <p:spPr/>
        <p:txBody>
          <a:bodyPr>
            <a:normAutofit fontScale="92500" lnSpcReduction="20000"/>
          </a:bodyPr>
          <a:lstStyle/>
          <a:p>
            <a:pPr marL="0" indent="0">
              <a:buNone/>
            </a:pPr>
            <a:r>
              <a:rPr lang="en-US" sz="2800" dirty="0"/>
              <a:t>Type of needs continued:</a:t>
            </a:r>
          </a:p>
          <a:p>
            <a:pPr marL="0" indent="0">
              <a:buNone/>
            </a:pPr>
            <a:endParaRPr lang="en-US" sz="2800" dirty="0"/>
          </a:p>
          <a:p>
            <a:pPr marL="914400" indent="-461963"/>
            <a:r>
              <a:rPr lang="en-US" sz="2800" dirty="0"/>
              <a:t>parent and child relationships</a:t>
            </a:r>
          </a:p>
          <a:p>
            <a:pPr marL="914400" indent="-461963"/>
            <a:r>
              <a:rPr lang="en-US" sz="2800" dirty="0"/>
              <a:t>parenting different developmental stages/ages of children</a:t>
            </a:r>
          </a:p>
          <a:p>
            <a:pPr marL="914400" indent="-461963"/>
            <a:r>
              <a:rPr lang="en-US" sz="2800" dirty="0"/>
              <a:t>parenting support for all parents and guardians, including but not limited to fathers and male guardians, LGBTQ families, and 	families with disabilities</a:t>
            </a:r>
          </a:p>
          <a:p>
            <a:pPr marL="914400" indent="-461963"/>
            <a:r>
              <a:rPr lang="en-US" sz="2800" dirty="0"/>
              <a:t>family communication</a:t>
            </a:r>
          </a:p>
          <a:p>
            <a:pPr marL="914400" indent="-461963"/>
            <a:r>
              <a:rPr lang="en-US" sz="2800" dirty="0"/>
              <a:t>parenting with a cultural lens/supporting children’s learning about their family’s culture and language</a:t>
            </a:r>
          </a:p>
          <a:p>
            <a:pPr marL="0" indent="0">
              <a:buNone/>
            </a:pPr>
            <a:endParaRPr lang="en-US" dirty="0"/>
          </a:p>
        </p:txBody>
      </p:sp>
      <p:sp>
        <p:nvSpPr>
          <p:cNvPr id="4" name="Slide Number Placeholder 3">
            <a:extLst>
              <a:ext uri="{FF2B5EF4-FFF2-40B4-BE49-F238E27FC236}">
                <a16:creationId xmlns:a16="http://schemas.microsoft.com/office/drawing/2014/main" id="{5ACF5895-65B6-4EF9-A5B3-54AD265F0C21}"/>
              </a:ext>
            </a:extLst>
          </p:cNvPr>
          <p:cNvSpPr>
            <a:spLocks noGrp="1"/>
          </p:cNvSpPr>
          <p:nvPr>
            <p:ph type="sldNum" sz="quarter" idx="12"/>
          </p:nvPr>
        </p:nvSpPr>
        <p:spPr/>
        <p:txBody>
          <a:bodyPr/>
          <a:lstStyle/>
          <a:p>
            <a:fld id="{34010C47-4D8B-4134-BB59-829AAD75FA9B}" type="slidenum">
              <a:rPr lang="en-US" smtClean="0"/>
              <a:pPr/>
              <a:t>14</a:t>
            </a:fld>
            <a:endParaRPr lang="en-US" dirty="0"/>
          </a:p>
        </p:txBody>
      </p:sp>
    </p:spTree>
    <p:extLst>
      <p:ext uri="{BB962C8B-B14F-4D97-AF65-F5344CB8AC3E}">
        <p14:creationId xmlns:p14="http://schemas.microsoft.com/office/powerpoint/2010/main" val="417613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66800"/>
            <a:ext cx="7886700" cy="623889"/>
          </a:xfrm>
        </p:spPr>
        <p:txBody>
          <a:bodyPr/>
          <a:lstStyle/>
          <a:p>
            <a:r>
              <a:rPr lang="en-US" dirty="0">
                <a:solidFill>
                  <a:schemeClr val="bg1"/>
                </a:solidFill>
              </a:rPr>
              <a:t>Performance Measures</a:t>
            </a:r>
            <a:endParaRPr lang="en-US" sz="2000" dirty="0">
              <a:solidFill>
                <a:schemeClr val="bg1"/>
              </a:solidFill>
            </a:endParaRPr>
          </a:p>
        </p:txBody>
      </p:sp>
      <p:sp>
        <p:nvSpPr>
          <p:cNvPr id="3" name="Content Placeholder 2"/>
          <p:cNvSpPr>
            <a:spLocks noGrp="1"/>
          </p:cNvSpPr>
          <p:nvPr>
            <p:ph idx="1"/>
          </p:nvPr>
        </p:nvSpPr>
        <p:spPr>
          <a:xfrm>
            <a:off x="304800" y="1825625"/>
            <a:ext cx="8534400" cy="4351338"/>
          </a:xfrm>
        </p:spPr>
        <p:txBody>
          <a:bodyPr>
            <a:normAutofit fontScale="62500" lnSpcReduction="20000"/>
          </a:bodyPr>
          <a:lstStyle/>
          <a:p>
            <a:pPr marL="0" indent="0">
              <a:buNone/>
            </a:pPr>
            <a:r>
              <a:rPr lang="en-US" sz="2900" dirty="0"/>
              <a:t>Quantity</a:t>
            </a:r>
          </a:p>
          <a:p>
            <a:pPr marL="461963" indent="-461963"/>
            <a:r>
              <a:rPr lang="en-US" sz="2900" dirty="0"/>
              <a:t># of individuals and families participating in systems navigation support activities.</a:t>
            </a:r>
          </a:p>
          <a:p>
            <a:pPr marL="461963" indent="-461963"/>
            <a:r>
              <a:rPr lang="en-US" sz="2900" dirty="0"/>
              <a:t># of individuals and families participating in family management activities.</a:t>
            </a:r>
          </a:p>
          <a:p>
            <a:pPr marL="461963" indent="-461963"/>
            <a:endParaRPr lang="en-US" sz="2900" dirty="0"/>
          </a:p>
          <a:p>
            <a:pPr marL="0" indent="0">
              <a:buNone/>
            </a:pPr>
            <a:r>
              <a:rPr lang="en-US" sz="2900" dirty="0"/>
              <a:t>Quality</a:t>
            </a:r>
          </a:p>
          <a:p>
            <a:pPr marL="461963" indent="-461963"/>
            <a:r>
              <a:rPr lang="en-US" sz="2900" dirty="0"/>
              <a:t>Staff reflect the communities being served (i.e. language, race, ethnicity, sexual orientation and gender).</a:t>
            </a:r>
          </a:p>
          <a:p>
            <a:pPr marL="461963" indent="-461963"/>
            <a:r>
              <a:rPr lang="en-US" sz="2900" dirty="0"/>
              <a:t>Services are tailored to the specific needs of the communities being served and incorporate participant feedback.</a:t>
            </a:r>
          </a:p>
          <a:p>
            <a:pPr marL="461963" indent="-461963"/>
            <a:endParaRPr lang="en-US" sz="2900" dirty="0"/>
          </a:p>
          <a:p>
            <a:pPr marL="0" indent="0">
              <a:buNone/>
            </a:pPr>
            <a:r>
              <a:rPr lang="en-US" sz="2900" dirty="0"/>
              <a:t>Impact</a:t>
            </a:r>
          </a:p>
          <a:p>
            <a:pPr marL="461963" indent="-461963"/>
            <a:r>
              <a:rPr lang="en-US" sz="2900" dirty="0"/>
              <a:t>% of adults report increased utilization of systems and services.</a:t>
            </a:r>
          </a:p>
          <a:p>
            <a:pPr marL="461963" indent="-461963"/>
            <a:r>
              <a:rPr lang="en-US" sz="2900" dirty="0"/>
              <a:t>% of adults have the skills needed to help children and youth transition to the next   developmental stage.</a:t>
            </a:r>
          </a:p>
          <a:p>
            <a:pPr marL="461963" indent="-461963"/>
            <a:r>
              <a:rPr lang="en-US" sz="2900" dirty="0"/>
              <a:t>% of adults report improved relationships and social connections within their families and/or broader community.</a:t>
            </a:r>
          </a:p>
          <a:p>
            <a:pPr marL="0" indent="0">
              <a:buNone/>
            </a:pPr>
            <a:endParaRPr lang="en-US" sz="2000" dirty="0">
              <a:solidFill>
                <a:srgbClr val="FF0000"/>
              </a:solidFill>
            </a:endParaRPr>
          </a:p>
        </p:txBody>
      </p:sp>
      <p:sp>
        <p:nvSpPr>
          <p:cNvPr id="4" name="Slide Number Placeholder 3"/>
          <p:cNvSpPr>
            <a:spLocks noGrp="1"/>
          </p:cNvSpPr>
          <p:nvPr>
            <p:ph type="sldNum" sz="quarter" idx="12"/>
          </p:nvPr>
        </p:nvSpPr>
        <p:spPr/>
        <p:txBody>
          <a:bodyPr/>
          <a:lstStyle/>
          <a:p>
            <a:fld id="{34010C47-4D8B-4134-BB59-829AAD75FA9B}" type="slidenum">
              <a:rPr lang="en-US" smtClean="0"/>
              <a:pPr/>
              <a:t>15</a:t>
            </a:fld>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extLst>
      <p:ext uri="{BB962C8B-B14F-4D97-AF65-F5344CB8AC3E}">
        <p14:creationId xmlns:p14="http://schemas.microsoft.com/office/powerpoint/2010/main" val="613762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43000"/>
            <a:ext cx="7886700" cy="547689"/>
          </a:xfrm>
        </p:spPr>
        <p:txBody>
          <a:bodyPr/>
          <a:lstStyle/>
          <a:p>
            <a:r>
              <a:rPr lang="en-US" dirty="0">
                <a:solidFill>
                  <a:schemeClr val="bg1"/>
                </a:solidFill>
              </a:rPr>
              <a:t>Staff </a:t>
            </a:r>
            <a:endParaRPr lang="en-US" sz="2400" dirty="0">
              <a:solidFill>
                <a:schemeClr val="bg1"/>
              </a:solidFill>
            </a:endParaRPr>
          </a:p>
        </p:txBody>
      </p:sp>
      <p:sp>
        <p:nvSpPr>
          <p:cNvPr id="3" name="Content Placeholder 2"/>
          <p:cNvSpPr>
            <a:spLocks noGrp="1"/>
          </p:cNvSpPr>
          <p:nvPr>
            <p:ph idx="1"/>
          </p:nvPr>
        </p:nvSpPr>
        <p:spPr/>
        <p:txBody>
          <a:bodyPr>
            <a:normAutofit/>
          </a:bodyPr>
          <a:lstStyle/>
          <a:p>
            <a:endParaRPr lang="en-US" sz="2800" dirty="0"/>
          </a:p>
          <a:p>
            <a:pPr marL="461963" indent="-461963"/>
            <a:r>
              <a:rPr lang="en-US" sz="2800" dirty="0"/>
              <a:t>Culturally and linguistically competent</a:t>
            </a:r>
          </a:p>
          <a:p>
            <a:pPr marL="461963" indent="-461963"/>
            <a:endParaRPr lang="en-US" sz="2800" dirty="0"/>
          </a:p>
          <a:p>
            <a:pPr marL="461963" indent="-461963"/>
            <a:r>
              <a:rPr lang="en-US" sz="2800" dirty="0"/>
              <a:t>Experience working with families from the priority and focus populations. </a:t>
            </a:r>
          </a:p>
          <a:p>
            <a:pPr marL="461963" indent="-461963">
              <a:buNone/>
            </a:pPr>
            <a:endParaRPr lang="en-US" sz="2800" dirty="0"/>
          </a:p>
          <a:p>
            <a:pPr marL="461963" indent="-461963"/>
            <a:r>
              <a:rPr lang="en-US" sz="2800" dirty="0"/>
              <a:t>Understand of the cultural backgrounds, needs, and challenges of the populations they will serve.</a:t>
            </a:r>
          </a:p>
        </p:txBody>
      </p:sp>
      <p:sp>
        <p:nvSpPr>
          <p:cNvPr id="4" name="Slide Number Placeholder 3"/>
          <p:cNvSpPr>
            <a:spLocks noGrp="1"/>
          </p:cNvSpPr>
          <p:nvPr>
            <p:ph type="sldNum" sz="quarter" idx="12"/>
          </p:nvPr>
        </p:nvSpPr>
        <p:spPr/>
        <p:txBody>
          <a:bodyPr/>
          <a:lstStyle/>
          <a:p>
            <a:fld id="{34010C47-4D8B-4134-BB59-829AAD75FA9B}" type="slidenum">
              <a:rPr lang="en-US" smtClean="0"/>
              <a:pPr/>
              <a:t>16</a:t>
            </a:fld>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extLst>
      <p:ext uri="{BB962C8B-B14F-4D97-AF65-F5344CB8AC3E}">
        <p14:creationId xmlns:p14="http://schemas.microsoft.com/office/powerpoint/2010/main" val="116850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181A3-78A1-4126-8B20-BD9ED8C97555}"/>
              </a:ext>
            </a:extLst>
          </p:cNvPr>
          <p:cNvSpPr>
            <a:spLocks noGrp="1"/>
          </p:cNvSpPr>
          <p:nvPr>
            <p:ph type="title"/>
          </p:nvPr>
        </p:nvSpPr>
        <p:spPr>
          <a:xfrm>
            <a:off x="628650" y="1549717"/>
            <a:ext cx="7886700" cy="96520"/>
          </a:xfrm>
        </p:spPr>
        <p:txBody>
          <a:bodyPr>
            <a:normAutofit fontScale="90000"/>
          </a:bodyPr>
          <a:lstStyle/>
          <a:p>
            <a:pPr lvl="0">
              <a:spcBef>
                <a:spcPts val="750"/>
              </a:spcBef>
            </a:pPr>
            <a:r>
              <a:rPr lang="en-US" dirty="0">
                <a:solidFill>
                  <a:schemeClr val="bg1"/>
                </a:solidFill>
              </a:rPr>
              <a:t>Rating Criteria </a:t>
            </a:r>
            <a:br>
              <a:rPr lang="en-US" sz="2700" dirty="0">
                <a:solidFill>
                  <a:schemeClr val="bg1"/>
                </a:solidFill>
                <a:latin typeface="Calibri" panose="020F0502020204030204"/>
                <a:ea typeface="+mn-ea"/>
                <a:cs typeface="+mn-cs"/>
              </a:rPr>
            </a:br>
            <a:endParaRPr lang="en-US" sz="2700" dirty="0">
              <a:solidFill>
                <a:schemeClr val="bg1"/>
              </a:solidFill>
            </a:endParaRPr>
          </a:p>
        </p:txBody>
      </p:sp>
      <p:sp>
        <p:nvSpPr>
          <p:cNvPr id="3" name="Content Placeholder 2">
            <a:extLst>
              <a:ext uri="{FF2B5EF4-FFF2-40B4-BE49-F238E27FC236}">
                <a16:creationId xmlns:a16="http://schemas.microsoft.com/office/drawing/2014/main" id="{6E2CCBDB-DE2B-4250-9657-6817293F0C62}"/>
              </a:ext>
            </a:extLst>
          </p:cNvPr>
          <p:cNvSpPr>
            <a:spLocks noGrp="1"/>
          </p:cNvSpPr>
          <p:nvPr>
            <p:ph idx="1"/>
          </p:nvPr>
        </p:nvSpPr>
        <p:spPr>
          <a:xfrm>
            <a:off x="628650" y="1905001"/>
            <a:ext cx="7886700" cy="4271962"/>
          </a:xfrm>
        </p:spPr>
        <p:txBody>
          <a:bodyPr/>
          <a:lstStyle/>
          <a:p>
            <a:pPr marL="0" indent="0">
              <a:buNone/>
            </a:pPr>
            <a:r>
              <a:rPr lang="en-US" sz="2800" dirty="0"/>
              <a:t>Scoring for Core Narrative Questions</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84D9AF18-88E2-4EAF-93E1-55B0D137E097}"/>
              </a:ext>
            </a:extLst>
          </p:cNvPr>
          <p:cNvSpPr>
            <a:spLocks noGrp="1"/>
          </p:cNvSpPr>
          <p:nvPr>
            <p:ph type="sldNum" sz="quarter" idx="12"/>
          </p:nvPr>
        </p:nvSpPr>
        <p:spPr/>
        <p:txBody>
          <a:bodyPr/>
          <a:lstStyle/>
          <a:p>
            <a:fld id="{34010C47-4D8B-4134-BB59-829AAD75FA9B}" type="slidenum">
              <a:rPr lang="en-US" smtClean="0"/>
              <a:pPr/>
              <a:t>17</a:t>
            </a:fld>
            <a:endParaRPr lang="en-US" dirty="0"/>
          </a:p>
        </p:txBody>
      </p:sp>
      <p:graphicFrame>
        <p:nvGraphicFramePr>
          <p:cNvPr id="6" name="Table 5">
            <a:extLst>
              <a:ext uri="{FF2B5EF4-FFF2-40B4-BE49-F238E27FC236}">
                <a16:creationId xmlns:a16="http://schemas.microsoft.com/office/drawing/2014/main" id="{D935EB33-E6E6-4387-A93D-D894A9C30E9D}"/>
              </a:ext>
            </a:extLst>
          </p:cNvPr>
          <p:cNvGraphicFramePr>
            <a:graphicFrameLocks noGrp="1"/>
          </p:cNvGraphicFramePr>
          <p:nvPr>
            <p:extLst>
              <p:ext uri="{D42A27DB-BD31-4B8C-83A1-F6EECF244321}">
                <p14:modId xmlns:p14="http://schemas.microsoft.com/office/powerpoint/2010/main" val="3483007085"/>
              </p:ext>
            </p:extLst>
          </p:nvPr>
        </p:nvGraphicFramePr>
        <p:xfrm>
          <a:off x="628650" y="2872740"/>
          <a:ext cx="6840940" cy="2499360"/>
        </p:xfrm>
        <a:graphic>
          <a:graphicData uri="http://schemas.openxmlformats.org/drawingml/2006/table">
            <a:tbl>
              <a:tblPr firstRow="1" bandRow="1">
                <a:tableStyleId>{0505E3EF-67EA-436B-97B2-0124C06EBD24}</a:tableStyleId>
              </a:tblPr>
              <a:tblGrid>
                <a:gridCol w="4781550">
                  <a:extLst>
                    <a:ext uri="{9D8B030D-6E8A-4147-A177-3AD203B41FA5}">
                      <a16:colId xmlns:a16="http://schemas.microsoft.com/office/drawing/2014/main" val="3697907418"/>
                    </a:ext>
                  </a:extLst>
                </a:gridCol>
                <a:gridCol w="2059390">
                  <a:extLst>
                    <a:ext uri="{9D8B030D-6E8A-4147-A177-3AD203B41FA5}">
                      <a16:colId xmlns:a16="http://schemas.microsoft.com/office/drawing/2014/main" val="1279414694"/>
                    </a:ext>
                  </a:extLst>
                </a:gridCol>
              </a:tblGrid>
              <a:tr h="403860">
                <a:tc>
                  <a:txBody>
                    <a:bodyPr/>
                    <a:lstStyle/>
                    <a:p>
                      <a:r>
                        <a:rPr lang="en-US" sz="2800" b="0" dirty="0"/>
                        <a:t>Populations</a:t>
                      </a:r>
                    </a:p>
                  </a:txBody>
                  <a:tcPr/>
                </a:tc>
                <a:tc>
                  <a:txBody>
                    <a:bodyPr/>
                    <a:lstStyle/>
                    <a:p>
                      <a:r>
                        <a:rPr lang="en-US" sz="2800" b="0" dirty="0"/>
                        <a:t>15 points</a:t>
                      </a:r>
                    </a:p>
                  </a:txBody>
                  <a:tcPr/>
                </a:tc>
                <a:extLst>
                  <a:ext uri="{0D108BD9-81ED-4DB2-BD59-A6C34878D82A}">
                    <a16:rowId xmlns:a16="http://schemas.microsoft.com/office/drawing/2014/main" val="3451314983"/>
                  </a:ext>
                </a:extLst>
              </a:tr>
              <a:tr h="370840">
                <a:tc>
                  <a:txBody>
                    <a:bodyPr/>
                    <a:lstStyle/>
                    <a:p>
                      <a:r>
                        <a:rPr lang="en-US" sz="2800" dirty="0"/>
                        <a:t>Data and Financial Management</a:t>
                      </a:r>
                    </a:p>
                  </a:txBody>
                  <a:tcPr/>
                </a:tc>
                <a:tc>
                  <a:txBody>
                    <a:bodyPr/>
                    <a:lstStyle/>
                    <a:p>
                      <a:r>
                        <a:rPr lang="en-US" sz="2800" dirty="0"/>
                        <a:t>10 points</a:t>
                      </a:r>
                    </a:p>
                  </a:txBody>
                  <a:tcPr/>
                </a:tc>
                <a:extLst>
                  <a:ext uri="{0D108BD9-81ED-4DB2-BD59-A6C34878D82A}">
                    <a16:rowId xmlns:a16="http://schemas.microsoft.com/office/drawing/2014/main" val="345305971"/>
                  </a:ext>
                </a:extLst>
              </a:tr>
              <a:tr h="370840">
                <a:tc>
                  <a:txBody>
                    <a:bodyPr/>
                    <a:lstStyle/>
                    <a:p>
                      <a:r>
                        <a:rPr lang="en-US" sz="2800" dirty="0"/>
                        <a:t>Cultural Competency</a:t>
                      </a:r>
                    </a:p>
                  </a:txBody>
                  <a:tcPr/>
                </a:tc>
                <a:tc>
                  <a:txBody>
                    <a:bodyPr/>
                    <a:lstStyle/>
                    <a:p>
                      <a:r>
                        <a:rPr lang="en-US" sz="2800" dirty="0"/>
                        <a:t>15 points</a:t>
                      </a:r>
                    </a:p>
                  </a:txBody>
                  <a:tcPr/>
                </a:tc>
                <a:extLst>
                  <a:ext uri="{0D108BD9-81ED-4DB2-BD59-A6C34878D82A}">
                    <a16:rowId xmlns:a16="http://schemas.microsoft.com/office/drawing/2014/main" val="2546955821"/>
                  </a:ext>
                </a:extLst>
              </a:tr>
              <a:tr h="370840">
                <a:tc>
                  <a:txBody>
                    <a:bodyPr/>
                    <a:lstStyle/>
                    <a:p>
                      <a:pPr algn="r"/>
                      <a:r>
                        <a:rPr lang="en-US" sz="2800" dirty="0">
                          <a:solidFill>
                            <a:schemeClr val="tx1"/>
                          </a:solidFill>
                        </a:rPr>
                        <a:t>Subtotal</a:t>
                      </a:r>
                    </a:p>
                  </a:txBody>
                  <a:tcPr/>
                </a:tc>
                <a:tc>
                  <a:txBody>
                    <a:bodyPr/>
                    <a:lstStyle/>
                    <a:p>
                      <a:r>
                        <a:rPr lang="en-US" sz="2800" dirty="0">
                          <a:solidFill>
                            <a:schemeClr val="tx1"/>
                          </a:solidFill>
                        </a:rPr>
                        <a:t>40 points</a:t>
                      </a:r>
                    </a:p>
                  </a:txBody>
                  <a:tcPr/>
                </a:tc>
                <a:extLst>
                  <a:ext uri="{0D108BD9-81ED-4DB2-BD59-A6C34878D82A}">
                    <a16:rowId xmlns:a16="http://schemas.microsoft.com/office/drawing/2014/main" val="332977828"/>
                  </a:ext>
                </a:extLst>
              </a:tr>
            </a:tbl>
          </a:graphicData>
        </a:graphic>
      </p:graphicFrame>
    </p:spTree>
    <p:extLst>
      <p:ext uri="{BB962C8B-B14F-4D97-AF65-F5344CB8AC3E}">
        <p14:creationId xmlns:p14="http://schemas.microsoft.com/office/powerpoint/2010/main" val="136733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15E1C-FC28-4747-B31E-0AAE837EFFF2}"/>
              </a:ext>
            </a:extLst>
          </p:cNvPr>
          <p:cNvSpPr>
            <a:spLocks noGrp="1"/>
          </p:cNvSpPr>
          <p:nvPr>
            <p:ph type="title"/>
          </p:nvPr>
        </p:nvSpPr>
        <p:spPr>
          <a:xfrm>
            <a:off x="76200" y="1143000"/>
            <a:ext cx="8915400" cy="547689"/>
          </a:xfrm>
        </p:spPr>
        <p:txBody>
          <a:bodyPr>
            <a:normAutofit/>
          </a:bodyPr>
          <a:lstStyle/>
          <a:p>
            <a:r>
              <a:rPr lang="en-US" sz="3200" dirty="0">
                <a:solidFill>
                  <a:schemeClr val="bg1"/>
                </a:solidFill>
              </a:rPr>
              <a:t>    Rating Criteria</a:t>
            </a:r>
          </a:p>
        </p:txBody>
      </p:sp>
      <p:sp>
        <p:nvSpPr>
          <p:cNvPr id="3" name="Content Placeholder 2">
            <a:extLst>
              <a:ext uri="{FF2B5EF4-FFF2-40B4-BE49-F238E27FC236}">
                <a16:creationId xmlns:a16="http://schemas.microsoft.com/office/drawing/2014/main" id="{1D9DF0F9-CCAC-405B-89F4-2B8AB07F1AB9}"/>
              </a:ext>
            </a:extLst>
          </p:cNvPr>
          <p:cNvSpPr>
            <a:spLocks noGrp="1"/>
          </p:cNvSpPr>
          <p:nvPr>
            <p:ph idx="1"/>
          </p:nvPr>
        </p:nvSpPr>
        <p:spPr>
          <a:xfrm>
            <a:off x="628650" y="1825625"/>
            <a:ext cx="7886700" cy="4351338"/>
          </a:xfrm>
        </p:spPr>
        <p:txBody>
          <a:bodyPr/>
          <a:lstStyle/>
          <a:p>
            <a:pPr marL="0" indent="0">
              <a:buNone/>
            </a:pPr>
            <a:r>
              <a:rPr lang="en-US" sz="2800" dirty="0"/>
              <a:t>Scoring for Strategy Specific Narrative Questions</a:t>
            </a:r>
          </a:p>
          <a:p>
            <a:pPr marL="0" indent="0">
              <a:buNone/>
            </a:pPr>
            <a:endParaRPr lang="en-US" sz="2800" dirty="0"/>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92DED4AC-F2E9-4FF9-8717-745AB3081578}"/>
              </a:ext>
            </a:extLst>
          </p:cNvPr>
          <p:cNvSpPr>
            <a:spLocks noGrp="1"/>
          </p:cNvSpPr>
          <p:nvPr>
            <p:ph type="sldNum" sz="quarter" idx="12"/>
          </p:nvPr>
        </p:nvSpPr>
        <p:spPr/>
        <p:txBody>
          <a:bodyPr/>
          <a:lstStyle/>
          <a:p>
            <a:fld id="{34010C47-4D8B-4134-BB59-829AAD75FA9B}" type="slidenum">
              <a:rPr lang="en-US" smtClean="0"/>
              <a:pPr/>
              <a:t>18</a:t>
            </a:fld>
            <a:endParaRPr lang="en-US" dirty="0"/>
          </a:p>
        </p:txBody>
      </p:sp>
      <p:graphicFrame>
        <p:nvGraphicFramePr>
          <p:cNvPr id="8" name="Table 7">
            <a:extLst>
              <a:ext uri="{FF2B5EF4-FFF2-40B4-BE49-F238E27FC236}">
                <a16:creationId xmlns:a16="http://schemas.microsoft.com/office/drawing/2014/main" id="{69C5E034-015D-4524-A009-DB4FE8E1B8C6}"/>
              </a:ext>
            </a:extLst>
          </p:cNvPr>
          <p:cNvGraphicFramePr>
            <a:graphicFrameLocks noGrp="1"/>
          </p:cNvGraphicFramePr>
          <p:nvPr>
            <p:extLst>
              <p:ext uri="{D42A27DB-BD31-4B8C-83A1-F6EECF244321}">
                <p14:modId xmlns:p14="http://schemas.microsoft.com/office/powerpoint/2010/main" val="3215962722"/>
              </p:ext>
            </p:extLst>
          </p:nvPr>
        </p:nvGraphicFramePr>
        <p:xfrm>
          <a:off x="762000" y="2819400"/>
          <a:ext cx="6991350" cy="2590800"/>
        </p:xfrm>
        <a:graphic>
          <a:graphicData uri="http://schemas.openxmlformats.org/drawingml/2006/table">
            <a:tbl>
              <a:tblPr firstRow="1" bandRow="1">
                <a:tableStyleId>{0505E3EF-67EA-436B-97B2-0124C06EBD24}</a:tableStyleId>
              </a:tblPr>
              <a:tblGrid>
                <a:gridCol w="4933950">
                  <a:extLst>
                    <a:ext uri="{9D8B030D-6E8A-4147-A177-3AD203B41FA5}">
                      <a16:colId xmlns:a16="http://schemas.microsoft.com/office/drawing/2014/main" val="1066103367"/>
                    </a:ext>
                  </a:extLst>
                </a:gridCol>
                <a:gridCol w="2057400">
                  <a:extLst>
                    <a:ext uri="{9D8B030D-6E8A-4147-A177-3AD203B41FA5}">
                      <a16:colId xmlns:a16="http://schemas.microsoft.com/office/drawing/2014/main" val="3688195925"/>
                    </a:ext>
                  </a:extLst>
                </a:gridCol>
              </a:tblGrid>
              <a:tr h="462280">
                <a:tc>
                  <a:txBody>
                    <a:bodyPr/>
                    <a:lstStyle/>
                    <a:p>
                      <a:r>
                        <a:rPr lang="en-US" sz="2800" b="0" dirty="0"/>
                        <a:t>Program Design</a:t>
                      </a:r>
                    </a:p>
                  </a:txBody>
                  <a:tcPr/>
                </a:tc>
                <a:tc>
                  <a:txBody>
                    <a:bodyPr/>
                    <a:lstStyle/>
                    <a:p>
                      <a:r>
                        <a:rPr lang="en-US" sz="2800" b="0" dirty="0"/>
                        <a:t>20 points</a:t>
                      </a:r>
                    </a:p>
                  </a:txBody>
                  <a:tcPr/>
                </a:tc>
                <a:extLst>
                  <a:ext uri="{0D108BD9-81ED-4DB2-BD59-A6C34878D82A}">
                    <a16:rowId xmlns:a16="http://schemas.microsoft.com/office/drawing/2014/main" val="2372262874"/>
                  </a:ext>
                </a:extLst>
              </a:tr>
              <a:tr h="370840">
                <a:tc>
                  <a:txBody>
                    <a:bodyPr/>
                    <a:lstStyle/>
                    <a:p>
                      <a:r>
                        <a:rPr lang="en-US" sz="2800" dirty="0"/>
                        <a:t>Capacity and Experience</a:t>
                      </a:r>
                    </a:p>
                  </a:txBody>
                  <a:tcPr/>
                </a:tc>
                <a:tc>
                  <a:txBody>
                    <a:bodyPr/>
                    <a:lstStyle/>
                    <a:p>
                      <a:r>
                        <a:rPr lang="en-US" sz="2800" dirty="0"/>
                        <a:t>20 points</a:t>
                      </a:r>
                    </a:p>
                  </a:txBody>
                  <a:tcPr/>
                </a:tc>
                <a:extLst>
                  <a:ext uri="{0D108BD9-81ED-4DB2-BD59-A6C34878D82A}">
                    <a16:rowId xmlns:a16="http://schemas.microsoft.com/office/drawing/2014/main" val="3032622450"/>
                  </a:ext>
                </a:extLst>
              </a:tr>
              <a:tr h="370840">
                <a:tc>
                  <a:txBody>
                    <a:bodyPr/>
                    <a:lstStyle/>
                    <a:p>
                      <a:r>
                        <a:rPr lang="en-US" sz="2800" dirty="0"/>
                        <a:t>Partnerships and Collaboration</a:t>
                      </a:r>
                    </a:p>
                  </a:txBody>
                  <a:tcPr/>
                </a:tc>
                <a:tc>
                  <a:txBody>
                    <a:bodyPr/>
                    <a:lstStyle/>
                    <a:p>
                      <a:r>
                        <a:rPr lang="en-US" sz="2800" dirty="0"/>
                        <a:t>10 points</a:t>
                      </a:r>
                    </a:p>
                  </a:txBody>
                  <a:tcPr/>
                </a:tc>
                <a:extLst>
                  <a:ext uri="{0D108BD9-81ED-4DB2-BD59-A6C34878D82A}">
                    <a16:rowId xmlns:a16="http://schemas.microsoft.com/office/drawing/2014/main" val="312240713"/>
                  </a:ext>
                </a:extLst>
              </a:tr>
              <a:tr h="370840">
                <a:tc>
                  <a:txBody>
                    <a:bodyPr/>
                    <a:lstStyle/>
                    <a:p>
                      <a:r>
                        <a:rPr lang="en-US" sz="2800" dirty="0"/>
                        <a:t>Budget and Leveraging</a:t>
                      </a:r>
                    </a:p>
                  </a:txBody>
                  <a:tcPr/>
                </a:tc>
                <a:tc>
                  <a:txBody>
                    <a:bodyPr/>
                    <a:lstStyle/>
                    <a:p>
                      <a:r>
                        <a:rPr lang="en-US" sz="2800" dirty="0"/>
                        <a:t>10 points</a:t>
                      </a:r>
                    </a:p>
                  </a:txBody>
                  <a:tcPr/>
                </a:tc>
                <a:extLst>
                  <a:ext uri="{0D108BD9-81ED-4DB2-BD59-A6C34878D82A}">
                    <a16:rowId xmlns:a16="http://schemas.microsoft.com/office/drawing/2014/main" val="3568488921"/>
                  </a:ext>
                </a:extLst>
              </a:tr>
              <a:tr h="370840">
                <a:tc>
                  <a:txBody>
                    <a:bodyPr/>
                    <a:lstStyle/>
                    <a:p>
                      <a:pPr algn="r"/>
                      <a:r>
                        <a:rPr lang="en-US" sz="2800" dirty="0">
                          <a:solidFill>
                            <a:schemeClr val="tx1"/>
                          </a:solidFill>
                        </a:rPr>
                        <a:t>Subtotal</a:t>
                      </a:r>
                    </a:p>
                  </a:txBody>
                  <a:tcPr/>
                </a:tc>
                <a:tc>
                  <a:txBody>
                    <a:bodyPr/>
                    <a:lstStyle/>
                    <a:p>
                      <a:r>
                        <a:rPr lang="en-US" sz="2800" dirty="0">
                          <a:solidFill>
                            <a:schemeClr val="tx1"/>
                          </a:solidFill>
                        </a:rPr>
                        <a:t>60 points</a:t>
                      </a:r>
                    </a:p>
                  </a:txBody>
                  <a:tcPr/>
                </a:tc>
                <a:extLst>
                  <a:ext uri="{0D108BD9-81ED-4DB2-BD59-A6C34878D82A}">
                    <a16:rowId xmlns:a16="http://schemas.microsoft.com/office/drawing/2014/main" val="3391584224"/>
                  </a:ext>
                </a:extLst>
              </a:tr>
            </a:tbl>
          </a:graphicData>
        </a:graphic>
      </p:graphicFrame>
    </p:spTree>
    <p:extLst>
      <p:ext uri="{BB962C8B-B14F-4D97-AF65-F5344CB8AC3E}">
        <p14:creationId xmlns:p14="http://schemas.microsoft.com/office/powerpoint/2010/main" val="651981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C1EB4-8554-401D-A6D6-58D271AE6D92}"/>
              </a:ext>
            </a:extLst>
          </p:cNvPr>
          <p:cNvSpPr>
            <a:spLocks noGrp="1"/>
          </p:cNvSpPr>
          <p:nvPr>
            <p:ph type="title"/>
          </p:nvPr>
        </p:nvSpPr>
        <p:spPr>
          <a:xfrm>
            <a:off x="628650" y="1143000"/>
            <a:ext cx="7886700" cy="547689"/>
          </a:xfrm>
        </p:spPr>
        <p:txBody>
          <a:bodyPr/>
          <a:lstStyle/>
          <a:p>
            <a:r>
              <a:rPr lang="en-US" dirty="0">
                <a:solidFill>
                  <a:schemeClr val="bg1"/>
                </a:solidFill>
              </a:rPr>
              <a:t>Application</a:t>
            </a:r>
          </a:p>
        </p:txBody>
      </p:sp>
      <p:sp>
        <p:nvSpPr>
          <p:cNvPr id="3" name="Content Placeholder 2">
            <a:extLst>
              <a:ext uri="{FF2B5EF4-FFF2-40B4-BE49-F238E27FC236}">
                <a16:creationId xmlns:a16="http://schemas.microsoft.com/office/drawing/2014/main" id="{32E7C922-8F7A-4D2A-980A-76EB54DF6BBC}"/>
              </a:ext>
            </a:extLst>
          </p:cNvPr>
          <p:cNvSpPr>
            <a:spLocks noGrp="1"/>
          </p:cNvSpPr>
          <p:nvPr>
            <p:ph idx="1"/>
          </p:nvPr>
        </p:nvSpPr>
        <p:spPr/>
        <p:txBody>
          <a:bodyPr/>
          <a:lstStyle/>
          <a:p>
            <a:endParaRPr lang="en-US" sz="2400" dirty="0"/>
          </a:p>
          <a:p>
            <a:pPr marL="461963" indent="-461963"/>
            <a:r>
              <a:rPr lang="en-US" sz="2400" dirty="0"/>
              <a:t>Organizations may apply for one or both strategies</a:t>
            </a:r>
          </a:p>
          <a:p>
            <a:pPr marL="461963" indent="-461963"/>
            <a:r>
              <a:rPr lang="en-US" sz="2400" dirty="0"/>
              <a:t>Fill out the core narrative questions </a:t>
            </a:r>
            <a:r>
              <a:rPr lang="en-US" sz="2400" u="sng" dirty="0"/>
              <a:t>once</a:t>
            </a:r>
          </a:p>
          <a:p>
            <a:pPr marL="461963" indent="-461963"/>
            <a:r>
              <a:rPr lang="en-US" sz="2400" dirty="0"/>
              <a:t>Fill out the strategy specific narrative questions for each strategy </a:t>
            </a:r>
          </a:p>
          <a:p>
            <a:pPr marL="461963" indent="-461963"/>
            <a:r>
              <a:rPr lang="en-US" sz="2400" dirty="0"/>
              <a:t>Fill out a proposed program budget and a Proposed personnel detail budget for each strategy</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8CA0E9E2-7178-42A7-A8B2-99E95DE8B7D5}"/>
              </a:ext>
            </a:extLst>
          </p:cNvPr>
          <p:cNvSpPr>
            <a:spLocks noGrp="1"/>
          </p:cNvSpPr>
          <p:nvPr>
            <p:ph type="sldNum" sz="quarter" idx="12"/>
          </p:nvPr>
        </p:nvSpPr>
        <p:spPr/>
        <p:txBody>
          <a:bodyPr/>
          <a:lstStyle/>
          <a:p>
            <a:fld id="{34010C47-4D8B-4134-BB59-829AAD75FA9B}" type="slidenum">
              <a:rPr lang="en-US" smtClean="0"/>
              <a:pPr/>
              <a:t>19</a:t>
            </a:fld>
            <a:endParaRPr lang="en-US" dirty="0"/>
          </a:p>
        </p:txBody>
      </p:sp>
    </p:spTree>
    <p:extLst>
      <p:ext uri="{BB962C8B-B14F-4D97-AF65-F5344CB8AC3E}">
        <p14:creationId xmlns:p14="http://schemas.microsoft.com/office/powerpoint/2010/main" val="1382047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43000"/>
            <a:ext cx="7886700" cy="547689"/>
          </a:xfrm>
        </p:spPr>
        <p:txBody>
          <a:bodyPr/>
          <a:lstStyle/>
          <a:p>
            <a:r>
              <a:rPr lang="en-US" dirty="0">
                <a:solidFill>
                  <a:schemeClr val="bg1"/>
                </a:solidFill>
              </a:rPr>
              <a:t>Session Agenda</a:t>
            </a:r>
          </a:p>
        </p:txBody>
      </p:sp>
      <p:sp>
        <p:nvSpPr>
          <p:cNvPr id="3" name="Content Placeholder 2"/>
          <p:cNvSpPr>
            <a:spLocks noGrp="1"/>
          </p:cNvSpPr>
          <p:nvPr>
            <p:ph idx="1"/>
          </p:nvPr>
        </p:nvSpPr>
        <p:spPr/>
        <p:txBody>
          <a:bodyPr>
            <a:normAutofit fontScale="92500" lnSpcReduction="10000"/>
          </a:bodyPr>
          <a:lstStyle/>
          <a:p>
            <a:pPr marL="457200" indent="-457200"/>
            <a:r>
              <a:rPr lang="en-US" sz="2600" dirty="0"/>
              <a:t>Introduction</a:t>
            </a:r>
          </a:p>
          <a:p>
            <a:pPr marL="457200" indent="-457200"/>
            <a:r>
              <a:rPr lang="en-US" sz="2600" dirty="0"/>
              <a:t>Timeline</a:t>
            </a:r>
          </a:p>
          <a:p>
            <a:pPr marL="457200" indent="-457200"/>
            <a:r>
              <a:rPr lang="en-US" sz="2600" dirty="0"/>
              <a:t>HSD’s Theory of Change</a:t>
            </a:r>
          </a:p>
          <a:p>
            <a:pPr marL="457200" indent="-457200"/>
            <a:r>
              <a:rPr lang="en-US" sz="2600" dirty="0"/>
              <a:t>Eligibility, Populations, Strategies, Performance Measures, Staff</a:t>
            </a:r>
            <a:endParaRPr lang="en-US" sz="2600" dirty="0">
              <a:solidFill>
                <a:srgbClr val="FF0000"/>
              </a:solidFill>
            </a:endParaRPr>
          </a:p>
          <a:p>
            <a:pPr marL="457200" indent="-457200"/>
            <a:r>
              <a:rPr lang="en-US" sz="2600" dirty="0"/>
              <a:t>Submission Instructions</a:t>
            </a:r>
          </a:p>
          <a:p>
            <a:pPr marL="457200" indent="-457200"/>
            <a:r>
              <a:rPr lang="en-US" sz="2600" dirty="0"/>
              <a:t>Review and Rating Process</a:t>
            </a:r>
          </a:p>
          <a:p>
            <a:pPr marL="457200" indent="-457200"/>
            <a:r>
              <a:rPr lang="en-US" sz="2600" dirty="0"/>
              <a:t>Tips</a:t>
            </a:r>
          </a:p>
          <a:p>
            <a:pPr marL="457200" indent="-457200"/>
            <a:r>
              <a:rPr lang="en-US" sz="2600" dirty="0"/>
              <a:t>Appeal Process</a:t>
            </a:r>
          </a:p>
          <a:p>
            <a:pPr marL="457200" indent="-457200"/>
            <a:r>
              <a:rPr lang="en-US" sz="2600" dirty="0"/>
              <a:t>Help Sessions</a:t>
            </a:r>
          </a:p>
          <a:p>
            <a:pPr marL="457200" indent="-457200"/>
            <a:r>
              <a:rPr lang="en-US" sz="2600" dirty="0"/>
              <a:t>Question &amp; Answer</a:t>
            </a:r>
          </a:p>
          <a:p>
            <a:endParaRPr lang="en-US" dirty="0"/>
          </a:p>
        </p:txBody>
      </p:sp>
      <p:sp>
        <p:nvSpPr>
          <p:cNvPr id="4" name="Slide Number Placeholder 3"/>
          <p:cNvSpPr>
            <a:spLocks noGrp="1"/>
          </p:cNvSpPr>
          <p:nvPr>
            <p:ph type="sldNum" sz="quarter" idx="12"/>
          </p:nvPr>
        </p:nvSpPr>
        <p:spPr/>
        <p:txBody>
          <a:bodyPr/>
          <a:lstStyle/>
          <a:p>
            <a:fld id="{34010C47-4D8B-4134-BB59-829AAD75FA9B}" type="slidenum">
              <a:rPr lang="en-US" smtClean="0"/>
              <a:pPr/>
              <a:t>2</a:t>
            </a:fld>
            <a:endParaRPr lang="en-US"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66800"/>
            <a:ext cx="7886700" cy="623889"/>
          </a:xfrm>
        </p:spPr>
        <p:txBody>
          <a:bodyPr/>
          <a:lstStyle/>
          <a:p>
            <a:r>
              <a:rPr lang="en-US" dirty="0">
                <a:solidFill>
                  <a:schemeClr val="bg1"/>
                </a:solidFill>
              </a:rPr>
              <a:t>Complete Applications</a:t>
            </a:r>
          </a:p>
        </p:txBody>
      </p:sp>
      <p:sp>
        <p:nvSpPr>
          <p:cNvPr id="3" name="Content Placeholder 2"/>
          <p:cNvSpPr>
            <a:spLocks noGrp="1"/>
          </p:cNvSpPr>
          <p:nvPr>
            <p:ph idx="1"/>
          </p:nvPr>
        </p:nvSpPr>
        <p:spPr>
          <a:xfrm>
            <a:off x="457200" y="1828799"/>
            <a:ext cx="8153400" cy="4816475"/>
          </a:xfrm>
        </p:spPr>
        <p:txBody>
          <a:bodyPr>
            <a:normAutofit fontScale="25000" lnSpcReduction="20000"/>
          </a:bodyPr>
          <a:lstStyle/>
          <a:p>
            <a:pPr marL="0" indent="0">
              <a:buNone/>
            </a:pPr>
            <a:r>
              <a:rPr lang="en-US" sz="8000" dirty="0"/>
              <a:t>Late applications will not be accepted. </a:t>
            </a:r>
            <a:r>
              <a:rPr lang="en-US" sz="8000" b="1" dirty="0"/>
              <a:t>HSD is not responsible for ensuring that applications are received by the deadline.</a:t>
            </a:r>
          </a:p>
          <a:p>
            <a:pPr marL="0" indent="0">
              <a:buNone/>
            </a:pPr>
            <a:endParaRPr lang="en-US" sz="8000" dirty="0"/>
          </a:p>
          <a:p>
            <a:pPr marL="0" indent="0">
              <a:buNone/>
            </a:pPr>
            <a:r>
              <a:rPr lang="en-US" sz="8000" dirty="0"/>
              <a:t>Applications </a:t>
            </a:r>
            <a:r>
              <a:rPr lang="en-US" sz="8000" u="sng" dirty="0"/>
              <a:t>must</a:t>
            </a:r>
            <a:r>
              <a:rPr lang="en-US" sz="8000" dirty="0"/>
              <a:t> include: </a:t>
            </a:r>
          </a:p>
          <a:p>
            <a:pPr marL="914400" lvl="2" indent="-452438">
              <a:lnSpc>
                <a:spcPct val="120000"/>
              </a:lnSpc>
              <a:spcBef>
                <a:spcPts val="0"/>
              </a:spcBef>
            </a:pPr>
            <a:r>
              <a:rPr lang="en-US" sz="8000" dirty="0"/>
              <a:t>Application Cover Sheet with a physical signature</a:t>
            </a:r>
          </a:p>
          <a:p>
            <a:pPr marL="914400" lvl="2" indent="-452438">
              <a:lnSpc>
                <a:spcPct val="120000"/>
              </a:lnSpc>
              <a:spcBef>
                <a:spcPts val="0"/>
              </a:spcBef>
            </a:pPr>
            <a:r>
              <a:rPr lang="en-US" sz="8000" dirty="0"/>
              <a:t>Core Narrative Response (3-page limit) and</a:t>
            </a:r>
          </a:p>
          <a:p>
            <a:pPr marL="914400" lvl="2" indent="-452438">
              <a:lnSpc>
                <a:spcPct val="120000"/>
              </a:lnSpc>
              <a:spcBef>
                <a:spcPts val="0"/>
              </a:spcBef>
            </a:pPr>
            <a:r>
              <a:rPr lang="en-US" sz="8000" dirty="0"/>
              <a:t>Strategy Specific Narrative Response(s) for each strategy (6 page limit per strategy)</a:t>
            </a:r>
          </a:p>
          <a:p>
            <a:pPr marL="914400" lvl="2" indent="-452438">
              <a:lnSpc>
                <a:spcPct val="120000"/>
              </a:lnSpc>
              <a:spcBef>
                <a:spcPts val="0"/>
              </a:spcBef>
            </a:pPr>
            <a:r>
              <a:rPr lang="en-US" sz="8000" dirty="0"/>
              <a:t>Proposed Program Budget and Proposed Personnel Detail Budget form for each strategy</a:t>
            </a:r>
          </a:p>
          <a:p>
            <a:pPr marL="914400" lvl="2" indent="-452438">
              <a:lnSpc>
                <a:spcPct val="120000"/>
              </a:lnSpc>
              <a:spcBef>
                <a:spcPts val="0"/>
              </a:spcBef>
            </a:pPr>
            <a:r>
              <a:rPr lang="en-US" sz="8000" dirty="0"/>
              <a:t>Proof of status as: IRS nonprofit, legal entity incorporation, or tribe</a:t>
            </a:r>
          </a:p>
          <a:p>
            <a:pPr marL="914400" lvl="2" indent="-452438">
              <a:lnSpc>
                <a:spcPct val="120000"/>
              </a:lnSpc>
              <a:spcBef>
                <a:spcPts val="0"/>
              </a:spcBef>
            </a:pPr>
            <a:r>
              <a:rPr lang="en-US" sz="8000" dirty="0"/>
              <a:t>Current Board of Directors roster</a:t>
            </a:r>
          </a:p>
          <a:p>
            <a:pPr marL="914400" lvl="2" indent="-452438">
              <a:lnSpc>
                <a:spcPct val="120000"/>
              </a:lnSpc>
              <a:spcBef>
                <a:spcPts val="0"/>
              </a:spcBef>
            </a:pPr>
            <a:r>
              <a:rPr lang="en-US" sz="8000" dirty="0"/>
              <a:t>Minutes from last 3 Board of Directors meetings</a:t>
            </a:r>
          </a:p>
          <a:p>
            <a:pPr marL="914400" lvl="2" indent="-452438">
              <a:lnSpc>
                <a:spcPct val="120000"/>
              </a:lnSpc>
              <a:spcBef>
                <a:spcPts val="0"/>
              </a:spcBef>
            </a:pPr>
            <a:r>
              <a:rPr lang="en-US" sz="8000" dirty="0"/>
              <a:t>Federally approved Indirect rate, if applicable</a:t>
            </a:r>
          </a:p>
          <a:p>
            <a:pPr marL="914400" lvl="2" indent="-452438">
              <a:lnSpc>
                <a:spcPct val="120000"/>
              </a:lnSpc>
              <a:spcBef>
                <a:spcPts val="0"/>
              </a:spcBef>
            </a:pPr>
            <a:r>
              <a:rPr lang="en-US" sz="8000" dirty="0"/>
              <a:t>Signed letter(s) from partnering organizations, if applicable</a:t>
            </a:r>
          </a:p>
          <a:p>
            <a:pPr marL="685800" lvl="2" indent="0">
              <a:buNone/>
            </a:pPr>
            <a:endParaRPr lang="en-US" sz="8000" dirty="0">
              <a:solidFill>
                <a:srgbClr val="FF0000"/>
              </a:solidFill>
            </a:endParaRPr>
          </a:p>
          <a:p>
            <a:pPr>
              <a:buNone/>
            </a:pPr>
            <a:endParaRPr lang="en-US" sz="5600" dirty="0"/>
          </a:p>
          <a:p>
            <a:pPr marL="514350" indent="-514350">
              <a:buNone/>
            </a:pPr>
            <a:r>
              <a:rPr lang="en-US" dirty="0"/>
              <a:t> </a:t>
            </a:r>
          </a:p>
          <a:p>
            <a:endParaRPr lang="en-US" dirty="0"/>
          </a:p>
        </p:txBody>
      </p:sp>
      <p:sp>
        <p:nvSpPr>
          <p:cNvPr id="4" name="Slide Number Placeholder 3"/>
          <p:cNvSpPr>
            <a:spLocks noGrp="1"/>
          </p:cNvSpPr>
          <p:nvPr>
            <p:ph type="sldNum" sz="quarter" idx="12"/>
          </p:nvPr>
        </p:nvSpPr>
        <p:spPr/>
        <p:txBody>
          <a:bodyPr/>
          <a:lstStyle/>
          <a:p>
            <a:fld id="{34010C47-4D8B-4134-BB59-829AAD75FA9B}" type="slidenum">
              <a:rPr lang="en-US" smtClean="0"/>
              <a:pPr/>
              <a:t>20</a:t>
            </a:fld>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28650" y="1066800"/>
            <a:ext cx="7886700" cy="623889"/>
          </a:xfrm>
        </p:spPr>
        <p:txBody>
          <a:bodyPr/>
          <a:lstStyle/>
          <a:p>
            <a:r>
              <a:rPr lang="en-US" dirty="0">
                <a:solidFill>
                  <a:schemeClr val="bg1"/>
                </a:solidFill>
              </a:rPr>
              <a:t>Fiscal Documents </a:t>
            </a:r>
          </a:p>
        </p:txBody>
      </p:sp>
      <p:sp>
        <p:nvSpPr>
          <p:cNvPr id="3" name="Content Placeholder 2"/>
          <p:cNvSpPr>
            <a:spLocks noGrp="1"/>
          </p:cNvSpPr>
          <p:nvPr>
            <p:ph idx="1"/>
          </p:nvPr>
        </p:nvSpPr>
        <p:spPr/>
        <p:txBody>
          <a:bodyPr>
            <a:normAutofit/>
          </a:bodyPr>
          <a:lstStyle/>
          <a:p>
            <a:pPr marL="514350" lvl="2" indent="-285750">
              <a:tabLst>
                <a:tab pos="3090863" algn="l"/>
              </a:tabLst>
            </a:pPr>
            <a:endParaRPr lang="en-US" sz="2400" dirty="0"/>
          </a:p>
          <a:p>
            <a:pPr marL="461963" lvl="2" indent="-461963">
              <a:tabLst>
                <a:tab pos="3090863" algn="l"/>
              </a:tabLst>
            </a:pPr>
            <a:r>
              <a:rPr lang="en-US" sz="2400" dirty="0"/>
              <a:t>Agencies for which we have current financial and insurance documents will not be required to resubmit</a:t>
            </a:r>
          </a:p>
          <a:p>
            <a:pPr marL="461963" lvl="2" indent="-461963">
              <a:buNone/>
              <a:tabLst>
                <a:tab pos="3090863" algn="l"/>
              </a:tabLst>
            </a:pPr>
            <a:endParaRPr lang="en-US" sz="2400" dirty="0"/>
          </a:p>
          <a:p>
            <a:pPr marL="461963" lvl="2" indent="-461963">
              <a:tabLst>
                <a:tab pos="3090863" algn="l"/>
              </a:tabLst>
            </a:pPr>
            <a:r>
              <a:rPr lang="en-US" sz="2400" dirty="0"/>
              <a:t>Agencies for which we have incomplete or no financial and/or insurance documents will be notified by the Coordinator and required to submit ALL requested documents within 4 business days from the date of written request </a:t>
            </a:r>
          </a:p>
          <a:p>
            <a:pPr marL="461963" lvl="2" indent="-461963">
              <a:buNone/>
              <a:tabLst>
                <a:tab pos="3090863" algn="l"/>
              </a:tabLst>
            </a:pPr>
            <a:endParaRPr lang="en-US" sz="2400" dirty="0">
              <a:solidFill>
                <a:srgbClr val="FF0000"/>
              </a:solidFill>
            </a:endParaRPr>
          </a:p>
          <a:p>
            <a:pPr marL="461963" lvl="2" indent="-461963">
              <a:tabLst>
                <a:tab pos="3090863" algn="l"/>
              </a:tabLst>
            </a:pPr>
            <a:r>
              <a:rPr lang="en-US" sz="2400" dirty="0"/>
              <a:t>Financial and Insurance documentation that may be requested are listed in Section IV. of the Application</a:t>
            </a:r>
          </a:p>
          <a:p>
            <a:pPr marL="0" indent="0">
              <a:buNone/>
            </a:pPr>
            <a:endParaRPr lang="en-US" dirty="0"/>
          </a:p>
        </p:txBody>
      </p:sp>
      <p:sp>
        <p:nvSpPr>
          <p:cNvPr id="4" name="Slide Number Placeholder 3"/>
          <p:cNvSpPr>
            <a:spLocks noGrp="1"/>
          </p:cNvSpPr>
          <p:nvPr>
            <p:ph type="sldNum" sz="quarter" idx="12"/>
          </p:nvPr>
        </p:nvSpPr>
        <p:spPr/>
        <p:txBody>
          <a:bodyPr/>
          <a:lstStyle/>
          <a:p>
            <a:fld id="{34010C47-4D8B-4134-BB59-829AAD75FA9B}" type="slidenum">
              <a:rPr lang="en-US" smtClean="0"/>
              <a:pPr/>
              <a:t>21</a:t>
            </a:fld>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extLst>
      <p:ext uri="{BB962C8B-B14F-4D97-AF65-F5344CB8AC3E}">
        <p14:creationId xmlns:p14="http://schemas.microsoft.com/office/powerpoint/2010/main" val="19463023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66800"/>
            <a:ext cx="7886700" cy="623889"/>
          </a:xfrm>
        </p:spPr>
        <p:txBody>
          <a:bodyPr/>
          <a:lstStyle/>
          <a:p>
            <a:r>
              <a:rPr lang="en-US" dirty="0">
                <a:solidFill>
                  <a:schemeClr val="bg1"/>
                </a:solidFill>
              </a:rPr>
              <a:t>Submission Instructions</a:t>
            </a:r>
          </a:p>
        </p:txBody>
      </p:sp>
      <p:sp>
        <p:nvSpPr>
          <p:cNvPr id="3" name="Content Placeholder 2"/>
          <p:cNvSpPr>
            <a:spLocks noGrp="1"/>
          </p:cNvSpPr>
          <p:nvPr>
            <p:ph idx="1"/>
          </p:nvPr>
        </p:nvSpPr>
        <p:spPr/>
        <p:txBody>
          <a:bodyPr>
            <a:normAutofit fontScale="85000" lnSpcReduction="20000"/>
          </a:bodyPr>
          <a:lstStyle/>
          <a:p>
            <a:r>
              <a:rPr lang="en-US" dirty="0"/>
              <a:t>Applications due on Friday, March 30 by 12 p.m. (noon)</a:t>
            </a:r>
            <a:br>
              <a:rPr lang="en-US" dirty="0">
                <a:solidFill>
                  <a:srgbClr val="FF0000"/>
                </a:solidFill>
              </a:rPr>
            </a:br>
            <a:endParaRPr lang="en-US" dirty="0"/>
          </a:p>
          <a:p>
            <a:r>
              <a:rPr lang="en-US" dirty="0"/>
              <a:t>Mail or hand deliver to:</a:t>
            </a:r>
          </a:p>
          <a:p>
            <a:pPr>
              <a:buNone/>
            </a:pPr>
            <a:r>
              <a:rPr lang="en-US" sz="2800" dirty="0"/>
              <a:t>		</a:t>
            </a:r>
            <a:r>
              <a:rPr lang="en-US" dirty="0"/>
              <a:t>Seattle Human Services Department</a:t>
            </a:r>
          </a:p>
          <a:p>
            <a:pPr>
              <a:buNone/>
            </a:pPr>
            <a:r>
              <a:rPr lang="en-US" dirty="0"/>
              <a:t>		RFP Response – 2018 Family Support</a:t>
            </a:r>
            <a:endParaRPr lang="en-US" b="1" dirty="0"/>
          </a:p>
          <a:p>
            <a:pPr>
              <a:buNone/>
            </a:pPr>
            <a:r>
              <a:rPr lang="en-US" dirty="0"/>
              <a:t>		</a:t>
            </a:r>
            <a:r>
              <a:rPr lang="en-US" b="1" dirty="0"/>
              <a:t>ATTN:  Ann-Margaret Webb</a:t>
            </a:r>
          </a:p>
          <a:p>
            <a:pPr>
              <a:buNone/>
            </a:pPr>
            <a:r>
              <a:rPr lang="en-US" dirty="0">
                <a:solidFill>
                  <a:srgbClr val="FF0000"/>
                </a:solidFill>
              </a:rPr>
              <a:t>		</a:t>
            </a:r>
            <a:r>
              <a:rPr lang="en-US" dirty="0"/>
              <a:t>700 Fifth Ave, Suite 5800</a:t>
            </a:r>
          </a:p>
          <a:p>
            <a:pPr>
              <a:buNone/>
            </a:pPr>
            <a:r>
              <a:rPr lang="en-US" dirty="0"/>
              <a:t> 		P.O. Box 34215</a:t>
            </a:r>
          </a:p>
          <a:p>
            <a:pPr>
              <a:buNone/>
            </a:pPr>
            <a:r>
              <a:rPr lang="en-US" dirty="0"/>
              <a:t>		Seattle, WA  98124-4215</a:t>
            </a:r>
            <a:br>
              <a:rPr lang="en-US" dirty="0"/>
            </a:br>
            <a:endParaRPr lang="en-US" dirty="0"/>
          </a:p>
          <a:p>
            <a:r>
              <a:rPr lang="en-US" dirty="0"/>
              <a:t>Online at: </a:t>
            </a:r>
            <a:r>
              <a:rPr lang="en-US" u="sng" dirty="0">
                <a:hlinkClick r:id="rId3"/>
              </a:rPr>
              <a:t>http://web6.seattle.gov/hsd/rfi/index.aspx</a:t>
            </a:r>
            <a:r>
              <a:rPr lang="en-US" dirty="0"/>
              <a:t>.</a:t>
            </a:r>
          </a:p>
          <a:p>
            <a:pPr marL="0" indent="0">
              <a:buNone/>
            </a:pPr>
            <a:endParaRPr lang="en-US" dirty="0"/>
          </a:p>
          <a:p>
            <a:r>
              <a:rPr lang="en-US" b="1" dirty="0"/>
              <a:t>No faxed or e-mailed submissions</a:t>
            </a:r>
          </a:p>
          <a:p>
            <a:endParaRPr lang="en-US" dirty="0"/>
          </a:p>
          <a:p>
            <a:r>
              <a:rPr lang="en-US" dirty="0"/>
              <a:t>Applications must be complete and on-time</a:t>
            </a:r>
          </a:p>
        </p:txBody>
      </p:sp>
      <p:sp>
        <p:nvSpPr>
          <p:cNvPr id="4" name="Slide Number Placeholder 3"/>
          <p:cNvSpPr>
            <a:spLocks noGrp="1"/>
          </p:cNvSpPr>
          <p:nvPr>
            <p:ph type="sldNum" sz="quarter" idx="12"/>
          </p:nvPr>
        </p:nvSpPr>
        <p:spPr/>
        <p:txBody>
          <a:bodyPr/>
          <a:lstStyle/>
          <a:p>
            <a:fld id="{34010C47-4D8B-4134-BB59-829AAD75FA9B}" type="slidenum">
              <a:rPr lang="en-US" smtClean="0"/>
              <a:pPr/>
              <a:t>22</a:t>
            </a:fld>
            <a:endParaRPr lang="en-US" dirty="0"/>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43000"/>
            <a:ext cx="7886700" cy="547689"/>
          </a:xfrm>
        </p:spPr>
        <p:txBody>
          <a:bodyPr/>
          <a:lstStyle/>
          <a:p>
            <a:r>
              <a:rPr lang="en-US" dirty="0">
                <a:solidFill>
                  <a:schemeClr val="bg1"/>
                </a:solidFill>
              </a:rPr>
              <a:t>HSD Online Submission System</a:t>
            </a:r>
          </a:p>
        </p:txBody>
      </p:sp>
      <p:sp>
        <p:nvSpPr>
          <p:cNvPr id="5" name="Content Placeholder 4"/>
          <p:cNvSpPr>
            <a:spLocks noGrp="1"/>
          </p:cNvSpPr>
          <p:nvPr>
            <p:ph idx="1"/>
          </p:nvPr>
        </p:nvSpPr>
        <p:spPr/>
        <p:txBody>
          <a:bodyPr>
            <a:normAutofit fontScale="47500" lnSpcReduction="20000"/>
          </a:bodyPr>
          <a:lstStyle/>
          <a:p>
            <a:pPr marL="0" lvl="0" indent="0">
              <a:buNone/>
            </a:pPr>
            <a:endParaRPr lang="en-US" dirty="0"/>
          </a:p>
          <a:p>
            <a:pPr marL="461963" lvl="0" indent="-461963"/>
            <a:r>
              <a:rPr lang="en-US" sz="4400" dirty="0"/>
              <a:t>The system is NOT an online Application – no saving</a:t>
            </a:r>
          </a:p>
          <a:p>
            <a:pPr marL="461963" lvl="0" indent="-461963">
              <a:buNone/>
            </a:pPr>
            <a:endParaRPr lang="en-US" sz="4400" dirty="0"/>
          </a:p>
          <a:p>
            <a:pPr marL="461963" lvl="0" indent="-461963"/>
            <a:r>
              <a:rPr lang="en-US" sz="4400" dirty="0"/>
              <a:t>You may upload files up to a maximum of 100 MB</a:t>
            </a:r>
          </a:p>
          <a:p>
            <a:pPr marL="461963" lvl="0" indent="-461963"/>
            <a:endParaRPr lang="en-US" sz="4400" dirty="0"/>
          </a:p>
          <a:p>
            <a:pPr marL="461963" lvl="0" indent="-461963"/>
            <a:r>
              <a:rPr lang="en-US" sz="4400" dirty="0"/>
              <a:t>Acceptable file types include:  .pdf   .doc   .</a:t>
            </a:r>
            <a:r>
              <a:rPr lang="en-US" sz="4400" dirty="0" err="1"/>
              <a:t>docx</a:t>
            </a:r>
            <a:r>
              <a:rPr lang="en-US" sz="4400" dirty="0"/>
              <a:t>   .rtf   .</a:t>
            </a:r>
            <a:r>
              <a:rPr lang="en-US" sz="4400" dirty="0" err="1"/>
              <a:t>xls</a:t>
            </a:r>
            <a:r>
              <a:rPr lang="en-US" sz="4400" dirty="0"/>
              <a:t>   .</a:t>
            </a:r>
            <a:r>
              <a:rPr lang="en-US" sz="4400" dirty="0" err="1"/>
              <a:t>xlsx</a:t>
            </a:r>
            <a:endParaRPr lang="en-US" sz="4400" dirty="0"/>
          </a:p>
          <a:p>
            <a:pPr marL="461963" lvl="0" indent="-461963"/>
            <a:endParaRPr lang="en-US" sz="4400" dirty="0"/>
          </a:p>
          <a:p>
            <a:pPr marL="461963" lvl="0" indent="-461963"/>
            <a:r>
              <a:rPr lang="en-US" sz="4400" dirty="0"/>
              <a:t>There are required fields to be completed.  </a:t>
            </a:r>
            <a:r>
              <a:rPr lang="en-US" sz="4400" b="1" i="1" dirty="0"/>
              <a:t>Ensure you allow sufficient time to complete the steps in order to submit your application by the deadline.</a:t>
            </a:r>
          </a:p>
          <a:p>
            <a:pPr marL="461963" lvl="0" indent="-461963"/>
            <a:endParaRPr lang="en-US" sz="4400" dirty="0"/>
          </a:p>
          <a:p>
            <a:pPr marL="461963" lvl="0" indent="-461963"/>
            <a:r>
              <a:rPr lang="en-US" sz="4400" dirty="0"/>
              <a:t>The system automatically sends a confirmation to all e-mail addresses you enter</a:t>
            </a:r>
          </a:p>
          <a:p>
            <a:pPr lvl="0"/>
            <a:endParaRPr lang="en-US" dirty="0"/>
          </a:p>
          <a:p>
            <a:pPr marL="0" lvl="0" indent="0">
              <a:buNone/>
            </a:pP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34010C47-4D8B-4134-BB59-829AAD75FA9B}" type="slidenum">
              <a:rPr lang="en-US" smtClean="0"/>
              <a:pPr/>
              <a:t>23</a:t>
            </a:fld>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29998-207D-4C28-93B8-85B09DDA7A2B}"/>
              </a:ext>
            </a:extLst>
          </p:cNvPr>
          <p:cNvSpPr>
            <a:spLocks noGrp="1"/>
          </p:cNvSpPr>
          <p:nvPr>
            <p:ph type="title"/>
          </p:nvPr>
        </p:nvSpPr>
        <p:spPr>
          <a:xfrm>
            <a:off x="628650" y="1066800"/>
            <a:ext cx="7886700" cy="623889"/>
          </a:xfrm>
        </p:spPr>
        <p:txBody>
          <a:bodyPr/>
          <a:lstStyle/>
          <a:p>
            <a:r>
              <a:rPr lang="en-US" dirty="0">
                <a:solidFill>
                  <a:schemeClr val="bg1"/>
                </a:solidFill>
              </a:rPr>
              <a:t>Interviews</a:t>
            </a:r>
          </a:p>
        </p:txBody>
      </p:sp>
      <p:sp>
        <p:nvSpPr>
          <p:cNvPr id="3" name="Content Placeholder 2">
            <a:extLst>
              <a:ext uri="{FF2B5EF4-FFF2-40B4-BE49-F238E27FC236}">
                <a16:creationId xmlns:a16="http://schemas.microsoft.com/office/drawing/2014/main" id="{AD35A014-8F68-478F-B571-226979CDFDA4}"/>
              </a:ext>
            </a:extLst>
          </p:cNvPr>
          <p:cNvSpPr>
            <a:spLocks noGrp="1"/>
          </p:cNvSpPr>
          <p:nvPr>
            <p:ph idx="1"/>
          </p:nvPr>
        </p:nvSpPr>
        <p:spPr/>
        <p:txBody>
          <a:bodyPr>
            <a:noAutofit/>
          </a:bodyPr>
          <a:lstStyle/>
          <a:p>
            <a:pPr marL="461963" indent="-461963"/>
            <a:r>
              <a:rPr lang="en-US" sz="2400" dirty="0"/>
              <a:t>To receive an interview you have to pass the application minimum eligibility screen</a:t>
            </a:r>
          </a:p>
          <a:p>
            <a:pPr marL="461963" indent="-461963"/>
            <a:r>
              <a:rPr lang="en-US" sz="2400" dirty="0"/>
              <a:t>One scheduled interview time</a:t>
            </a:r>
          </a:p>
          <a:p>
            <a:pPr marL="461963" indent="-461963"/>
            <a:r>
              <a:rPr lang="en-US" sz="2400" dirty="0"/>
              <a:t>No rescheduling once interview time confirmed  </a:t>
            </a:r>
          </a:p>
          <a:p>
            <a:pPr marL="461963" indent="-461963"/>
            <a:r>
              <a:rPr lang="en-US" sz="2400" dirty="0"/>
              <a:t>If organization fails to send staff to the interview, HSD will not provide that organization another opportunity to interview </a:t>
            </a:r>
          </a:p>
          <a:p>
            <a:pPr marL="461963" indent="-461963"/>
            <a:r>
              <a:rPr lang="en-US" sz="2400" dirty="0"/>
              <a:t>Interview questions will be provided 3 days in advance of the interview.  </a:t>
            </a:r>
          </a:p>
          <a:p>
            <a:pPr marL="461963" indent="-461963"/>
            <a:r>
              <a:rPr lang="en-US" sz="2400" dirty="0"/>
              <a:t>Interview questions may not be shared with other organizations.</a:t>
            </a:r>
          </a:p>
        </p:txBody>
      </p:sp>
      <p:sp>
        <p:nvSpPr>
          <p:cNvPr id="4" name="Slide Number Placeholder 3">
            <a:extLst>
              <a:ext uri="{FF2B5EF4-FFF2-40B4-BE49-F238E27FC236}">
                <a16:creationId xmlns:a16="http://schemas.microsoft.com/office/drawing/2014/main" id="{5F82CFD8-A454-44AB-A4ED-9061C1103644}"/>
              </a:ext>
            </a:extLst>
          </p:cNvPr>
          <p:cNvSpPr>
            <a:spLocks noGrp="1"/>
          </p:cNvSpPr>
          <p:nvPr>
            <p:ph type="sldNum" sz="quarter" idx="12"/>
          </p:nvPr>
        </p:nvSpPr>
        <p:spPr/>
        <p:txBody>
          <a:bodyPr/>
          <a:lstStyle/>
          <a:p>
            <a:fld id="{34010C47-4D8B-4134-BB59-829AAD75FA9B}" type="slidenum">
              <a:rPr lang="en-US" smtClean="0"/>
              <a:pPr/>
              <a:t>24</a:t>
            </a:fld>
            <a:endParaRPr lang="en-US" dirty="0"/>
          </a:p>
        </p:txBody>
      </p:sp>
    </p:spTree>
    <p:extLst>
      <p:ext uri="{BB962C8B-B14F-4D97-AF65-F5344CB8AC3E}">
        <p14:creationId xmlns:p14="http://schemas.microsoft.com/office/powerpoint/2010/main" val="17634596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43000"/>
            <a:ext cx="7886700" cy="547689"/>
          </a:xfrm>
        </p:spPr>
        <p:txBody>
          <a:bodyPr/>
          <a:lstStyle/>
          <a:p>
            <a:r>
              <a:rPr lang="en-US" dirty="0">
                <a:solidFill>
                  <a:schemeClr val="bg1"/>
                </a:solidFill>
              </a:rPr>
              <a:t>Review and Rating Summary </a:t>
            </a:r>
            <a:endParaRPr lang="en-US" sz="2000" dirty="0">
              <a:solidFill>
                <a:schemeClr val="bg1"/>
              </a:solidFill>
            </a:endParaRPr>
          </a:p>
        </p:txBody>
      </p:sp>
      <p:sp>
        <p:nvSpPr>
          <p:cNvPr id="3" name="Content Placeholder 2"/>
          <p:cNvSpPr>
            <a:spLocks noGrp="1"/>
          </p:cNvSpPr>
          <p:nvPr>
            <p:ph idx="1"/>
          </p:nvPr>
        </p:nvSpPr>
        <p:spPr>
          <a:xfrm>
            <a:off x="457200" y="1828800"/>
            <a:ext cx="8153400" cy="4495800"/>
          </a:xfrm>
        </p:spPr>
        <p:txBody>
          <a:bodyPr>
            <a:normAutofit/>
          </a:bodyPr>
          <a:lstStyle/>
          <a:p>
            <a:pPr marL="461963" indent="-461963"/>
            <a:r>
              <a:rPr lang="en-US" sz="2800" dirty="0"/>
              <a:t>Applications submitted</a:t>
            </a:r>
          </a:p>
          <a:p>
            <a:pPr marL="461963" indent="-461963"/>
            <a:r>
              <a:rPr lang="en-US" sz="2800" dirty="0"/>
              <a:t>Minimum eligibility screening</a:t>
            </a:r>
          </a:p>
          <a:p>
            <a:pPr marL="461963" indent="-461963"/>
            <a:r>
              <a:rPr lang="en-US" sz="2800" dirty="0"/>
              <a:t>Fiscal and insurance documents requested</a:t>
            </a:r>
            <a:endParaRPr lang="en-US" sz="900" dirty="0"/>
          </a:p>
          <a:p>
            <a:pPr marL="461963" indent="-461963"/>
            <a:r>
              <a:rPr lang="en-US" sz="2800" dirty="0"/>
              <a:t>Rating committee reviews complete applications</a:t>
            </a:r>
            <a:endParaRPr lang="en-US" sz="900" dirty="0"/>
          </a:p>
          <a:p>
            <a:pPr marL="461963" indent="-461963"/>
            <a:r>
              <a:rPr lang="en-US" sz="2800" dirty="0"/>
              <a:t>Interviews </a:t>
            </a:r>
            <a:endParaRPr lang="en-US" sz="900" dirty="0"/>
          </a:p>
          <a:p>
            <a:pPr marL="461963" indent="-461963"/>
            <a:r>
              <a:rPr lang="en-US" sz="2800" dirty="0"/>
              <a:t>Fiscal review</a:t>
            </a:r>
            <a:endParaRPr lang="en-US" sz="900" dirty="0"/>
          </a:p>
          <a:p>
            <a:pPr marL="461963" indent="-461963"/>
            <a:r>
              <a:rPr lang="en-US" sz="2800" dirty="0"/>
              <a:t>Final recommendations to HSD Director</a:t>
            </a:r>
            <a:endParaRPr lang="en-US" sz="900" dirty="0"/>
          </a:p>
          <a:p>
            <a:pPr marL="461963" indent="-461963"/>
            <a:r>
              <a:rPr lang="en-US" sz="2800" dirty="0"/>
              <a:t>Agency and public announcement</a:t>
            </a:r>
          </a:p>
          <a:p>
            <a:endParaRPr lang="en-US" dirty="0"/>
          </a:p>
        </p:txBody>
      </p:sp>
      <p:sp>
        <p:nvSpPr>
          <p:cNvPr id="4" name="Slide Number Placeholder 3"/>
          <p:cNvSpPr>
            <a:spLocks noGrp="1"/>
          </p:cNvSpPr>
          <p:nvPr>
            <p:ph type="sldNum" sz="quarter" idx="12"/>
          </p:nvPr>
        </p:nvSpPr>
        <p:spPr/>
        <p:txBody>
          <a:bodyPr/>
          <a:lstStyle/>
          <a:p>
            <a:fld id="{34010C47-4D8B-4134-BB59-829AAD75FA9B}" type="slidenum">
              <a:rPr lang="en-US" smtClean="0"/>
              <a:pPr/>
              <a:t>25</a:t>
            </a:fld>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extLst>
      <p:ext uri="{BB962C8B-B14F-4D97-AF65-F5344CB8AC3E}">
        <p14:creationId xmlns:p14="http://schemas.microsoft.com/office/powerpoint/2010/main" val="9451846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43000"/>
            <a:ext cx="7886700" cy="609600"/>
          </a:xfrm>
        </p:spPr>
        <p:txBody>
          <a:bodyPr/>
          <a:lstStyle/>
          <a:p>
            <a:r>
              <a:rPr lang="en-US" dirty="0">
                <a:solidFill>
                  <a:schemeClr val="bg1"/>
                </a:solidFill>
              </a:rPr>
              <a:t>Appeal Process </a:t>
            </a:r>
          </a:p>
        </p:txBody>
      </p:sp>
      <p:sp>
        <p:nvSpPr>
          <p:cNvPr id="3" name="Content Placeholder 2"/>
          <p:cNvSpPr>
            <a:spLocks noGrp="1"/>
          </p:cNvSpPr>
          <p:nvPr>
            <p:ph idx="1"/>
          </p:nvPr>
        </p:nvSpPr>
        <p:spPr>
          <a:xfrm>
            <a:off x="457200" y="1828800"/>
            <a:ext cx="8229600" cy="4572000"/>
          </a:xfrm>
        </p:spPr>
        <p:txBody>
          <a:bodyPr>
            <a:normAutofit fontScale="25000" lnSpcReduction="20000"/>
          </a:bodyPr>
          <a:lstStyle/>
          <a:p>
            <a:pPr marL="0" indent="0">
              <a:buNone/>
            </a:pPr>
            <a:r>
              <a:rPr lang="en-US" sz="7600" dirty="0"/>
              <a:t>Applicants have the right to protest or appeal certain decisions in the award process</a:t>
            </a:r>
          </a:p>
          <a:p>
            <a:pPr>
              <a:buNone/>
            </a:pPr>
            <a:endParaRPr lang="en-US" sz="7600" dirty="0"/>
          </a:p>
          <a:p>
            <a:pPr>
              <a:buNone/>
            </a:pPr>
            <a:r>
              <a:rPr lang="en-US" sz="7600" dirty="0"/>
              <a:t>Grounds for Appeals:</a:t>
            </a:r>
          </a:p>
          <a:p>
            <a:pPr marL="461963" indent="-461963"/>
            <a:r>
              <a:rPr lang="en-US" sz="7600" dirty="0"/>
              <a:t>Violation of policies outlined in the Funding Process Manual</a:t>
            </a:r>
          </a:p>
          <a:p>
            <a:pPr marL="461963" indent="-461963"/>
            <a:r>
              <a:rPr lang="en-US" sz="7600" dirty="0"/>
              <a:t>Violation of policies or failure to adhere to guidelines or published criteria and/or procedures established in the funding opportunity</a:t>
            </a:r>
          </a:p>
          <a:p>
            <a:endParaRPr lang="en-US" sz="7600" dirty="0">
              <a:solidFill>
                <a:srgbClr val="FF0000"/>
              </a:solidFill>
            </a:endParaRPr>
          </a:p>
          <a:p>
            <a:pPr>
              <a:buNone/>
            </a:pPr>
            <a:r>
              <a:rPr lang="en-US" sz="7600" dirty="0"/>
              <a:t>Appeals Deadlines:</a:t>
            </a:r>
          </a:p>
          <a:p>
            <a:pPr marL="461963" lvl="0" indent="-461963"/>
            <a:r>
              <a:rPr lang="en-US" sz="7600" dirty="0"/>
              <a:t>Appeals must be received within four (4) business days from the date of written application status (award/denial)</a:t>
            </a:r>
          </a:p>
          <a:p>
            <a:pPr marL="461963" lvl="0" indent="-461963"/>
            <a:r>
              <a:rPr lang="en-US" sz="7600" dirty="0"/>
              <a:t>A written decision by the HSD Director will be made within four (4) business days of the receipt of the appeal. The HSD Director’s decision is final.</a:t>
            </a:r>
          </a:p>
          <a:p>
            <a:pPr lvl="0"/>
            <a:endParaRPr lang="en-US" sz="7600" dirty="0"/>
          </a:p>
          <a:p>
            <a:pPr marL="0" lvl="0" indent="0">
              <a:buNone/>
            </a:pPr>
            <a:r>
              <a:rPr lang="en-US" sz="7600" dirty="0"/>
              <a:t>No contracts resulting from the solicitation will be executed until the appeal process has closed. An appeal may not prevent HSD from issuing an interim contract for services to meet important client needs.</a:t>
            </a:r>
          </a:p>
          <a:p>
            <a:endParaRPr lang="en-US" dirty="0"/>
          </a:p>
        </p:txBody>
      </p:sp>
      <p:sp>
        <p:nvSpPr>
          <p:cNvPr id="4" name="Slide Number Placeholder 3"/>
          <p:cNvSpPr>
            <a:spLocks noGrp="1"/>
          </p:cNvSpPr>
          <p:nvPr>
            <p:ph type="sldNum" sz="quarter" idx="12"/>
          </p:nvPr>
        </p:nvSpPr>
        <p:spPr/>
        <p:txBody>
          <a:bodyPr/>
          <a:lstStyle/>
          <a:p>
            <a:fld id="{34010C47-4D8B-4134-BB59-829AAD75FA9B}" type="slidenum">
              <a:rPr lang="en-US" smtClean="0"/>
              <a:pPr/>
              <a:t>26</a:t>
            </a:fld>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43000"/>
            <a:ext cx="7886700" cy="547689"/>
          </a:xfrm>
        </p:spPr>
        <p:txBody>
          <a:bodyPr/>
          <a:lstStyle/>
          <a:p>
            <a:r>
              <a:rPr lang="en-US" dirty="0">
                <a:solidFill>
                  <a:schemeClr val="bg1"/>
                </a:solidFill>
              </a:rPr>
              <a:t>Tips</a:t>
            </a:r>
          </a:p>
        </p:txBody>
      </p:sp>
      <p:sp>
        <p:nvSpPr>
          <p:cNvPr id="3" name="Content Placeholder 2"/>
          <p:cNvSpPr>
            <a:spLocks noGrp="1"/>
          </p:cNvSpPr>
          <p:nvPr>
            <p:ph idx="1"/>
          </p:nvPr>
        </p:nvSpPr>
        <p:spPr>
          <a:xfrm>
            <a:off x="457200" y="1828800"/>
            <a:ext cx="8229600" cy="4724400"/>
          </a:xfrm>
        </p:spPr>
        <p:txBody>
          <a:bodyPr>
            <a:normAutofit/>
          </a:bodyPr>
          <a:lstStyle/>
          <a:p>
            <a:pPr marL="461963" indent="-461963">
              <a:lnSpc>
                <a:spcPct val="80000"/>
              </a:lnSpc>
            </a:pPr>
            <a:r>
              <a:rPr lang="en-US" sz="2700" dirty="0"/>
              <a:t>Follow the required format defined in the Guidelines</a:t>
            </a:r>
          </a:p>
          <a:p>
            <a:pPr marL="461963" indent="-461963">
              <a:lnSpc>
                <a:spcPct val="80000"/>
              </a:lnSpc>
            </a:pPr>
            <a:endParaRPr lang="en-US" sz="2000" dirty="0"/>
          </a:p>
          <a:p>
            <a:pPr marL="461963" indent="-461963">
              <a:lnSpc>
                <a:spcPct val="80000"/>
              </a:lnSpc>
            </a:pPr>
            <a:r>
              <a:rPr lang="en-US" sz="2700" dirty="0"/>
              <a:t>Be specific, detailed, and concise</a:t>
            </a:r>
          </a:p>
          <a:p>
            <a:pPr marL="461963" indent="-461963">
              <a:lnSpc>
                <a:spcPct val="80000"/>
              </a:lnSpc>
            </a:pPr>
            <a:endParaRPr lang="en-US" sz="2000" dirty="0"/>
          </a:p>
          <a:p>
            <a:pPr marL="461963" indent="-461963">
              <a:lnSpc>
                <a:spcPct val="80000"/>
              </a:lnSpc>
            </a:pPr>
            <a:r>
              <a:rPr lang="en-US" sz="2700" dirty="0"/>
              <a:t>Answer all questions and in the context of your proposed program(s)</a:t>
            </a:r>
          </a:p>
          <a:p>
            <a:pPr marL="461963" indent="-461963">
              <a:lnSpc>
                <a:spcPct val="80000"/>
              </a:lnSpc>
            </a:pPr>
            <a:endParaRPr lang="en-US" sz="2000" dirty="0"/>
          </a:p>
          <a:p>
            <a:pPr marL="461963" indent="-461963">
              <a:lnSpc>
                <a:spcPct val="80000"/>
              </a:lnSpc>
            </a:pPr>
            <a:r>
              <a:rPr lang="en-US" sz="2700" dirty="0"/>
              <a:t>Submit an accurate budget; double check your numbers </a:t>
            </a:r>
          </a:p>
          <a:p>
            <a:pPr marL="461963" indent="-461963">
              <a:lnSpc>
                <a:spcPct val="80000"/>
              </a:lnSpc>
            </a:pPr>
            <a:endParaRPr lang="en-US" sz="2000" dirty="0"/>
          </a:p>
          <a:p>
            <a:pPr marL="461963" indent="-461963">
              <a:lnSpc>
                <a:spcPct val="80000"/>
              </a:lnSpc>
            </a:pPr>
            <a:r>
              <a:rPr lang="en-US" sz="2700" dirty="0"/>
              <a:t>Propose plans for addressing services that are not in place</a:t>
            </a:r>
          </a:p>
          <a:p>
            <a:pPr>
              <a:lnSpc>
                <a:spcPct val="80000"/>
              </a:lnSpc>
            </a:pPr>
            <a:endParaRPr lang="en-US" sz="2000" dirty="0"/>
          </a:p>
          <a:p>
            <a:pPr>
              <a:lnSpc>
                <a:spcPct val="80000"/>
              </a:lnSpc>
            </a:pPr>
            <a:endParaRPr lang="en-US" dirty="0"/>
          </a:p>
          <a:p>
            <a:pPr>
              <a:lnSpc>
                <a:spcPct val="80000"/>
              </a:lnSpc>
            </a:pPr>
            <a:endParaRPr lang="en-US" dirty="0"/>
          </a:p>
        </p:txBody>
      </p:sp>
      <p:sp>
        <p:nvSpPr>
          <p:cNvPr id="4" name="Slide Number Placeholder 3"/>
          <p:cNvSpPr>
            <a:spLocks noGrp="1"/>
          </p:cNvSpPr>
          <p:nvPr>
            <p:ph type="sldNum" sz="quarter" idx="12"/>
          </p:nvPr>
        </p:nvSpPr>
        <p:spPr/>
        <p:txBody>
          <a:bodyPr/>
          <a:lstStyle/>
          <a:p>
            <a:fld id="{34010C47-4D8B-4134-BB59-829AAD75FA9B}" type="slidenum">
              <a:rPr lang="en-US" smtClean="0"/>
              <a:pPr/>
              <a:t>27</a:t>
            </a:fld>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43000"/>
            <a:ext cx="7886700" cy="547689"/>
          </a:xfrm>
        </p:spPr>
        <p:txBody>
          <a:bodyPr/>
          <a:lstStyle/>
          <a:p>
            <a:r>
              <a:rPr lang="en-US" dirty="0">
                <a:solidFill>
                  <a:schemeClr val="bg1"/>
                </a:solidFill>
              </a:rPr>
              <a:t>Tips (continued)</a:t>
            </a:r>
          </a:p>
        </p:txBody>
      </p:sp>
      <p:sp>
        <p:nvSpPr>
          <p:cNvPr id="3" name="Content Placeholder 2"/>
          <p:cNvSpPr>
            <a:spLocks noGrp="1"/>
          </p:cNvSpPr>
          <p:nvPr>
            <p:ph idx="1"/>
          </p:nvPr>
        </p:nvSpPr>
        <p:spPr>
          <a:xfrm>
            <a:off x="457200" y="1828800"/>
            <a:ext cx="8229600" cy="4724400"/>
          </a:xfrm>
        </p:spPr>
        <p:txBody>
          <a:bodyPr>
            <a:normAutofit fontScale="92500" lnSpcReduction="10000"/>
          </a:bodyPr>
          <a:lstStyle/>
          <a:p>
            <a:pPr marL="461963" indent="-461963"/>
            <a:r>
              <a:rPr lang="en-US" sz="2700" dirty="0"/>
              <a:t>Have someone else read your application before submitting</a:t>
            </a:r>
            <a:br>
              <a:rPr lang="en-US" sz="2700" dirty="0"/>
            </a:br>
            <a:endParaRPr lang="en-US" sz="1400" dirty="0"/>
          </a:p>
          <a:p>
            <a:pPr marL="461963" indent="-461963"/>
            <a:r>
              <a:rPr lang="en-US" sz="2700" dirty="0"/>
              <a:t>Don’t go over the page limit</a:t>
            </a:r>
            <a:br>
              <a:rPr lang="en-US" sz="2700" dirty="0"/>
            </a:br>
            <a:endParaRPr lang="en-US" sz="2700" dirty="0"/>
          </a:p>
          <a:p>
            <a:pPr marL="461963" indent="-461963"/>
            <a:r>
              <a:rPr lang="en-US" sz="2700" dirty="0"/>
              <a:t>Use the application submission checklist</a:t>
            </a:r>
            <a:br>
              <a:rPr lang="en-US" sz="2700" dirty="0"/>
            </a:br>
            <a:endParaRPr lang="en-US" sz="2100" dirty="0"/>
          </a:p>
          <a:p>
            <a:pPr marL="461963" indent="-461963"/>
            <a:r>
              <a:rPr lang="en-US" sz="2700" dirty="0"/>
              <a:t>Start early</a:t>
            </a:r>
            <a:br>
              <a:rPr lang="en-US" sz="2700" dirty="0"/>
            </a:br>
            <a:endParaRPr lang="en-US" sz="2700" dirty="0"/>
          </a:p>
          <a:p>
            <a:pPr marL="461963" indent="-461963"/>
            <a:r>
              <a:rPr lang="en-US" sz="2700" dirty="0"/>
              <a:t>Review the Online Submission Assistance Page for helpful information: </a:t>
            </a:r>
            <a:r>
              <a:rPr lang="en-US" sz="2400" u="sng" dirty="0">
                <a:hlinkClick r:id="rId3"/>
              </a:rPr>
              <a:t>http://web6.seattle.gov/hsd/rfi/help.aspx</a:t>
            </a:r>
            <a:r>
              <a:rPr lang="en-US" sz="2400" dirty="0"/>
              <a:t> </a:t>
            </a:r>
            <a:br>
              <a:rPr lang="en-US" sz="2400" dirty="0"/>
            </a:br>
            <a:endParaRPr lang="en-US" sz="2100" dirty="0"/>
          </a:p>
          <a:p>
            <a:pPr marL="461963" indent="-461963"/>
            <a:r>
              <a:rPr lang="en-US" sz="2700" b="1" i="1" dirty="0"/>
              <a:t>E-mail questions by the Q&amp;A deadline Monday, March 19,  5 p.m. to: ann-margaret.webb@seattle.gov</a:t>
            </a:r>
            <a:endParaRPr lang="en-US" dirty="0"/>
          </a:p>
          <a:p>
            <a:pPr>
              <a:lnSpc>
                <a:spcPct val="80000"/>
              </a:lnSpc>
            </a:pPr>
            <a:endParaRPr lang="en-US" dirty="0"/>
          </a:p>
        </p:txBody>
      </p:sp>
      <p:sp>
        <p:nvSpPr>
          <p:cNvPr id="4" name="Slide Number Placeholder 3"/>
          <p:cNvSpPr>
            <a:spLocks noGrp="1"/>
          </p:cNvSpPr>
          <p:nvPr>
            <p:ph type="sldNum" sz="quarter" idx="12"/>
          </p:nvPr>
        </p:nvSpPr>
        <p:spPr/>
        <p:txBody>
          <a:bodyPr/>
          <a:lstStyle/>
          <a:p>
            <a:fld id="{34010C47-4D8B-4134-BB59-829AAD75FA9B}" type="slidenum">
              <a:rPr lang="en-US" smtClean="0"/>
              <a:pPr/>
              <a:t>28</a:t>
            </a:fld>
            <a:endParaRPr lang="en-US" dirty="0"/>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extLst>
      <p:ext uri="{BB962C8B-B14F-4D97-AF65-F5344CB8AC3E}">
        <p14:creationId xmlns:p14="http://schemas.microsoft.com/office/powerpoint/2010/main" val="28121116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9D4A0-DA31-41C3-9E39-50C187FD5A39}"/>
              </a:ext>
            </a:extLst>
          </p:cNvPr>
          <p:cNvSpPr>
            <a:spLocks noGrp="1"/>
          </p:cNvSpPr>
          <p:nvPr>
            <p:ph type="title"/>
          </p:nvPr>
        </p:nvSpPr>
        <p:spPr>
          <a:xfrm>
            <a:off x="628650" y="1143000"/>
            <a:ext cx="7886700" cy="547689"/>
          </a:xfrm>
        </p:spPr>
        <p:txBody>
          <a:bodyPr/>
          <a:lstStyle/>
          <a:p>
            <a:r>
              <a:rPr lang="en-US" dirty="0">
                <a:solidFill>
                  <a:schemeClr val="bg1"/>
                </a:solidFill>
              </a:rPr>
              <a:t>Help Sessions</a:t>
            </a:r>
          </a:p>
        </p:txBody>
      </p:sp>
      <p:sp>
        <p:nvSpPr>
          <p:cNvPr id="3" name="Content Placeholder 2">
            <a:extLst>
              <a:ext uri="{FF2B5EF4-FFF2-40B4-BE49-F238E27FC236}">
                <a16:creationId xmlns:a16="http://schemas.microsoft.com/office/drawing/2014/main" id="{58C4A9B6-D08D-453C-BEFE-A0AF3F37CC4C}"/>
              </a:ext>
            </a:extLst>
          </p:cNvPr>
          <p:cNvSpPr>
            <a:spLocks noGrp="1"/>
          </p:cNvSpPr>
          <p:nvPr>
            <p:ph idx="1"/>
          </p:nvPr>
        </p:nvSpPr>
        <p:spPr>
          <a:xfrm>
            <a:off x="304800" y="1825625"/>
            <a:ext cx="8210550" cy="4351338"/>
          </a:xfrm>
        </p:spPr>
        <p:txBody>
          <a:bodyPr>
            <a:normAutofit/>
          </a:bodyPr>
          <a:lstStyle/>
          <a:p>
            <a:pPr marL="461963" indent="-461963"/>
            <a:r>
              <a:rPr lang="en-US" sz="2400" dirty="0"/>
              <a:t>Contact: (206) 615-0744 to make an appointment</a:t>
            </a:r>
          </a:p>
          <a:p>
            <a:pPr marL="461963" indent="-461963"/>
            <a:r>
              <a:rPr lang="en-US" sz="2400" dirty="0"/>
              <a:t>Appointments are for 30 minutes, 1 appointment per agency</a:t>
            </a:r>
          </a:p>
          <a:p>
            <a:pPr marL="461963" indent="-461963"/>
            <a:r>
              <a:rPr lang="en-US" sz="2400" dirty="0"/>
              <a:t>Help sessions are optional, but you must make an appointment</a:t>
            </a:r>
          </a:p>
          <a:p>
            <a:pPr marL="0" indent="0">
              <a:buNone/>
            </a:pPr>
            <a:endParaRPr lang="en-US" sz="2400" dirty="0"/>
          </a:p>
          <a:p>
            <a:pPr marL="461963" indent="-461963"/>
            <a:r>
              <a:rPr lang="en-US" sz="2400" dirty="0"/>
              <a:t>Topics HSD can cover in the Help Sessions:</a:t>
            </a:r>
          </a:p>
          <a:p>
            <a:pPr marL="1376363" lvl="1" indent="-461963">
              <a:buFont typeface="Courier New" panose="02070309020205020404" pitchFamily="49" charset="0"/>
              <a:buChar char="o"/>
            </a:pPr>
            <a:r>
              <a:rPr lang="en-US" sz="2400" dirty="0"/>
              <a:t>Review budget forms</a:t>
            </a:r>
          </a:p>
          <a:p>
            <a:pPr marL="1376363" lvl="1" indent="-461963">
              <a:buFont typeface="Courier New" panose="02070309020205020404" pitchFamily="49" charset="0"/>
              <a:buChar char="o"/>
            </a:pPr>
            <a:r>
              <a:rPr lang="en-US" sz="2400" dirty="0"/>
              <a:t>Clarify allowable expenses and activities</a:t>
            </a:r>
          </a:p>
          <a:p>
            <a:pPr marL="1376363" lvl="1" indent="-461963">
              <a:buFont typeface="Courier New" panose="02070309020205020404" pitchFamily="49" charset="0"/>
              <a:buChar char="o"/>
            </a:pPr>
            <a:r>
              <a:rPr lang="en-US" sz="2400" dirty="0"/>
              <a:t>Review online application system</a:t>
            </a:r>
          </a:p>
          <a:p>
            <a:pPr marL="1376363" lvl="1" indent="-461963">
              <a:buFont typeface="Courier New" panose="02070309020205020404" pitchFamily="49" charset="0"/>
              <a:buChar char="o"/>
            </a:pPr>
            <a:r>
              <a:rPr lang="en-US" sz="2400" dirty="0"/>
              <a:t>Clarify which documents you need to submit</a:t>
            </a:r>
          </a:p>
        </p:txBody>
      </p:sp>
      <p:sp>
        <p:nvSpPr>
          <p:cNvPr id="4" name="Slide Number Placeholder 3">
            <a:extLst>
              <a:ext uri="{FF2B5EF4-FFF2-40B4-BE49-F238E27FC236}">
                <a16:creationId xmlns:a16="http://schemas.microsoft.com/office/drawing/2014/main" id="{EE8ADC5E-E3E1-463A-8BFB-4CA932D95D07}"/>
              </a:ext>
            </a:extLst>
          </p:cNvPr>
          <p:cNvSpPr>
            <a:spLocks noGrp="1"/>
          </p:cNvSpPr>
          <p:nvPr>
            <p:ph type="sldNum" sz="quarter" idx="12"/>
          </p:nvPr>
        </p:nvSpPr>
        <p:spPr/>
        <p:txBody>
          <a:bodyPr/>
          <a:lstStyle/>
          <a:p>
            <a:fld id="{34010C47-4D8B-4134-BB59-829AAD75FA9B}" type="slidenum">
              <a:rPr lang="en-US" smtClean="0"/>
              <a:pPr/>
              <a:t>29</a:t>
            </a:fld>
            <a:endParaRPr lang="en-US" dirty="0"/>
          </a:p>
        </p:txBody>
      </p:sp>
    </p:spTree>
    <p:extLst>
      <p:ext uri="{BB962C8B-B14F-4D97-AF65-F5344CB8AC3E}">
        <p14:creationId xmlns:p14="http://schemas.microsoft.com/office/powerpoint/2010/main" val="1360729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43000"/>
            <a:ext cx="7886700" cy="547689"/>
          </a:xfrm>
        </p:spPr>
        <p:txBody>
          <a:bodyPr/>
          <a:lstStyle/>
          <a:p>
            <a:r>
              <a:rPr lang="en-US" dirty="0">
                <a:solidFill>
                  <a:schemeClr val="bg1"/>
                </a:solidFill>
              </a:rPr>
              <a:t>Introduction</a:t>
            </a:r>
          </a:p>
        </p:txBody>
      </p:sp>
      <p:sp>
        <p:nvSpPr>
          <p:cNvPr id="3" name="Content Placeholder 2"/>
          <p:cNvSpPr>
            <a:spLocks noGrp="1"/>
          </p:cNvSpPr>
          <p:nvPr>
            <p:ph idx="1"/>
          </p:nvPr>
        </p:nvSpPr>
        <p:spPr/>
        <p:txBody>
          <a:bodyPr>
            <a:normAutofit lnSpcReduction="10000"/>
          </a:bodyPr>
          <a:lstStyle/>
          <a:p>
            <a:pPr marL="457200" indent="-457200"/>
            <a:endParaRPr lang="en-US" sz="2600" dirty="0"/>
          </a:p>
          <a:p>
            <a:pPr marL="457200" indent="-457200"/>
            <a:r>
              <a:rPr lang="en-US" sz="2600" dirty="0"/>
              <a:t>Open and competitive funding process</a:t>
            </a:r>
          </a:p>
          <a:p>
            <a:pPr marL="457200" indent="-457200"/>
            <a:endParaRPr lang="en-US" sz="2600" dirty="0"/>
          </a:p>
          <a:p>
            <a:pPr marL="457200" indent="-457200"/>
            <a:r>
              <a:rPr lang="en-US" sz="2600" dirty="0"/>
              <a:t>City of Seattle General Fund $2.6 million </a:t>
            </a:r>
          </a:p>
          <a:p>
            <a:pPr marL="457200" indent="-457200"/>
            <a:endParaRPr lang="en-US" sz="2600" dirty="0"/>
          </a:p>
          <a:p>
            <a:pPr marL="457200" indent="-457200"/>
            <a:r>
              <a:rPr lang="en-US" sz="2600" dirty="0"/>
              <a:t>Funding awards will be made for the period of January 1, 2019-December 31, 2019</a:t>
            </a:r>
          </a:p>
          <a:p>
            <a:pPr marL="457200" indent="-457200"/>
            <a:endParaRPr lang="en-US" sz="2600" dirty="0"/>
          </a:p>
          <a:p>
            <a:pPr marL="457200" indent="-457200"/>
            <a:r>
              <a:rPr lang="en-US" sz="2600" dirty="0"/>
              <a:t>Services for families with children/youth up to age 24 who live in Seattle</a:t>
            </a:r>
          </a:p>
        </p:txBody>
      </p:sp>
      <p:sp>
        <p:nvSpPr>
          <p:cNvPr id="4" name="Slide Number Placeholder 3"/>
          <p:cNvSpPr>
            <a:spLocks noGrp="1"/>
          </p:cNvSpPr>
          <p:nvPr>
            <p:ph type="sldNum" sz="quarter" idx="12"/>
          </p:nvPr>
        </p:nvSpPr>
        <p:spPr/>
        <p:txBody>
          <a:bodyPr/>
          <a:lstStyle/>
          <a:p>
            <a:fld id="{34010C47-4D8B-4134-BB59-829AAD75FA9B}" type="slidenum">
              <a:rPr lang="en-US" smtClean="0"/>
              <a:pPr/>
              <a:t>3</a:t>
            </a:fld>
            <a:endParaRPr lang="en-US"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43000"/>
            <a:ext cx="7886700" cy="547689"/>
          </a:xfrm>
        </p:spPr>
        <p:txBody>
          <a:bodyPr/>
          <a:lstStyle/>
          <a:p>
            <a:r>
              <a:rPr lang="en-US" dirty="0">
                <a:solidFill>
                  <a:schemeClr val="bg1"/>
                </a:solidFill>
              </a:rPr>
              <a:t>Questions? </a:t>
            </a:r>
          </a:p>
        </p:txBody>
      </p:sp>
      <p:sp>
        <p:nvSpPr>
          <p:cNvPr id="6" name="Content Placeholder 5"/>
          <p:cNvSpPr>
            <a:spLocks noGrp="1"/>
          </p:cNvSpPr>
          <p:nvPr>
            <p:ph idx="1"/>
          </p:nvPr>
        </p:nvSpPr>
        <p:spPr/>
        <p:txBody>
          <a:bodyPr>
            <a:normAutofit fontScale="92500" lnSpcReduction="10000"/>
          </a:bodyPr>
          <a:lstStyle/>
          <a:p>
            <a:pPr marL="461963" indent="-461963"/>
            <a:r>
              <a:rPr lang="en-US" sz="2800" dirty="0"/>
              <a:t>Questions &amp; Answers posted on RFP website</a:t>
            </a:r>
            <a:br>
              <a:rPr lang="en-US" sz="2800" dirty="0"/>
            </a:br>
            <a:endParaRPr lang="en-US" sz="2800" dirty="0"/>
          </a:p>
          <a:p>
            <a:pPr marL="461963" indent="-461963"/>
            <a:r>
              <a:rPr lang="en-US" sz="2800" dirty="0"/>
              <a:t>Only written answers are official</a:t>
            </a:r>
            <a:br>
              <a:rPr lang="en-US" sz="2800" dirty="0"/>
            </a:br>
            <a:endParaRPr lang="en-US" sz="2800" dirty="0"/>
          </a:p>
          <a:p>
            <a:pPr marL="461963" indent="-461963"/>
            <a:r>
              <a:rPr lang="en-US" sz="2800" dirty="0"/>
              <a:t>Contact Ann-Margaret Webb at </a:t>
            </a:r>
            <a:r>
              <a:rPr lang="en-US" sz="2800" dirty="0">
                <a:hlinkClick r:id="rId3"/>
              </a:rPr>
              <a:t>ann-margaret.webb@seattle.gov</a:t>
            </a:r>
            <a:r>
              <a:rPr lang="en-US" sz="2800" dirty="0"/>
              <a:t> with questions prior to March 19 at 5 p.m.  </a:t>
            </a:r>
            <a:br>
              <a:rPr lang="en-US" sz="2800" dirty="0">
                <a:solidFill>
                  <a:srgbClr val="FF0000"/>
                </a:solidFill>
              </a:rPr>
            </a:br>
            <a:endParaRPr lang="en-US" sz="2800" dirty="0">
              <a:solidFill>
                <a:srgbClr val="FF0000"/>
              </a:solidFill>
            </a:endParaRPr>
          </a:p>
          <a:p>
            <a:pPr marL="461963" indent="-461963"/>
            <a:r>
              <a:rPr lang="en-US" sz="2800" dirty="0"/>
              <a:t>Any issues and/or questions about the online submission system, contact Susan McCallister, Funding Process Advisor, at (206) 233-0014 or </a:t>
            </a:r>
            <a:r>
              <a:rPr lang="en-US" sz="2800" u="sng" dirty="0">
                <a:hlinkClick r:id="rId4"/>
              </a:rPr>
              <a:t>susan.mccallister@seattle.gov</a:t>
            </a:r>
            <a:r>
              <a:rPr lang="en-US" sz="2800" dirty="0"/>
              <a:t> </a:t>
            </a:r>
          </a:p>
          <a:p>
            <a:endParaRPr lang="en-US" sz="2800" dirty="0">
              <a:solidFill>
                <a:srgbClr val="FF0000"/>
              </a:solidFill>
            </a:endParaRPr>
          </a:p>
          <a:p>
            <a:pPr marL="0" indent="0">
              <a:buNone/>
            </a:pPr>
            <a:endParaRPr lang="en-US" dirty="0"/>
          </a:p>
        </p:txBody>
      </p:sp>
      <p:sp>
        <p:nvSpPr>
          <p:cNvPr id="4" name="Slide Number Placeholder 3"/>
          <p:cNvSpPr>
            <a:spLocks noGrp="1"/>
          </p:cNvSpPr>
          <p:nvPr>
            <p:ph type="sldNum" sz="quarter" idx="12"/>
          </p:nvPr>
        </p:nvSpPr>
        <p:spPr/>
        <p:txBody>
          <a:bodyPr/>
          <a:lstStyle/>
          <a:p>
            <a:fld id="{34010C47-4D8B-4134-BB59-829AAD75FA9B}" type="slidenum">
              <a:rPr lang="en-US" smtClean="0"/>
              <a:pPr/>
              <a:t>30</a:t>
            </a:fld>
            <a:endParaRPr lang="en-US" dirty="0"/>
          </a:p>
        </p:txBody>
      </p:sp>
      <p:sp>
        <p:nvSpPr>
          <p:cNvPr id="5" name="TextBox 4"/>
          <p:cNvSpPr txBox="1"/>
          <p:nvPr/>
        </p:nvSpPr>
        <p:spPr>
          <a:xfrm>
            <a:off x="7543800" y="6400800"/>
            <a:ext cx="1143000" cy="307777"/>
          </a:xfrm>
          <a:prstGeom prst="rect">
            <a:avLst/>
          </a:prstGeom>
          <a:noFill/>
        </p:spPr>
        <p:txBody>
          <a:bodyPr wrap="square" rtlCol="0">
            <a:spAutoFit/>
          </a:bodyPr>
          <a:lstStyle/>
          <a:p>
            <a:r>
              <a:rPr lang="en-US" sz="1400"/>
              <a:t>(v3.0 - 2017)</a:t>
            </a:r>
            <a:endParaRPr lang="en-US" sz="1400" dirty="0"/>
          </a:p>
        </p:txBody>
      </p:sp>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43000"/>
            <a:ext cx="7886700" cy="547689"/>
          </a:xfrm>
        </p:spPr>
        <p:txBody>
          <a:bodyPr>
            <a:normAutofit/>
          </a:bodyPr>
          <a:lstStyle/>
          <a:p>
            <a:r>
              <a:rPr lang="en-US" dirty="0">
                <a:solidFill>
                  <a:schemeClr val="bg1"/>
                </a:solidFill>
              </a:rPr>
              <a:t>Timeline</a:t>
            </a:r>
          </a:p>
        </p:txBody>
      </p:sp>
      <p:sp>
        <p:nvSpPr>
          <p:cNvPr id="3" name="Content Placeholder 2"/>
          <p:cNvSpPr>
            <a:spLocks noGrp="1"/>
          </p:cNvSpPr>
          <p:nvPr>
            <p:ph idx="1"/>
          </p:nvPr>
        </p:nvSpPr>
        <p:spPr>
          <a:xfrm>
            <a:off x="457200" y="1828800"/>
            <a:ext cx="8229600" cy="4572000"/>
          </a:xfrm>
        </p:spPr>
        <p:txBody>
          <a:bodyPr>
            <a:normAutofit fontScale="92500" lnSpcReduction="10000"/>
          </a:bodyPr>
          <a:lstStyle/>
          <a:p>
            <a:pPr marL="461963" indent="-461963"/>
            <a:r>
              <a:rPr lang="en-US" sz="2400" dirty="0"/>
              <a:t>Funding Opportunity Announcement was February 16</a:t>
            </a:r>
          </a:p>
          <a:p>
            <a:pPr marL="0" indent="0">
              <a:buNone/>
            </a:pPr>
            <a:endParaRPr lang="en-US" sz="2400" dirty="0">
              <a:solidFill>
                <a:srgbClr val="FF0000"/>
              </a:solidFill>
            </a:endParaRPr>
          </a:p>
          <a:p>
            <a:pPr marL="461963" indent="-461963"/>
            <a:r>
              <a:rPr lang="en-US" sz="2400" dirty="0"/>
              <a:t>Help Sessions				February 23, 9:30 a.m.-12 p.m. </a:t>
            </a:r>
          </a:p>
          <a:p>
            <a:pPr marL="342900" lvl="1" indent="0">
              <a:buNone/>
            </a:pPr>
            <a:r>
              <a:rPr lang="en-US" sz="2400" dirty="0"/>
              <a:t>						Northgate Community Center </a:t>
            </a:r>
          </a:p>
          <a:p>
            <a:pPr marL="342900" lvl="1" indent="0">
              <a:buNone/>
            </a:pPr>
            <a:r>
              <a:rPr lang="en-US" sz="2400" dirty="0"/>
              <a:t>						10510 5</a:t>
            </a:r>
            <a:r>
              <a:rPr lang="en-US" sz="2400" baseline="30000" dirty="0"/>
              <a:t>th</a:t>
            </a:r>
            <a:r>
              <a:rPr lang="en-US" sz="2400" dirty="0"/>
              <a:t> Avenue</a:t>
            </a:r>
          </a:p>
          <a:p>
            <a:pPr marL="342900" lvl="1" indent="0">
              <a:buNone/>
            </a:pPr>
            <a:r>
              <a:rPr lang="en-US" sz="2400" dirty="0"/>
              <a:t>							</a:t>
            </a:r>
          </a:p>
          <a:p>
            <a:pPr marL="342900" lvl="1" indent="0">
              <a:buNone/>
            </a:pPr>
            <a:r>
              <a:rPr lang="en-US" sz="2400" dirty="0">
                <a:solidFill>
                  <a:srgbClr val="FF0000"/>
                </a:solidFill>
              </a:rPr>
              <a:t>						</a:t>
            </a:r>
            <a:r>
              <a:rPr lang="en-US" sz="2400" dirty="0"/>
              <a:t>February 26, 9 a.m.-1p.m.</a:t>
            </a:r>
          </a:p>
          <a:p>
            <a:pPr marL="342900" lvl="1" indent="0">
              <a:buNone/>
            </a:pPr>
            <a:r>
              <a:rPr lang="en-US" sz="2400" dirty="0"/>
              <a:t>						2100 Building</a:t>
            </a:r>
          </a:p>
          <a:p>
            <a:pPr marL="342900" lvl="1" indent="0">
              <a:buNone/>
            </a:pPr>
            <a:r>
              <a:rPr lang="en-US" sz="2400" dirty="0"/>
              <a:t>						2100 24</a:t>
            </a:r>
            <a:r>
              <a:rPr lang="en-US" sz="2400" baseline="30000" dirty="0"/>
              <a:t>th</a:t>
            </a:r>
            <a:r>
              <a:rPr lang="en-US" sz="2400" dirty="0"/>
              <a:t> Avenue South</a:t>
            </a:r>
          </a:p>
          <a:p>
            <a:pPr marL="342900" lvl="1" indent="0">
              <a:buNone/>
            </a:pPr>
            <a:endParaRPr lang="en-US" sz="2400" dirty="0"/>
          </a:p>
          <a:p>
            <a:pPr marL="342900" lvl="1" indent="0">
              <a:buNone/>
            </a:pPr>
            <a:r>
              <a:rPr lang="en-US" sz="2400" dirty="0"/>
              <a:t>						March 1, 2 p.m.-6 p.m.</a:t>
            </a:r>
            <a:br>
              <a:rPr lang="en-US" sz="2400" dirty="0"/>
            </a:br>
            <a:r>
              <a:rPr lang="en-US" sz="2400" dirty="0"/>
              <a:t>						Rainier Beach Public Library</a:t>
            </a:r>
          </a:p>
          <a:p>
            <a:pPr marL="342900" lvl="1" indent="0">
              <a:buNone/>
            </a:pPr>
            <a:r>
              <a:rPr lang="en-US" sz="2400" dirty="0"/>
              <a:t>						9125 Rainier Avenue South</a:t>
            </a:r>
          </a:p>
          <a:p>
            <a:endParaRPr lang="en-US" sz="2000" dirty="0"/>
          </a:p>
          <a:p>
            <a:endParaRPr lang="en-US" sz="2000" dirty="0"/>
          </a:p>
        </p:txBody>
      </p:sp>
      <p:sp>
        <p:nvSpPr>
          <p:cNvPr id="4" name="Slide Number Placeholder 3"/>
          <p:cNvSpPr>
            <a:spLocks noGrp="1"/>
          </p:cNvSpPr>
          <p:nvPr>
            <p:ph type="sldNum" sz="quarter" idx="12"/>
          </p:nvPr>
        </p:nvSpPr>
        <p:spPr/>
        <p:txBody>
          <a:bodyPr/>
          <a:lstStyle/>
          <a:p>
            <a:fld id="{34010C47-4D8B-4134-BB59-829AAD75FA9B}" type="slidenum">
              <a:rPr lang="en-US" smtClean="0"/>
              <a:pPr/>
              <a:t>4</a:t>
            </a:fld>
            <a:endParaRPr lang="en-US" dirty="0"/>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43000"/>
            <a:ext cx="7886700" cy="547689"/>
          </a:xfrm>
        </p:spPr>
        <p:txBody>
          <a:bodyPr>
            <a:normAutofit/>
          </a:bodyPr>
          <a:lstStyle/>
          <a:p>
            <a:r>
              <a:rPr lang="en-US" dirty="0">
                <a:solidFill>
                  <a:schemeClr val="bg1"/>
                </a:solidFill>
              </a:rPr>
              <a:t>Timeline</a:t>
            </a:r>
          </a:p>
        </p:txBody>
      </p:sp>
      <p:sp>
        <p:nvSpPr>
          <p:cNvPr id="3" name="Content Placeholder 2"/>
          <p:cNvSpPr>
            <a:spLocks noGrp="1"/>
          </p:cNvSpPr>
          <p:nvPr>
            <p:ph idx="1"/>
          </p:nvPr>
        </p:nvSpPr>
        <p:spPr>
          <a:xfrm>
            <a:off x="457200" y="1828800"/>
            <a:ext cx="8229600" cy="4572000"/>
          </a:xfrm>
        </p:spPr>
        <p:txBody>
          <a:bodyPr>
            <a:normAutofit/>
          </a:bodyPr>
          <a:lstStyle/>
          <a:p>
            <a:pPr marL="461963" indent="-461963"/>
            <a:r>
              <a:rPr lang="en-US" sz="2400" dirty="0"/>
              <a:t>Last Day to Submit Questions		March 19 5 p.m.</a:t>
            </a:r>
          </a:p>
          <a:p>
            <a:pPr marL="461963" indent="-461963"/>
            <a:r>
              <a:rPr lang="en-US" sz="2400" b="1" u="sng" dirty="0"/>
              <a:t>Application Deadline</a:t>
            </a:r>
            <a:r>
              <a:rPr lang="en-US" sz="2400" b="1" dirty="0"/>
              <a:t>    </a:t>
            </a:r>
            <a:r>
              <a:rPr lang="en-US" sz="2400" dirty="0"/>
              <a:t>			</a:t>
            </a:r>
            <a:r>
              <a:rPr lang="en-US" sz="2400" b="1" u="sng" dirty="0"/>
              <a:t>Friday, March 30, 12 p.m.</a:t>
            </a:r>
            <a:r>
              <a:rPr lang="en-US" sz="2400" b="1" dirty="0"/>
              <a:t> 							</a:t>
            </a:r>
            <a:r>
              <a:rPr lang="en-US" sz="2400" b="1" u="sng" dirty="0"/>
              <a:t>(noon)</a:t>
            </a:r>
          </a:p>
          <a:p>
            <a:pPr marL="461963" indent="-461963"/>
            <a:r>
              <a:rPr lang="en-US" sz="2400" dirty="0"/>
              <a:t>Review &amp; Rating Process		April 2-July 6</a:t>
            </a:r>
          </a:p>
          <a:p>
            <a:pPr marL="461963" indent="-461963"/>
            <a:r>
              <a:rPr lang="en-US" sz="2400" dirty="0"/>
              <a:t>Interviews					May 21-June 1</a:t>
            </a:r>
          </a:p>
          <a:p>
            <a:pPr marL="461963" indent="-461963"/>
            <a:r>
              <a:rPr lang="en-US" sz="2400" dirty="0"/>
              <a:t>Award announcement			</a:t>
            </a:r>
            <a:r>
              <a:rPr lang="en-US" sz="2400"/>
              <a:t>July 10 </a:t>
            </a:r>
            <a:r>
              <a:rPr lang="en-US" sz="2400" dirty="0"/>
              <a:t>			</a:t>
            </a:r>
          </a:p>
          <a:p>
            <a:pPr marL="461963" indent="-461963"/>
            <a:r>
              <a:rPr lang="en-US" sz="2400" dirty="0"/>
              <a:t>Appeal Process				July 11-July 23</a:t>
            </a:r>
          </a:p>
          <a:p>
            <a:pPr marL="461963" indent="-461963"/>
            <a:r>
              <a:rPr lang="en-US" sz="2400" dirty="0"/>
              <a:t>Contract Period				January 1, 2019-									December 31, 2019 </a:t>
            </a:r>
          </a:p>
          <a:p>
            <a:endParaRPr lang="en-US" sz="2000" dirty="0"/>
          </a:p>
          <a:p>
            <a:endParaRPr lang="en-US" sz="2000" dirty="0"/>
          </a:p>
        </p:txBody>
      </p:sp>
      <p:sp>
        <p:nvSpPr>
          <p:cNvPr id="4" name="Slide Number Placeholder 3"/>
          <p:cNvSpPr>
            <a:spLocks noGrp="1"/>
          </p:cNvSpPr>
          <p:nvPr>
            <p:ph type="sldNum" sz="quarter" idx="12"/>
          </p:nvPr>
        </p:nvSpPr>
        <p:spPr/>
        <p:txBody>
          <a:bodyPr/>
          <a:lstStyle/>
          <a:p>
            <a:fld id="{34010C47-4D8B-4134-BB59-829AAD75FA9B}" type="slidenum">
              <a:rPr lang="en-US" smtClean="0"/>
              <a:pPr/>
              <a:t>5</a:t>
            </a:fld>
            <a:endParaRPr lang="en-US" dirty="0"/>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extLst>
      <p:ext uri="{BB962C8B-B14F-4D97-AF65-F5344CB8AC3E}">
        <p14:creationId xmlns:p14="http://schemas.microsoft.com/office/powerpoint/2010/main" val="3691192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66800"/>
            <a:ext cx="7886700" cy="623889"/>
          </a:xfrm>
        </p:spPr>
        <p:txBody>
          <a:bodyPr/>
          <a:lstStyle/>
          <a:p>
            <a:r>
              <a:rPr lang="en-US" dirty="0">
                <a:solidFill>
                  <a:schemeClr val="bg1"/>
                </a:solidFill>
              </a:rPr>
              <a:t>HSD Theory of Change</a:t>
            </a:r>
            <a:endParaRPr lang="en-US" sz="2000" dirty="0">
              <a:solidFill>
                <a:schemeClr val="bg1"/>
              </a:solidFill>
            </a:endParaRPr>
          </a:p>
        </p:txBody>
      </p:sp>
      <p:sp>
        <p:nvSpPr>
          <p:cNvPr id="3" name="Content Placeholder 2"/>
          <p:cNvSpPr>
            <a:spLocks noGrp="1"/>
          </p:cNvSpPr>
          <p:nvPr>
            <p:ph idx="1"/>
          </p:nvPr>
        </p:nvSpPr>
        <p:spPr/>
        <p:txBody>
          <a:bodyPr/>
          <a:lstStyle/>
          <a:p>
            <a:pPr marL="0" indent="0">
              <a:buNone/>
            </a:pPr>
            <a:endParaRPr lang="en-US" sz="2000" dirty="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34010C47-4D8B-4134-BB59-829AAD75FA9B}" type="slidenum">
              <a:rPr lang="en-US" smtClean="0"/>
              <a:pPr/>
              <a:t>6</a:t>
            </a:fld>
            <a:endParaRPr lang="en-US" dirty="0"/>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16666" r="2389" b="11905"/>
          <a:stretch/>
        </p:blipFill>
        <p:spPr>
          <a:xfrm>
            <a:off x="20320" y="6324600"/>
            <a:ext cx="1676400" cy="457200"/>
          </a:xfrm>
          <a:prstGeom prst="rect">
            <a:avLst/>
          </a:prstGeom>
        </p:spPr>
      </p:pic>
      <p:sp>
        <p:nvSpPr>
          <p:cNvPr id="14" name="TextBox 13">
            <a:extLst>
              <a:ext uri="{FF2B5EF4-FFF2-40B4-BE49-F238E27FC236}">
                <a16:creationId xmlns:a16="http://schemas.microsoft.com/office/drawing/2014/main" id="{99D8F680-4EF1-4DFE-BD35-AB54802B948F}"/>
              </a:ext>
            </a:extLst>
          </p:cNvPr>
          <p:cNvSpPr txBox="1"/>
          <p:nvPr/>
        </p:nvSpPr>
        <p:spPr>
          <a:xfrm>
            <a:off x="228600" y="1828800"/>
            <a:ext cx="6397487" cy="400110"/>
          </a:xfrm>
          <a:prstGeom prst="rect">
            <a:avLst/>
          </a:prstGeom>
          <a:noFill/>
        </p:spPr>
        <p:txBody>
          <a:bodyPr wrap="square" rtlCol="0">
            <a:spAutoFit/>
          </a:bodyPr>
          <a:lstStyle/>
          <a:p>
            <a:r>
              <a:rPr lang="en-US" sz="2000" b="1" dirty="0">
                <a:solidFill>
                  <a:schemeClr val="accent1"/>
                </a:solidFill>
              </a:rPr>
              <a:t>Uses Results-Based Accountability and leads with race</a:t>
            </a:r>
          </a:p>
        </p:txBody>
      </p:sp>
      <p:pic>
        <p:nvPicPr>
          <p:cNvPr id="10" name="Picture 9">
            <a:extLst>
              <a:ext uri="{FF2B5EF4-FFF2-40B4-BE49-F238E27FC236}">
                <a16:creationId xmlns:a16="http://schemas.microsoft.com/office/drawing/2014/main" id="{47C47CF8-E75D-4644-ADC7-E3C50C08678D}"/>
              </a:ext>
            </a:extLst>
          </p:cNvPr>
          <p:cNvPicPr>
            <a:picLocks noChangeAspect="1"/>
          </p:cNvPicPr>
          <p:nvPr/>
        </p:nvPicPr>
        <p:blipFill>
          <a:blip r:embed="rId4"/>
          <a:stretch>
            <a:fillRect/>
          </a:stretch>
        </p:blipFill>
        <p:spPr>
          <a:xfrm>
            <a:off x="169136" y="2235536"/>
            <a:ext cx="8764429" cy="4089064"/>
          </a:xfrm>
          <a:prstGeom prst="rect">
            <a:avLst/>
          </a:prstGeom>
        </p:spPr>
      </p:pic>
    </p:spTree>
    <p:extLst>
      <p:ext uri="{BB962C8B-B14F-4D97-AF65-F5344CB8AC3E}">
        <p14:creationId xmlns:p14="http://schemas.microsoft.com/office/powerpoint/2010/main" val="1632729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1585E-E76A-4CF9-9819-AEBA72F9DE79}"/>
              </a:ext>
            </a:extLst>
          </p:cNvPr>
          <p:cNvSpPr>
            <a:spLocks noGrp="1"/>
          </p:cNvSpPr>
          <p:nvPr>
            <p:ph type="title"/>
          </p:nvPr>
        </p:nvSpPr>
        <p:spPr>
          <a:xfrm>
            <a:off x="628650" y="1143000"/>
            <a:ext cx="7886700" cy="547689"/>
          </a:xfrm>
        </p:spPr>
        <p:txBody>
          <a:bodyPr/>
          <a:lstStyle/>
          <a:p>
            <a:r>
              <a:rPr lang="en-US" dirty="0">
                <a:solidFill>
                  <a:schemeClr val="bg1"/>
                </a:solidFill>
              </a:rPr>
              <a:t>Eligibility</a:t>
            </a:r>
          </a:p>
        </p:txBody>
      </p:sp>
      <p:sp>
        <p:nvSpPr>
          <p:cNvPr id="3" name="Content Placeholder 2">
            <a:extLst>
              <a:ext uri="{FF2B5EF4-FFF2-40B4-BE49-F238E27FC236}">
                <a16:creationId xmlns:a16="http://schemas.microsoft.com/office/drawing/2014/main" id="{E9DAB536-0BF3-461D-8042-082A7B03B315}"/>
              </a:ext>
            </a:extLst>
          </p:cNvPr>
          <p:cNvSpPr>
            <a:spLocks noGrp="1"/>
          </p:cNvSpPr>
          <p:nvPr>
            <p:ph idx="1"/>
          </p:nvPr>
        </p:nvSpPr>
        <p:spPr>
          <a:xfrm>
            <a:off x="457200" y="1825625"/>
            <a:ext cx="8058150" cy="4351338"/>
          </a:xfrm>
        </p:spPr>
        <p:txBody>
          <a:bodyPr>
            <a:normAutofit fontScale="92500" lnSpcReduction="10000"/>
          </a:bodyPr>
          <a:lstStyle/>
          <a:p>
            <a:pPr marL="0" indent="0">
              <a:buNone/>
            </a:pPr>
            <a:r>
              <a:rPr lang="en-US" dirty="0"/>
              <a:t>Organization Eligibility</a:t>
            </a:r>
          </a:p>
          <a:p>
            <a:pPr marL="0" indent="0">
              <a:buNone/>
            </a:pPr>
            <a:endParaRPr lang="en-US" dirty="0"/>
          </a:p>
          <a:p>
            <a:pPr marL="461963" indent="-461963"/>
            <a:r>
              <a:rPr lang="en-US" dirty="0"/>
              <a:t>Nonprofit in State of Washington with 501(C) (3) tax exempt status</a:t>
            </a:r>
          </a:p>
          <a:p>
            <a:pPr marL="461963" indent="0">
              <a:buNone/>
            </a:pPr>
            <a:r>
              <a:rPr lang="en-US" dirty="0"/>
              <a:t>OR</a:t>
            </a:r>
          </a:p>
          <a:p>
            <a:pPr marL="461963" indent="-461963"/>
            <a:r>
              <a:rPr lang="en-US" dirty="0"/>
              <a:t>Federally or Washington State recognized Indian tribe</a:t>
            </a:r>
          </a:p>
          <a:p>
            <a:pPr marL="461963" indent="0">
              <a:buNone/>
            </a:pPr>
            <a:r>
              <a:rPr lang="en-US" dirty="0"/>
              <a:t>Or</a:t>
            </a:r>
          </a:p>
          <a:p>
            <a:pPr marL="461963" indent="-461963"/>
            <a:r>
              <a:rPr lang="en-US" dirty="0"/>
              <a:t>Corporation, commission, other legal entity or authority established pursuant to RCW 35.21.660 or RCW 35.21.730 </a:t>
            </a:r>
          </a:p>
          <a:p>
            <a:pPr marL="461963" indent="-461963"/>
            <a:endParaRPr lang="en-US" dirty="0"/>
          </a:p>
          <a:p>
            <a:pPr marL="461963" indent="-461963"/>
            <a:r>
              <a:rPr lang="en-US" dirty="0"/>
              <a:t>Services must take place in Seattle city limits</a:t>
            </a:r>
          </a:p>
          <a:p>
            <a:pPr marL="461963" indent="-461963"/>
            <a:endParaRPr lang="en-US" dirty="0"/>
          </a:p>
          <a:p>
            <a:pPr marL="461963" indent="-461963"/>
            <a:r>
              <a:rPr lang="en-US" dirty="0"/>
              <a:t>For the full list of eligibility requirements for organizations, go to: </a:t>
            </a:r>
          </a:p>
          <a:p>
            <a:pPr marL="461963" lvl="0" indent="0">
              <a:buNone/>
            </a:pPr>
            <a:r>
              <a:rPr lang="en-US" dirty="0">
                <a:solidFill>
                  <a:prstClr val="black"/>
                </a:solidFill>
                <a:hlinkClick r:id="rId3"/>
              </a:rPr>
              <a:t>Funding Opportunities - </a:t>
            </a:r>
            <a:r>
              <a:rPr lang="en-US" dirty="0" err="1">
                <a:solidFill>
                  <a:prstClr val="black"/>
                </a:solidFill>
                <a:hlinkClick r:id="rId3"/>
              </a:rPr>
              <a:t>HumanServices</a:t>
            </a:r>
            <a:r>
              <a:rPr lang="en-US" dirty="0">
                <a:solidFill>
                  <a:prstClr val="black"/>
                </a:solidFill>
                <a:hlinkClick r:id="rId3"/>
              </a:rPr>
              <a:t> | seattle.gov</a:t>
            </a:r>
            <a:endParaRPr lang="en-US" dirty="0">
              <a:solidFill>
                <a:prstClr val="black"/>
              </a:solidFill>
            </a:endParaRPr>
          </a:p>
          <a:p>
            <a:pPr marL="0" lvl="0" indent="0">
              <a:buNone/>
            </a:pPr>
            <a:endParaRPr lang="en-US" dirty="0">
              <a:solidFill>
                <a:prstClr val="black"/>
              </a:solidFill>
            </a:endParaRPr>
          </a:p>
          <a:p>
            <a:pPr marL="0" indent="0">
              <a:buNone/>
            </a:pPr>
            <a:endParaRPr lang="en-US" dirty="0"/>
          </a:p>
        </p:txBody>
      </p:sp>
      <p:sp>
        <p:nvSpPr>
          <p:cNvPr id="4" name="Slide Number Placeholder 3">
            <a:extLst>
              <a:ext uri="{FF2B5EF4-FFF2-40B4-BE49-F238E27FC236}">
                <a16:creationId xmlns:a16="http://schemas.microsoft.com/office/drawing/2014/main" id="{8C246526-054D-4458-8EF4-D5524EA8838B}"/>
              </a:ext>
            </a:extLst>
          </p:cNvPr>
          <p:cNvSpPr>
            <a:spLocks noGrp="1"/>
          </p:cNvSpPr>
          <p:nvPr>
            <p:ph type="sldNum" sz="quarter" idx="12"/>
          </p:nvPr>
        </p:nvSpPr>
        <p:spPr/>
        <p:txBody>
          <a:bodyPr/>
          <a:lstStyle/>
          <a:p>
            <a:fld id="{34010C47-4D8B-4134-BB59-829AAD75FA9B}" type="slidenum">
              <a:rPr lang="en-US" smtClean="0"/>
              <a:pPr/>
              <a:t>7</a:t>
            </a:fld>
            <a:endParaRPr lang="en-US" dirty="0"/>
          </a:p>
        </p:txBody>
      </p:sp>
    </p:spTree>
    <p:extLst>
      <p:ext uri="{BB962C8B-B14F-4D97-AF65-F5344CB8AC3E}">
        <p14:creationId xmlns:p14="http://schemas.microsoft.com/office/powerpoint/2010/main" val="1099775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43000"/>
            <a:ext cx="7886700" cy="547689"/>
          </a:xfrm>
        </p:spPr>
        <p:txBody>
          <a:bodyPr/>
          <a:lstStyle/>
          <a:p>
            <a:r>
              <a:rPr lang="en-US" dirty="0">
                <a:solidFill>
                  <a:schemeClr val="bg1"/>
                </a:solidFill>
              </a:rPr>
              <a:t>Eligibility </a:t>
            </a:r>
            <a:endParaRPr lang="en-US" sz="2400" dirty="0">
              <a:solidFill>
                <a:schemeClr val="bg1"/>
              </a:solidFill>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sz="2800" dirty="0"/>
              <a:t>Client Eligibility </a:t>
            </a:r>
          </a:p>
          <a:p>
            <a:pPr marL="0" indent="0">
              <a:buNone/>
            </a:pPr>
            <a:endParaRPr lang="en-US" sz="2800" dirty="0"/>
          </a:p>
          <a:p>
            <a:pPr marL="461963" indent="-461963"/>
            <a:r>
              <a:rPr lang="en-US" sz="2800" dirty="0"/>
              <a:t>Families must live in Seattle city limits. </a:t>
            </a:r>
          </a:p>
          <a:p>
            <a:pPr marL="461963" indent="-461963"/>
            <a:endParaRPr lang="en-US" sz="2800" dirty="0"/>
          </a:p>
          <a:p>
            <a:pPr marL="461963" indent="-461963"/>
            <a:r>
              <a:rPr lang="en-US" sz="2800" dirty="0"/>
              <a:t>For the purposes of this RFP, family is defined as one or more adults raising children/youth up to the age of 24. </a:t>
            </a:r>
          </a:p>
          <a:p>
            <a:pPr marL="461963" indent="-461963">
              <a:buNone/>
            </a:pPr>
            <a:endParaRPr lang="en-US" sz="2800" dirty="0"/>
          </a:p>
          <a:p>
            <a:pPr marL="461963" indent="-461963"/>
            <a:r>
              <a:rPr lang="en-US" sz="2800" dirty="0"/>
              <a:t>This funding is not intended to provide services for young adults, without children, who live independently. </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extLst>
      <p:ext uri="{BB962C8B-B14F-4D97-AF65-F5344CB8AC3E}">
        <p14:creationId xmlns:p14="http://schemas.microsoft.com/office/powerpoint/2010/main" val="3648737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66800"/>
            <a:ext cx="7886700" cy="623889"/>
          </a:xfrm>
        </p:spPr>
        <p:txBody>
          <a:bodyPr/>
          <a:lstStyle/>
          <a:p>
            <a:r>
              <a:rPr lang="en-US" dirty="0">
                <a:solidFill>
                  <a:schemeClr val="bg1"/>
                </a:solidFill>
              </a:rPr>
              <a:t>Populations </a:t>
            </a:r>
            <a:endParaRPr lang="en-US" sz="2100" dirty="0">
              <a:solidFill>
                <a:schemeClr val="bg1"/>
              </a:solidFill>
            </a:endParaRPr>
          </a:p>
        </p:txBody>
      </p:sp>
      <p:sp>
        <p:nvSpPr>
          <p:cNvPr id="3" name="Content Placeholder 2"/>
          <p:cNvSpPr>
            <a:spLocks noGrp="1"/>
          </p:cNvSpPr>
          <p:nvPr>
            <p:ph idx="1"/>
          </p:nvPr>
        </p:nvSpPr>
        <p:spPr/>
        <p:txBody>
          <a:bodyPr>
            <a:normAutofit/>
          </a:bodyPr>
          <a:lstStyle/>
          <a:p>
            <a:pPr marL="461963" indent="-461963"/>
            <a:r>
              <a:rPr lang="en-US" sz="2700" dirty="0"/>
              <a:t>Priority Population</a:t>
            </a:r>
          </a:p>
          <a:p>
            <a:pPr marL="1376363" lvl="1" indent="-520700">
              <a:buFont typeface="Courier New" panose="02070309020205020404" pitchFamily="49" charset="0"/>
              <a:buChar char="o"/>
            </a:pPr>
            <a:r>
              <a:rPr lang="en-US" sz="2400" dirty="0"/>
              <a:t>Families of color and limited English speaking families with children/youth up to age 24. </a:t>
            </a:r>
          </a:p>
          <a:p>
            <a:pPr marL="457200" lvl="1" indent="0">
              <a:buNone/>
            </a:pPr>
            <a:endParaRPr lang="en-US" sz="2400" dirty="0"/>
          </a:p>
          <a:p>
            <a:pPr marL="461963" indent="-461963"/>
            <a:r>
              <a:rPr lang="en-US" sz="2700" dirty="0"/>
              <a:t>Focus Population</a:t>
            </a:r>
          </a:p>
          <a:p>
            <a:pPr marL="1376363" lvl="1" indent="-461963">
              <a:buFont typeface="Courier New" panose="02070309020205020404" pitchFamily="49" charset="0"/>
              <a:buChar char="o"/>
            </a:pPr>
            <a:r>
              <a:rPr lang="en-US" sz="2400" dirty="0"/>
              <a:t>Native American/Alaskan Native and Hispanic/Latino families with children/youth up to age 24.</a:t>
            </a:r>
          </a:p>
          <a:p>
            <a:pPr marL="342900" lvl="1" indent="0">
              <a:buNone/>
            </a:pPr>
            <a:endParaRPr lang="en-US" sz="2400" dirty="0"/>
          </a:p>
          <a:p>
            <a:pPr marL="461963" indent="-461963"/>
            <a:r>
              <a:rPr lang="en-US" sz="2400" dirty="0"/>
              <a:t>If you want to serve a population not included here, you need to demonstrate that there is an urgent need.</a:t>
            </a:r>
          </a:p>
          <a:p>
            <a:pPr marL="342900" lvl="1" indent="0">
              <a:buNone/>
            </a:pPr>
            <a:endParaRPr lang="en-US" sz="2400" dirty="0"/>
          </a:p>
          <a:p>
            <a:pPr lvl="1">
              <a:buFont typeface="Arial" panose="020B0604020202020204" pitchFamily="34" charset="0"/>
              <a:buChar char="•"/>
            </a:pPr>
            <a:endParaRPr lang="en-US" sz="1600" dirty="0"/>
          </a:p>
          <a:p>
            <a:pPr marL="457200" lvl="1" indent="0">
              <a:buNone/>
            </a:pPr>
            <a:endParaRPr lang="en-US" sz="1600" dirty="0"/>
          </a:p>
        </p:txBody>
      </p:sp>
      <p:sp>
        <p:nvSpPr>
          <p:cNvPr id="4" name="Slide Number Placeholder 3"/>
          <p:cNvSpPr>
            <a:spLocks noGrp="1"/>
          </p:cNvSpPr>
          <p:nvPr>
            <p:ph type="sldNum" sz="quarter" idx="12"/>
          </p:nvPr>
        </p:nvSpPr>
        <p:spPr/>
        <p:txBody>
          <a:bodyPr/>
          <a:lstStyle/>
          <a:p>
            <a:fld id="{34010C47-4D8B-4134-BB59-829AAD75FA9B}" type="slidenum">
              <a:rPr lang="en-US" smtClean="0"/>
              <a:pPr/>
              <a:t>9</a:t>
            </a:fld>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ategory xmlns="f326744c-4a29-4ab8-9bed-70a13d552dd4">Info Session</Category>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2D3F29671794C4FAC536E8E906C652E" ma:contentTypeVersion="5" ma:contentTypeDescription="Create a new document." ma:contentTypeScope="" ma:versionID="642463c165d8b9e874f68abc4b11ae95">
  <xsd:schema xmlns:xsd="http://www.w3.org/2001/XMLSchema" xmlns:xs="http://www.w3.org/2001/XMLSchema" xmlns:p="http://schemas.microsoft.com/office/2006/metadata/properties" xmlns:ns2="f326744c-4a29-4ab8-9bed-70a13d552dd4" xmlns:ns3="edd56262-f0a4-453d-ae7a-ece56286759c" targetNamespace="http://schemas.microsoft.com/office/2006/metadata/properties" ma:root="true" ma:fieldsID="4c2b524e67d4ed230d5599a5767c9af1" ns2:_="" ns3:_="">
    <xsd:import namespace="f326744c-4a29-4ab8-9bed-70a13d552dd4"/>
    <xsd:import namespace="edd56262-f0a4-453d-ae7a-ece56286759c"/>
    <xsd:element name="properties">
      <xsd:complexType>
        <xsd:sequence>
          <xsd:element name="documentManagement">
            <xsd:complexType>
              <xsd:all>
                <xsd:element ref="ns2:Category"/>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26744c-4a29-4ab8-9bed-70a13d552dd4" elementFormDefault="qualified">
    <xsd:import namespace="http://schemas.microsoft.com/office/2006/documentManagement/types"/>
    <xsd:import namespace="http://schemas.microsoft.com/office/infopath/2007/PartnerControls"/>
    <xsd:element name="Category" ma:index="8" ma:displayName="Category" ma:default="Uncategorized" ma:description="Please file documents under the appropriate category." ma:format="RadioButtons" ma:internalName="Category">
      <xsd:simpleType>
        <xsd:restriction base="dms:Choice">
          <xsd:enumeration value="Budget"/>
          <xsd:enumeration value="Communication"/>
          <xsd:enumeration value="Guidelines &amp; Application"/>
          <xsd:enumeration value="Info Session"/>
          <xsd:enumeration value="Literature Review &amp; Sources"/>
          <xsd:enumeration value="Notification Letters"/>
          <xsd:enumeration value="Other"/>
          <xsd:enumeration value="Planning Material"/>
          <xsd:enumeration value="Proposals"/>
          <xsd:enumeration value="Q &amp; A"/>
          <xsd:enumeration value="Rating Committee"/>
          <xsd:enumeration value="Uncategorized"/>
        </xsd:restriction>
      </xsd:simpleType>
    </xsd:element>
    <xsd:element name="MediaServiceMetadata" ma:index="9" nillable="true" ma:displayName="MediaServiceMetadata" ma:description="" ma:hidden="true" ma:internalName="MediaServiceMetadata" ma:readOnly="true">
      <xsd:simpleType>
        <xsd:restriction base="dms:Note"/>
      </xsd:simpleType>
    </xsd:element>
    <xsd:element name="MediaServiceFastMetadata" ma:index="10" nillable="true" ma:displayName="MediaServiceFastMetadata" ma:description=""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dd56262-f0a4-453d-ae7a-ece56286759c"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0BDE70-D2A9-465A-8C21-E8D333BCCABB}">
  <ds:schemaRefs>
    <ds:schemaRef ds:uri="edd56262-f0a4-453d-ae7a-ece56286759c"/>
    <ds:schemaRef ds:uri="http://purl.org/dc/elements/1.1/"/>
    <ds:schemaRef ds:uri="http://schemas.microsoft.com/office/2006/metadata/properties"/>
    <ds:schemaRef ds:uri="http://schemas.microsoft.com/office/2006/documentManagement/types"/>
    <ds:schemaRef ds:uri="http://schemas.microsoft.com/office/infopath/2007/PartnerControls"/>
    <ds:schemaRef ds:uri="f326744c-4a29-4ab8-9bed-70a13d552dd4"/>
    <ds:schemaRef ds:uri="http://purl.org/dc/terms/"/>
    <ds:schemaRef ds:uri="http://schemas.openxmlformats.org/package/2006/metadata/core-properties"/>
    <ds:schemaRef ds:uri="http://purl.org/dc/dcmitype/"/>
    <ds:schemaRef ds:uri="http://www.w3.org/XML/1998/namespace"/>
  </ds:schemaRefs>
</ds:datastoreItem>
</file>

<file path=customXml/itemProps2.xml><?xml version="1.0" encoding="utf-8"?>
<ds:datastoreItem xmlns:ds="http://schemas.openxmlformats.org/officeDocument/2006/customXml" ds:itemID="{E29474CD-67AE-4E0D-A02E-57D3B6F081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26744c-4a29-4ab8-9bed-70a13d552dd4"/>
    <ds:schemaRef ds:uri="edd56262-f0a4-453d-ae7a-ece5628675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9A9786-70E4-4012-B77E-8FE0DB4D668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Ion Boardroom</Template>
  <TotalTime>2937</TotalTime>
  <Words>1553</Words>
  <Application>Microsoft Office PowerPoint</Application>
  <PresentationFormat>On-screen Show (4:3)</PresentationFormat>
  <Paragraphs>351</Paragraphs>
  <Slides>30</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Calibri Light</vt:lpstr>
      <vt:lpstr>Courier New</vt:lpstr>
      <vt:lpstr>Gill Sans MT</vt:lpstr>
      <vt:lpstr>Rockwell</vt:lpstr>
      <vt:lpstr>Office Theme</vt:lpstr>
      <vt:lpstr>Family Support RFP  Information Session</vt:lpstr>
      <vt:lpstr>Session Agenda</vt:lpstr>
      <vt:lpstr>Introduction</vt:lpstr>
      <vt:lpstr>Timeline</vt:lpstr>
      <vt:lpstr>Timeline</vt:lpstr>
      <vt:lpstr>HSD Theory of Change</vt:lpstr>
      <vt:lpstr>Eligibility</vt:lpstr>
      <vt:lpstr>Eligibility </vt:lpstr>
      <vt:lpstr>Populations </vt:lpstr>
      <vt:lpstr>Strategies</vt:lpstr>
      <vt:lpstr>Strategy</vt:lpstr>
      <vt:lpstr>Strategy</vt:lpstr>
      <vt:lpstr>Strategy</vt:lpstr>
      <vt:lpstr>Strategy</vt:lpstr>
      <vt:lpstr>Performance Measures</vt:lpstr>
      <vt:lpstr>Staff </vt:lpstr>
      <vt:lpstr>Rating Criteria  </vt:lpstr>
      <vt:lpstr>    Rating Criteria</vt:lpstr>
      <vt:lpstr>Application</vt:lpstr>
      <vt:lpstr>Complete Applications</vt:lpstr>
      <vt:lpstr>Fiscal Documents </vt:lpstr>
      <vt:lpstr>Submission Instructions</vt:lpstr>
      <vt:lpstr>HSD Online Submission System</vt:lpstr>
      <vt:lpstr>Interviews</vt:lpstr>
      <vt:lpstr>Review and Rating Summary </vt:lpstr>
      <vt:lpstr>Appeal Process </vt:lpstr>
      <vt:lpstr>Tips</vt:lpstr>
      <vt:lpstr>Tips (continued)</vt:lpstr>
      <vt:lpstr>Help Sessions</vt:lpstr>
      <vt:lpstr>Questions? </vt:lpstr>
    </vt:vector>
  </TitlesOfParts>
  <Company>City of Seattle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RR</dc:creator>
  <cp:lastModifiedBy>McCallister, Susan</cp:lastModifiedBy>
  <cp:revision>199</cp:revision>
  <cp:lastPrinted>2018-02-20T15:42:42Z</cp:lastPrinted>
  <dcterms:created xsi:type="dcterms:W3CDTF">2011-04-20T15:02:52Z</dcterms:created>
  <dcterms:modified xsi:type="dcterms:W3CDTF">2018-02-23T18:33:33Z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0x01010002D3F29671794C4FAC536E8E906C652E</vt:lpwstr>
  </property>
</Properties>
</file>