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2" r:id="rId2"/>
  </p:sldMasterIdLst>
  <p:notesMasterIdLst>
    <p:notesMasterId r:id="rId14"/>
  </p:notesMasterIdLst>
  <p:handoutMasterIdLst>
    <p:handoutMasterId r:id="rId15"/>
  </p:handoutMasterIdLst>
  <p:sldIdLst>
    <p:sldId id="267" r:id="rId3"/>
    <p:sldId id="287" r:id="rId4"/>
    <p:sldId id="306" r:id="rId5"/>
    <p:sldId id="298" r:id="rId6"/>
    <p:sldId id="314" r:id="rId7"/>
    <p:sldId id="315" r:id="rId8"/>
    <p:sldId id="312" r:id="rId9"/>
    <p:sldId id="316" r:id="rId10"/>
    <p:sldId id="304" r:id="rId11"/>
    <p:sldId id="317" r:id="rId12"/>
    <p:sldId id="311" r:id="rId13"/>
  </p:sldIdLst>
  <p:sldSz cx="9144000" cy="6858000" type="screen4x3"/>
  <p:notesSz cx="6858000" cy="93138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496E"/>
    <a:srgbClr val="126E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5" autoAdjust="0"/>
    <p:restoredTop sz="79197" autoAdjust="0"/>
  </p:normalViewPr>
  <p:slideViewPr>
    <p:cSldViewPr snapToGrid="0">
      <p:cViewPr varScale="1">
        <p:scale>
          <a:sx n="74" d="100"/>
          <a:sy n="74" d="100"/>
        </p:scale>
        <p:origin x="1218" y="33"/>
      </p:cViewPr>
      <p:guideLst/>
    </p:cSldViewPr>
  </p:slideViewPr>
  <p:notesTextViewPr>
    <p:cViewPr>
      <p:scale>
        <a:sx n="1" d="1"/>
        <a:sy n="1" d="1"/>
      </p:scale>
      <p:origin x="0" y="0"/>
    </p:cViewPr>
  </p:notesTextViewPr>
  <p:notesViewPr>
    <p:cSldViewPr snapToGrid="0">
      <p:cViewPr varScale="1">
        <p:scale>
          <a:sx n="95" d="100"/>
          <a:sy n="95" d="100"/>
        </p:scale>
        <p:origin x="353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3501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333500" y="1163638"/>
            <a:ext cx="4191000" cy="3143250"/>
          </a:xfrm>
          <a:prstGeom prst="rect">
            <a:avLst/>
          </a:prstGeom>
          <a:noFill/>
          <a:ln w="12700">
            <a:solidFill>
              <a:prstClr val="black"/>
            </a:solidFill>
          </a:ln>
        </p:spPr>
        <p:txBody>
          <a:bodyPr vert="horz" lIns="93176" tIns="46588" rIns="93176" bIns="46588" rtlCol="0" anchor="ctr"/>
          <a:lstStyle/>
          <a:p>
            <a:endParaRPr lang="en-US"/>
          </a:p>
        </p:txBody>
      </p:sp>
      <p:sp>
        <p:nvSpPr>
          <p:cNvPr id="5" name="Notes Placeholder 4"/>
          <p:cNvSpPr>
            <a:spLocks noGrp="1"/>
          </p:cNvSpPr>
          <p:nvPr>
            <p:ph type="body" sz="quarter" idx="3"/>
          </p:nvPr>
        </p:nvSpPr>
        <p:spPr>
          <a:xfrm>
            <a:off x="685800" y="4482296"/>
            <a:ext cx="5486400" cy="3667334"/>
          </a:xfrm>
          <a:prstGeom prst="rect">
            <a:avLst/>
          </a:prstGeom>
        </p:spPr>
        <p:txBody>
          <a:bodyPr vert="horz" lIns="93176" tIns="46588" rIns="93176" bIns="4658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00006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0488" y="1173163"/>
            <a:ext cx="4224337"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884613" y="8846554"/>
            <a:ext cx="2971800" cy="467309"/>
          </a:xfrm>
          <a:prstGeom prst="rect">
            <a:avLst/>
          </a:prstGeom>
        </p:spPr>
        <p:txBody>
          <a:bodyPr/>
          <a:lstStyle/>
          <a:p>
            <a:fld id="{E6283DA7-365A-4960-9DE7-26A1CB74E70E}"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5522410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a:xfrm>
            <a:off x="3884613" y="8846554"/>
            <a:ext cx="2971800" cy="467309"/>
          </a:xfrm>
          <a:prstGeom prst="rect">
            <a:avLst/>
          </a:prstGeom>
        </p:spPr>
        <p:txBody>
          <a:bodyPr/>
          <a:lstStyle/>
          <a:p>
            <a:pPr defTabSz="931763">
              <a:defRPr/>
            </a:pPr>
            <a:fld id="{E6283DA7-365A-4960-9DE7-26A1CB74E70E}" type="slidenum">
              <a:rPr lang="en-US">
                <a:solidFill>
                  <a:prstClr val="black"/>
                </a:solidFill>
                <a:latin typeface="Calibri"/>
              </a:rPr>
              <a:pPr defTabSz="931763">
                <a:defRPr/>
              </a:pPr>
              <a:t>10</a:t>
            </a:fld>
            <a:endParaRPr lang="en-US">
              <a:solidFill>
                <a:prstClr val="black"/>
              </a:solidFill>
              <a:latin typeface="Calibri"/>
            </a:endParaRPr>
          </a:p>
        </p:txBody>
      </p:sp>
    </p:spTree>
    <p:extLst>
      <p:ext uri="{BB962C8B-B14F-4D97-AF65-F5344CB8AC3E}">
        <p14:creationId xmlns:p14="http://schemas.microsoft.com/office/powerpoint/2010/main" val="3782636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0488" y="1173163"/>
            <a:ext cx="4224337"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884613" y="8846554"/>
            <a:ext cx="2971800" cy="467309"/>
          </a:xfrm>
          <a:prstGeom prst="rect">
            <a:avLst/>
          </a:prstGeom>
        </p:spPr>
        <p:txBody>
          <a:bodyPr/>
          <a:lstStyle/>
          <a:p>
            <a:fld id="{E6283DA7-365A-4960-9DE7-26A1CB74E70E}"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4275335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0488" y="1173163"/>
            <a:ext cx="4224337" cy="31686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10"/>
          </p:nvPr>
        </p:nvSpPr>
        <p:spPr>
          <a:xfrm>
            <a:off x="3884613" y="8846554"/>
            <a:ext cx="2971800" cy="467309"/>
          </a:xfrm>
          <a:prstGeom prst="rect">
            <a:avLst/>
          </a:prstGeom>
        </p:spPr>
        <p:txBody>
          <a:bodyPr/>
          <a:lstStyle/>
          <a:p>
            <a:fld id="{E6283DA7-365A-4960-9DE7-26A1CB74E70E}"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8908804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0488" y="1173163"/>
            <a:ext cx="4224337" cy="316865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a:xfrm>
            <a:off x="3884613" y="8846554"/>
            <a:ext cx="2971800" cy="467309"/>
          </a:xfrm>
          <a:prstGeom prst="rect">
            <a:avLst/>
          </a:prstGeom>
        </p:spPr>
        <p:txBody>
          <a:bodyPr/>
          <a:lstStyle/>
          <a:p>
            <a:fld id="{E6283DA7-365A-4960-9DE7-26A1CB74E70E}"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2003815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0488" y="1173163"/>
            <a:ext cx="4224337"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884613" y="8846554"/>
            <a:ext cx="2971800" cy="467309"/>
          </a:xfrm>
          <a:prstGeom prst="rect">
            <a:avLst/>
          </a:prstGeom>
        </p:spPr>
        <p:txBody>
          <a:bodyPr/>
          <a:lstStyle/>
          <a:p>
            <a:fld id="{E6283DA7-365A-4960-9DE7-26A1CB74E70E}"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3448376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0488" y="1173163"/>
            <a:ext cx="4224337"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884613" y="8846554"/>
            <a:ext cx="2971800" cy="467309"/>
          </a:xfrm>
          <a:prstGeom prst="rect">
            <a:avLst/>
          </a:prstGeom>
        </p:spPr>
        <p:txBody>
          <a:bodyPr/>
          <a:lstStyle/>
          <a:p>
            <a:fld id="{E6283DA7-365A-4960-9DE7-26A1CB74E70E}"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403898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0488" y="1173163"/>
            <a:ext cx="4224337"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884613" y="8846554"/>
            <a:ext cx="2971800" cy="467309"/>
          </a:xfrm>
          <a:prstGeom prst="rect">
            <a:avLst/>
          </a:prstGeom>
        </p:spPr>
        <p:txBody>
          <a:bodyPr/>
          <a:lstStyle/>
          <a:p>
            <a:fld id="{E6283DA7-365A-4960-9DE7-26A1CB74E70E}"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764655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0488" y="1173163"/>
            <a:ext cx="4224337" cy="31686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a:xfrm>
            <a:off x="3884613" y="8846554"/>
            <a:ext cx="2971800" cy="467309"/>
          </a:xfrm>
          <a:prstGeom prst="rect">
            <a:avLst/>
          </a:prstGeom>
        </p:spPr>
        <p:txBody>
          <a:bodyPr/>
          <a:lstStyle/>
          <a:p>
            <a:fld id="{E6283DA7-365A-4960-9DE7-26A1CB74E70E}"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8732735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60488" y="1173163"/>
            <a:ext cx="4224337" cy="31686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884613" y="8846554"/>
            <a:ext cx="2971800" cy="467309"/>
          </a:xfrm>
          <a:prstGeom prst="rect">
            <a:avLst/>
          </a:prstGeom>
        </p:spPr>
        <p:txBody>
          <a:bodyPr/>
          <a:lstStyle/>
          <a:p>
            <a:fld id="{E6283DA7-365A-4960-9DE7-26A1CB74E70E}"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5973479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a:xfrm>
            <a:off x="3884613" y="8846554"/>
            <a:ext cx="2971800" cy="467309"/>
          </a:xfrm>
          <a:prstGeom prst="rect">
            <a:avLst/>
          </a:prstGeom>
        </p:spPr>
        <p:txBody>
          <a:bodyPr/>
          <a:lstStyle/>
          <a:p>
            <a:pPr defTabSz="931763">
              <a:defRPr/>
            </a:pPr>
            <a:fld id="{E6283DA7-365A-4960-9DE7-26A1CB74E70E}" type="slidenum">
              <a:rPr lang="en-US">
                <a:solidFill>
                  <a:prstClr val="black"/>
                </a:solidFill>
                <a:latin typeface="Calibri"/>
              </a:rPr>
              <a:pPr defTabSz="931763">
                <a:defRPr/>
              </a:pPr>
              <a:t>9</a:t>
            </a:fld>
            <a:endParaRPr lang="en-US">
              <a:solidFill>
                <a:prstClr val="black"/>
              </a:solidFill>
              <a:latin typeface="Calibri"/>
            </a:endParaRPr>
          </a:p>
        </p:txBody>
      </p:sp>
    </p:spTree>
    <p:extLst>
      <p:ext uri="{BB962C8B-B14F-4D97-AF65-F5344CB8AC3E}">
        <p14:creationId xmlns:p14="http://schemas.microsoft.com/office/powerpoint/2010/main" val="3543787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9D0A4C-83DA-440F-9CD8-ED38D97EBC60}"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F73F3-DCA4-4657-8AD7-498EE3D18231}" type="slidenum">
              <a:rPr lang="en-US" smtClean="0"/>
              <a:t>‹#›</a:t>
            </a:fld>
            <a:endParaRPr lang="en-US"/>
          </a:p>
        </p:txBody>
      </p:sp>
    </p:spTree>
    <p:extLst>
      <p:ext uri="{BB962C8B-B14F-4D97-AF65-F5344CB8AC3E}">
        <p14:creationId xmlns:p14="http://schemas.microsoft.com/office/powerpoint/2010/main" val="118146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9D0A4C-83DA-440F-9CD8-ED38D97EBC60}"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F73F3-DCA4-4657-8AD7-498EE3D18231}" type="slidenum">
              <a:rPr lang="en-US" smtClean="0"/>
              <a:t>‹#›</a:t>
            </a:fld>
            <a:endParaRPr lang="en-US"/>
          </a:p>
        </p:txBody>
      </p:sp>
    </p:spTree>
    <p:extLst>
      <p:ext uri="{BB962C8B-B14F-4D97-AF65-F5344CB8AC3E}">
        <p14:creationId xmlns:p14="http://schemas.microsoft.com/office/powerpoint/2010/main" val="3450732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9D0A4C-83DA-440F-9CD8-ED38D97EBC60}"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F73F3-DCA4-4657-8AD7-498EE3D18231}" type="slidenum">
              <a:rPr lang="en-US" smtClean="0"/>
              <a:t>‹#›</a:t>
            </a:fld>
            <a:endParaRPr lang="en-US"/>
          </a:p>
        </p:txBody>
      </p:sp>
    </p:spTree>
    <p:extLst>
      <p:ext uri="{BB962C8B-B14F-4D97-AF65-F5344CB8AC3E}">
        <p14:creationId xmlns:p14="http://schemas.microsoft.com/office/powerpoint/2010/main" val="3236809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069CF7C-8AB7-43DD-A496-75BE48A2AA3F}" type="datetime1">
              <a:rPr lang="en-US" smtClean="0">
                <a:solidFill>
                  <a:srgbClr val="000000">
                    <a:tint val="75000"/>
                  </a:srgbClr>
                </a:solidFill>
              </a:rPr>
              <a:t>5/4/2020</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E8E942B2-7F94-40DA-B03C-4E9468F94612}"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38273880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D60A98-B8AE-4A5A-9F4A-8874631AE343}" type="datetime1">
              <a:rPr lang="en-US" smtClean="0">
                <a:solidFill>
                  <a:srgbClr val="000000">
                    <a:tint val="75000"/>
                  </a:srgbClr>
                </a:solidFill>
              </a:rPr>
              <a:t>5/4/2020</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E8E942B2-7F94-40DA-B03C-4E9468F94612}"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25063211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CAE059-3068-4666-B864-6E6EA942C468}" type="datetime1">
              <a:rPr lang="en-US" smtClean="0">
                <a:solidFill>
                  <a:srgbClr val="000000">
                    <a:tint val="75000"/>
                  </a:srgbClr>
                </a:solidFill>
              </a:rPr>
              <a:t>5/4/2020</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E8E942B2-7F94-40DA-B03C-4E9468F94612}"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40216411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EC64477-3DD5-42E4-B1EF-2A2ADE35C342}" type="datetime1">
              <a:rPr lang="en-US" smtClean="0">
                <a:solidFill>
                  <a:srgbClr val="000000">
                    <a:tint val="75000"/>
                  </a:srgbClr>
                </a:solidFill>
              </a:rPr>
              <a:t>5/4/2020</a:t>
            </a:fld>
            <a:endParaRPr lang="en-US">
              <a:solidFill>
                <a:srgbClr val="000000">
                  <a:tint val="75000"/>
                </a:srgbClr>
              </a:solidFill>
            </a:endParaRPr>
          </a:p>
        </p:txBody>
      </p:sp>
      <p:sp>
        <p:nvSpPr>
          <p:cNvPr id="6" name="Footer Placeholder 5"/>
          <p:cNvSpPr>
            <a:spLocks noGrp="1"/>
          </p:cNvSpPr>
          <p:nvPr>
            <p:ph type="ftr" sz="quarter" idx="11"/>
          </p:nvPr>
        </p:nvSpPr>
        <p:spPr/>
        <p:txBody>
          <a:bodyPr/>
          <a:lstStyle/>
          <a:p>
            <a:endParaRPr lang="en-US">
              <a:solidFill>
                <a:srgbClr val="000000">
                  <a:tint val="75000"/>
                </a:srgbClr>
              </a:solidFill>
            </a:endParaRPr>
          </a:p>
        </p:txBody>
      </p:sp>
      <p:sp>
        <p:nvSpPr>
          <p:cNvPr id="7" name="Slide Number Placeholder 6"/>
          <p:cNvSpPr>
            <a:spLocks noGrp="1"/>
          </p:cNvSpPr>
          <p:nvPr>
            <p:ph type="sldNum" sz="quarter" idx="12"/>
          </p:nvPr>
        </p:nvSpPr>
        <p:spPr/>
        <p:txBody>
          <a:bodyPr/>
          <a:lstStyle/>
          <a:p>
            <a:fld id="{E8E942B2-7F94-40DA-B03C-4E9468F94612}"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19482041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C160CF3-BA68-44FC-BADD-C9816BA096BD}" type="datetime1">
              <a:rPr lang="en-US" smtClean="0">
                <a:solidFill>
                  <a:srgbClr val="000000">
                    <a:tint val="75000"/>
                  </a:srgbClr>
                </a:solidFill>
              </a:rPr>
              <a:t>5/4/2020</a:t>
            </a:fld>
            <a:endParaRPr lang="en-US">
              <a:solidFill>
                <a:srgbClr val="000000">
                  <a:tint val="75000"/>
                </a:srgbClr>
              </a:solidFill>
            </a:endParaRPr>
          </a:p>
        </p:txBody>
      </p:sp>
      <p:sp>
        <p:nvSpPr>
          <p:cNvPr id="8" name="Footer Placeholder 7"/>
          <p:cNvSpPr>
            <a:spLocks noGrp="1"/>
          </p:cNvSpPr>
          <p:nvPr>
            <p:ph type="ftr" sz="quarter" idx="11"/>
          </p:nvPr>
        </p:nvSpPr>
        <p:spPr/>
        <p:txBody>
          <a:bodyPr/>
          <a:lstStyle/>
          <a:p>
            <a:endParaRPr lang="en-US">
              <a:solidFill>
                <a:srgbClr val="000000">
                  <a:tint val="75000"/>
                </a:srgbClr>
              </a:solidFill>
            </a:endParaRPr>
          </a:p>
        </p:txBody>
      </p:sp>
      <p:sp>
        <p:nvSpPr>
          <p:cNvPr id="9" name="Slide Number Placeholder 8"/>
          <p:cNvSpPr>
            <a:spLocks noGrp="1"/>
          </p:cNvSpPr>
          <p:nvPr>
            <p:ph type="sldNum" sz="quarter" idx="12"/>
          </p:nvPr>
        </p:nvSpPr>
        <p:spPr/>
        <p:txBody>
          <a:bodyPr/>
          <a:lstStyle/>
          <a:p>
            <a:fld id="{E8E942B2-7F94-40DA-B03C-4E9468F94612}"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11153481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0AC9138-47F3-4D47-B084-6D766D5E49DD}" type="datetime1">
              <a:rPr lang="en-US" smtClean="0">
                <a:solidFill>
                  <a:srgbClr val="000000">
                    <a:tint val="75000"/>
                  </a:srgbClr>
                </a:solidFill>
              </a:rPr>
              <a:t>5/4/2020</a:t>
            </a:fld>
            <a:endParaRPr lang="en-US">
              <a:solidFill>
                <a:srgbClr val="000000">
                  <a:tint val="75000"/>
                </a:srgbClr>
              </a:solidFill>
            </a:endParaRPr>
          </a:p>
        </p:txBody>
      </p:sp>
      <p:sp>
        <p:nvSpPr>
          <p:cNvPr id="4" name="Footer Placeholder 3"/>
          <p:cNvSpPr>
            <a:spLocks noGrp="1"/>
          </p:cNvSpPr>
          <p:nvPr>
            <p:ph type="ftr" sz="quarter" idx="11"/>
          </p:nvPr>
        </p:nvSpPr>
        <p:spPr/>
        <p:txBody>
          <a:bodyPr/>
          <a:lstStyle/>
          <a:p>
            <a:endParaRPr lang="en-US">
              <a:solidFill>
                <a:srgbClr val="000000">
                  <a:tint val="75000"/>
                </a:srgbClr>
              </a:solidFill>
            </a:endParaRPr>
          </a:p>
        </p:txBody>
      </p:sp>
      <p:sp>
        <p:nvSpPr>
          <p:cNvPr id="5" name="Slide Number Placeholder 4"/>
          <p:cNvSpPr>
            <a:spLocks noGrp="1"/>
          </p:cNvSpPr>
          <p:nvPr>
            <p:ph type="sldNum" sz="quarter" idx="12"/>
          </p:nvPr>
        </p:nvSpPr>
        <p:spPr/>
        <p:txBody>
          <a:bodyPr/>
          <a:lstStyle/>
          <a:p>
            <a:fld id="{E8E942B2-7F94-40DA-B03C-4E9468F94612}"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22839798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4AE85D-4177-4878-ADF2-CB4AA67931E4}" type="datetime1">
              <a:rPr lang="en-US" smtClean="0">
                <a:solidFill>
                  <a:srgbClr val="000000">
                    <a:tint val="75000"/>
                  </a:srgbClr>
                </a:solidFill>
              </a:rPr>
              <a:t>5/4/2020</a:t>
            </a:fld>
            <a:endParaRPr lang="en-US">
              <a:solidFill>
                <a:srgbClr val="000000">
                  <a:tint val="75000"/>
                </a:srgbClr>
              </a:solidFill>
            </a:endParaRPr>
          </a:p>
        </p:txBody>
      </p:sp>
      <p:sp>
        <p:nvSpPr>
          <p:cNvPr id="3" name="Footer Placeholder 2"/>
          <p:cNvSpPr>
            <a:spLocks noGrp="1"/>
          </p:cNvSpPr>
          <p:nvPr>
            <p:ph type="ftr" sz="quarter" idx="11"/>
          </p:nvPr>
        </p:nvSpPr>
        <p:spPr/>
        <p:txBody>
          <a:bodyPr/>
          <a:lstStyle/>
          <a:p>
            <a:endParaRPr lang="en-US">
              <a:solidFill>
                <a:srgbClr val="000000">
                  <a:tint val="75000"/>
                </a:srgbClr>
              </a:solidFill>
            </a:endParaRPr>
          </a:p>
        </p:txBody>
      </p:sp>
      <p:sp>
        <p:nvSpPr>
          <p:cNvPr id="4" name="Slide Number Placeholder 3"/>
          <p:cNvSpPr>
            <a:spLocks noGrp="1"/>
          </p:cNvSpPr>
          <p:nvPr>
            <p:ph type="sldNum" sz="quarter" idx="12"/>
          </p:nvPr>
        </p:nvSpPr>
        <p:spPr/>
        <p:txBody>
          <a:bodyPr/>
          <a:lstStyle/>
          <a:p>
            <a:fld id="{E8E942B2-7F94-40DA-B03C-4E9468F94612}"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22004039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67DEFA-5D09-4B0B-BEBA-E6495DE1AABA}" type="datetime1">
              <a:rPr lang="en-US" smtClean="0">
                <a:solidFill>
                  <a:srgbClr val="000000">
                    <a:tint val="75000"/>
                  </a:srgbClr>
                </a:solidFill>
              </a:rPr>
              <a:t>5/4/2020</a:t>
            </a:fld>
            <a:endParaRPr lang="en-US">
              <a:solidFill>
                <a:srgbClr val="000000">
                  <a:tint val="75000"/>
                </a:srgbClr>
              </a:solidFill>
            </a:endParaRPr>
          </a:p>
        </p:txBody>
      </p:sp>
      <p:sp>
        <p:nvSpPr>
          <p:cNvPr id="6" name="Footer Placeholder 5"/>
          <p:cNvSpPr>
            <a:spLocks noGrp="1"/>
          </p:cNvSpPr>
          <p:nvPr>
            <p:ph type="ftr" sz="quarter" idx="11"/>
          </p:nvPr>
        </p:nvSpPr>
        <p:spPr/>
        <p:txBody>
          <a:bodyPr/>
          <a:lstStyle/>
          <a:p>
            <a:endParaRPr lang="en-US">
              <a:solidFill>
                <a:srgbClr val="000000">
                  <a:tint val="75000"/>
                </a:srgbClr>
              </a:solidFill>
            </a:endParaRPr>
          </a:p>
        </p:txBody>
      </p:sp>
      <p:sp>
        <p:nvSpPr>
          <p:cNvPr id="7" name="Slide Number Placeholder 6"/>
          <p:cNvSpPr>
            <a:spLocks noGrp="1"/>
          </p:cNvSpPr>
          <p:nvPr>
            <p:ph type="sldNum" sz="quarter" idx="12"/>
          </p:nvPr>
        </p:nvSpPr>
        <p:spPr/>
        <p:txBody>
          <a:bodyPr/>
          <a:lstStyle/>
          <a:p>
            <a:fld id="{E8E942B2-7F94-40DA-B03C-4E9468F94612}"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3977137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9D0A4C-83DA-440F-9CD8-ED38D97EBC60}"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F73F3-DCA4-4657-8AD7-498EE3D18231}" type="slidenum">
              <a:rPr lang="en-US" smtClean="0"/>
              <a:t>‹#›</a:t>
            </a:fld>
            <a:endParaRPr lang="en-US"/>
          </a:p>
        </p:txBody>
      </p:sp>
    </p:spTree>
    <p:extLst>
      <p:ext uri="{BB962C8B-B14F-4D97-AF65-F5344CB8AC3E}">
        <p14:creationId xmlns:p14="http://schemas.microsoft.com/office/powerpoint/2010/main" val="30993895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33397C-4A68-4201-8B82-7068C4C16E2C}" type="datetime1">
              <a:rPr lang="en-US" smtClean="0">
                <a:solidFill>
                  <a:srgbClr val="000000">
                    <a:tint val="75000"/>
                  </a:srgbClr>
                </a:solidFill>
              </a:rPr>
              <a:t>5/4/2020</a:t>
            </a:fld>
            <a:endParaRPr lang="en-US">
              <a:solidFill>
                <a:srgbClr val="000000">
                  <a:tint val="75000"/>
                </a:srgbClr>
              </a:solidFill>
            </a:endParaRPr>
          </a:p>
        </p:txBody>
      </p:sp>
      <p:sp>
        <p:nvSpPr>
          <p:cNvPr id="6" name="Footer Placeholder 5"/>
          <p:cNvSpPr>
            <a:spLocks noGrp="1"/>
          </p:cNvSpPr>
          <p:nvPr>
            <p:ph type="ftr" sz="quarter" idx="11"/>
          </p:nvPr>
        </p:nvSpPr>
        <p:spPr/>
        <p:txBody>
          <a:bodyPr/>
          <a:lstStyle/>
          <a:p>
            <a:endParaRPr lang="en-US">
              <a:solidFill>
                <a:srgbClr val="000000">
                  <a:tint val="75000"/>
                </a:srgbClr>
              </a:solidFill>
            </a:endParaRPr>
          </a:p>
        </p:txBody>
      </p:sp>
      <p:sp>
        <p:nvSpPr>
          <p:cNvPr id="7" name="Slide Number Placeholder 6"/>
          <p:cNvSpPr>
            <a:spLocks noGrp="1"/>
          </p:cNvSpPr>
          <p:nvPr>
            <p:ph type="sldNum" sz="quarter" idx="12"/>
          </p:nvPr>
        </p:nvSpPr>
        <p:spPr/>
        <p:txBody>
          <a:bodyPr/>
          <a:lstStyle/>
          <a:p>
            <a:fld id="{E8E942B2-7F94-40DA-B03C-4E9468F94612}"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35592391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A1FF93-EA65-4D7D-8F79-9864B50B5977}" type="datetime1">
              <a:rPr lang="en-US" smtClean="0">
                <a:solidFill>
                  <a:srgbClr val="000000">
                    <a:tint val="75000"/>
                  </a:srgbClr>
                </a:solidFill>
              </a:rPr>
              <a:t>5/4/2020</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E8E942B2-7F94-40DA-B03C-4E9468F94612}"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28452734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04763E-D5C0-4166-9DE0-F53823C66367}" type="datetime1">
              <a:rPr lang="en-US" smtClean="0">
                <a:solidFill>
                  <a:srgbClr val="000000">
                    <a:tint val="75000"/>
                  </a:srgbClr>
                </a:solidFill>
              </a:rPr>
              <a:t>5/4/2020</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E8E942B2-7F94-40DA-B03C-4E9468F94612}"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536307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A9D0A4C-83DA-440F-9CD8-ED38D97EBC60}"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F73F3-DCA4-4657-8AD7-498EE3D18231}" type="slidenum">
              <a:rPr lang="en-US" smtClean="0"/>
              <a:t>‹#›</a:t>
            </a:fld>
            <a:endParaRPr lang="en-US"/>
          </a:p>
        </p:txBody>
      </p:sp>
    </p:spTree>
    <p:extLst>
      <p:ext uri="{BB962C8B-B14F-4D97-AF65-F5344CB8AC3E}">
        <p14:creationId xmlns:p14="http://schemas.microsoft.com/office/powerpoint/2010/main" val="1936535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9D0A4C-83DA-440F-9CD8-ED38D97EBC60}"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AF73F3-DCA4-4657-8AD7-498EE3D18231}" type="slidenum">
              <a:rPr lang="en-US" smtClean="0"/>
              <a:t>‹#›</a:t>
            </a:fld>
            <a:endParaRPr lang="en-US"/>
          </a:p>
        </p:txBody>
      </p:sp>
    </p:spTree>
    <p:extLst>
      <p:ext uri="{BB962C8B-B14F-4D97-AF65-F5344CB8AC3E}">
        <p14:creationId xmlns:p14="http://schemas.microsoft.com/office/powerpoint/2010/main" val="386724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9D0A4C-83DA-440F-9CD8-ED38D97EBC60}" type="datetimeFigureOut">
              <a:rPr lang="en-US" smtClean="0"/>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AF73F3-DCA4-4657-8AD7-498EE3D18231}" type="slidenum">
              <a:rPr lang="en-US" smtClean="0"/>
              <a:t>‹#›</a:t>
            </a:fld>
            <a:endParaRPr lang="en-US"/>
          </a:p>
        </p:txBody>
      </p:sp>
    </p:spTree>
    <p:extLst>
      <p:ext uri="{BB962C8B-B14F-4D97-AF65-F5344CB8AC3E}">
        <p14:creationId xmlns:p14="http://schemas.microsoft.com/office/powerpoint/2010/main" val="2367540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9D0A4C-83DA-440F-9CD8-ED38D97EBC60}" type="datetimeFigureOut">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AF73F3-DCA4-4657-8AD7-498EE3D18231}" type="slidenum">
              <a:rPr lang="en-US" smtClean="0"/>
              <a:t>‹#›</a:t>
            </a:fld>
            <a:endParaRPr lang="en-US"/>
          </a:p>
        </p:txBody>
      </p:sp>
    </p:spTree>
    <p:extLst>
      <p:ext uri="{BB962C8B-B14F-4D97-AF65-F5344CB8AC3E}">
        <p14:creationId xmlns:p14="http://schemas.microsoft.com/office/powerpoint/2010/main" val="2643108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D0A4C-83DA-440F-9CD8-ED38D97EBC60}" type="datetimeFigureOut">
              <a:rPr lang="en-US" smtClean="0"/>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AF73F3-DCA4-4657-8AD7-498EE3D18231}" type="slidenum">
              <a:rPr lang="en-US" smtClean="0"/>
              <a:t>‹#›</a:t>
            </a:fld>
            <a:endParaRPr lang="en-US"/>
          </a:p>
        </p:txBody>
      </p:sp>
    </p:spTree>
    <p:extLst>
      <p:ext uri="{BB962C8B-B14F-4D97-AF65-F5344CB8AC3E}">
        <p14:creationId xmlns:p14="http://schemas.microsoft.com/office/powerpoint/2010/main" val="1248317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A9D0A4C-83DA-440F-9CD8-ED38D97EBC60}"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AF73F3-DCA4-4657-8AD7-498EE3D18231}" type="slidenum">
              <a:rPr lang="en-US" smtClean="0"/>
              <a:t>‹#›</a:t>
            </a:fld>
            <a:endParaRPr lang="en-US"/>
          </a:p>
        </p:txBody>
      </p:sp>
    </p:spTree>
    <p:extLst>
      <p:ext uri="{BB962C8B-B14F-4D97-AF65-F5344CB8AC3E}">
        <p14:creationId xmlns:p14="http://schemas.microsoft.com/office/powerpoint/2010/main" val="3477246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A9D0A4C-83DA-440F-9CD8-ED38D97EBC60}"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AF73F3-DCA4-4657-8AD7-498EE3D18231}" type="slidenum">
              <a:rPr lang="en-US" smtClean="0"/>
              <a:t>‹#›</a:t>
            </a:fld>
            <a:endParaRPr lang="en-US"/>
          </a:p>
        </p:txBody>
      </p:sp>
    </p:spTree>
    <p:extLst>
      <p:ext uri="{BB962C8B-B14F-4D97-AF65-F5344CB8AC3E}">
        <p14:creationId xmlns:p14="http://schemas.microsoft.com/office/powerpoint/2010/main" val="3230217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9D0A4C-83DA-440F-9CD8-ED38D97EBC60}" type="datetimeFigureOut">
              <a:rPr lang="en-US" smtClean="0"/>
              <a:t>5/4/2020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AF73F3-DCA4-4657-8AD7-498EE3D18231}" type="slidenum">
              <a:rPr lang="en-US" smtClean="0"/>
              <a:t>‹#›</a:t>
            </a:fld>
            <a:endParaRPr lang="en-US"/>
          </a:p>
        </p:txBody>
      </p:sp>
    </p:spTree>
    <p:extLst>
      <p:ext uri="{BB962C8B-B14F-4D97-AF65-F5344CB8AC3E}">
        <p14:creationId xmlns:p14="http://schemas.microsoft.com/office/powerpoint/2010/main" val="15452124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D9337F-847B-4417-A9AD-D8A956AB9A44}" type="datetime1">
              <a:rPr lang="en-US" smtClean="0">
                <a:solidFill>
                  <a:srgbClr val="000000">
                    <a:tint val="75000"/>
                  </a:srgbClr>
                </a:solidFill>
              </a:rPr>
              <a:t>5/4/2020</a:t>
            </a:fld>
            <a:endParaRPr lang="en-US">
              <a:solidFill>
                <a:srgbClr val="000000">
                  <a:tint val="75000"/>
                </a:srgb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srgbClr val="000000">
                  <a:tint val="75000"/>
                </a:srgb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E942B2-7F94-40DA-B03C-4E9468F94612}"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36334140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seattle.legistar.com/LegislationDetail.aspx?ID=2323052&amp;GUID=D2A49DDC-EEAD-454D-81FC-8BEC3FBEB49D&amp;Options=ID|Text|&amp;Search=124861"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seattle.legistar.com/LegislationDetail.aspx?ID=3969672&amp;GUID=6645D592-3E2B-4569-92E9-384CAF82B72F&amp;Options=ID|Text|&amp;Search=125873"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www.seattle.gov/housing/intent-to-sel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seattle.gov/housing/intent-to-sell/information-for-landlords"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tel:206-684-5081"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hyperlink" Target="mailto:Jessica.Gomez@seattle.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 y="5027440"/>
            <a:ext cx="2209799" cy="1615608"/>
          </a:xfrm>
          <a:prstGeom prst="rect">
            <a:avLst/>
          </a:prstGeom>
        </p:spPr>
      </p:pic>
      <p:sp>
        <p:nvSpPr>
          <p:cNvPr id="5" name="Rectangle 4"/>
          <p:cNvSpPr/>
          <p:nvPr/>
        </p:nvSpPr>
        <p:spPr>
          <a:xfrm>
            <a:off x="0" y="6629400"/>
            <a:ext cx="9144000" cy="228600"/>
          </a:xfrm>
          <a:prstGeom prst="rect">
            <a:avLst/>
          </a:prstGeom>
          <a:solidFill>
            <a:srgbClr val="BFEE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Rectangle 5"/>
          <p:cNvSpPr/>
          <p:nvPr/>
        </p:nvSpPr>
        <p:spPr>
          <a:xfrm>
            <a:off x="2209800" y="6400800"/>
            <a:ext cx="6934200" cy="228600"/>
          </a:xfrm>
          <a:prstGeom prst="rect">
            <a:avLst/>
          </a:prstGeom>
          <a:solidFill>
            <a:srgbClr val="0C49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7" name="Rectangle 6"/>
          <p:cNvSpPr/>
          <p:nvPr/>
        </p:nvSpPr>
        <p:spPr>
          <a:xfrm>
            <a:off x="425097" y="2005468"/>
            <a:ext cx="8397516" cy="1323439"/>
          </a:xfrm>
          <a:prstGeom prst="rect">
            <a:avLst/>
          </a:prstGeom>
        </p:spPr>
        <p:txBody>
          <a:bodyPr wrap="square" anchor="t">
            <a:spAutoFit/>
          </a:bodyPr>
          <a:lstStyle/>
          <a:p>
            <a:pPr algn="ctr"/>
            <a:r>
              <a:rPr lang="en-US" sz="4000" b="1" dirty="0">
                <a:solidFill>
                  <a:srgbClr val="0C496E"/>
                </a:solidFill>
                <a:latin typeface="Seattle Text" pitchFamily="2" charset="0"/>
                <a:cs typeface="Seattle Text" pitchFamily="2" charset="0"/>
              </a:rPr>
              <a:t>Notice of Intent to Sell </a:t>
            </a:r>
          </a:p>
          <a:p>
            <a:pPr algn="ctr"/>
            <a:r>
              <a:rPr lang="en-US" sz="4000" b="1" dirty="0">
                <a:solidFill>
                  <a:srgbClr val="0C496E"/>
                </a:solidFill>
                <a:latin typeface="Seattle Text"/>
              </a:rPr>
              <a:t>Amended Requirements Webinar</a:t>
            </a: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67566" y="5472519"/>
            <a:ext cx="2642028" cy="975151"/>
          </a:xfrm>
          <a:prstGeom prst="rect">
            <a:avLst/>
          </a:prstGeom>
        </p:spPr>
      </p:pic>
      <p:sp>
        <p:nvSpPr>
          <p:cNvPr id="11" name="TextBox 10">
            <a:extLst>
              <a:ext uri="{FF2B5EF4-FFF2-40B4-BE49-F238E27FC236}">
                <a16:creationId xmlns:a16="http://schemas.microsoft.com/office/drawing/2014/main" id="{5A2E7AE4-41E2-4ED5-8AE2-299875008931}"/>
              </a:ext>
            </a:extLst>
          </p:cNvPr>
          <p:cNvSpPr txBox="1"/>
          <p:nvPr/>
        </p:nvSpPr>
        <p:spPr>
          <a:xfrm>
            <a:off x="566221" y="4331898"/>
            <a:ext cx="8015379" cy="646331"/>
          </a:xfrm>
          <a:prstGeom prst="rect">
            <a:avLst/>
          </a:prstGeom>
          <a:noFill/>
        </p:spPr>
        <p:txBody>
          <a:bodyPr wrap="square" rtlCol="0">
            <a:spAutoFit/>
          </a:bodyPr>
          <a:lstStyle/>
          <a:p>
            <a:r>
              <a:rPr lang="en-US" sz="2000" dirty="0">
                <a:solidFill>
                  <a:srgbClr val="0C496E"/>
                </a:solidFill>
              </a:rPr>
              <a:t>April 27, 2020</a:t>
            </a:r>
          </a:p>
          <a:p>
            <a:r>
              <a:rPr lang="en-US" sz="1600" dirty="0">
                <a:solidFill>
                  <a:srgbClr val="0C496E"/>
                </a:solidFill>
              </a:rPr>
              <a:t>Jessica Gomez – Strategic Advisor for Policy and Equitable Development</a:t>
            </a:r>
          </a:p>
        </p:txBody>
      </p:sp>
    </p:spTree>
    <p:extLst>
      <p:ext uri="{BB962C8B-B14F-4D97-AF65-F5344CB8AC3E}">
        <p14:creationId xmlns:p14="http://schemas.microsoft.com/office/powerpoint/2010/main" val="1428681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629400"/>
            <a:ext cx="9144000" cy="228600"/>
          </a:xfrm>
          <a:prstGeom prst="rect">
            <a:avLst/>
          </a:prstGeom>
          <a:solidFill>
            <a:srgbClr val="BFEE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w Cen MT"/>
              <a:ea typeface="+mn-ea"/>
              <a:cs typeface="+mn-cs"/>
            </a:endParaRPr>
          </a:p>
        </p:txBody>
      </p:sp>
      <p:sp>
        <p:nvSpPr>
          <p:cNvPr id="6" name="Rectangle 5"/>
          <p:cNvSpPr/>
          <p:nvPr/>
        </p:nvSpPr>
        <p:spPr>
          <a:xfrm>
            <a:off x="0" y="6400799"/>
            <a:ext cx="9144000" cy="246883"/>
          </a:xfrm>
          <a:prstGeom prst="rect">
            <a:avLst/>
          </a:prstGeom>
          <a:solidFill>
            <a:srgbClr val="0C49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w Cen MT"/>
              <a:ea typeface="+mn-ea"/>
              <a:cs typeface="+mn-cs"/>
            </a:endParaRPr>
          </a:p>
        </p:txBody>
      </p:sp>
      <p:sp>
        <p:nvSpPr>
          <p:cNvPr id="4" name="Rectangle 2">
            <a:extLst>
              <a:ext uri="{FF2B5EF4-FFF2-40B4-BE49-F238E27FC236}">
                <a16:creationId xmlns:a16="http://schemas.microsoft.com/office/drawing/2014/main" id="{A7D7655B-0CEF-41FE-8E90-5F49314212A4}"/>
              </a:ext>
            </a:extLst>
          </p:cNvPr>
          <p:cNvSpPr>
            <a:spLocks noChangeArrowheads="1"/>
          </p:cNvSpPr>
          <p:nvPr/>
        </p:nvSpPr>
        <p:spPr bwMode="auto">
          <a:xfrm>
            <a:off x="1765935" y="2484265"/>
            <a:ext cx="5375414" cy="72933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74589" rIns="91440" bIns="38088"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r>
              <a:rPr lang="en-US" sz="4000" b="1" dirty="0">
                <a:solidFill>
                  <a:srgbClr val="0C496E"/>
                </a:solidFill>
                <a:latin typeface="Seattle Text" pitchFamily="2" charset="0"/>
                <a:cs typeface="Seattle Text" pitchFamily="2" charset="0"/>
              </a:rPr>
              <a:t>Questions &amp; Answers</a:t>
            </a:r>
            <a:endParaRPr lang="en-US" sz="4000" dirty="0"/>
          </a:p>
        </p:txBody>
      </p:sp>
    </p:spTree>
    <p:extLst>
      <p:ext uri="{BB962C8B-B14F-4D97-AF65-F5344CB8AC3E}">
        <p14:creationId xmlns:p14="http://schemas.microsoft.com/office/powerpoint/2010/main" val="2616903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 y="5027440"/>
            <a:ext cx="2209799" cy="1615608"/>
          </a:xfrm>
          <a:prstGeom prst="rect">
            <a:avLst/>
          </a:prstGeom>
        </p:spPr>
      </p:pic>
      <p:sp>
        <p:nvSpPr>
          <p:cNvPr id="5" name="Rectangle 4"/>
          <p:cNvSpPr/>
          <p:nvPr/>
        </p:nvSpPr>
        <p:spPr>
          <a:xfrm>
            <a:off x="0" y="6629400"/>
            <a:ext cx="9144000" cy="228600"/>
          </a:xfrm>
          <a:prstGeom prst="rect">
            <a:avLst/>
          </a:prstGeom>
          <a:solidFill>
            <a:srgbClr val="BFEE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Rectangle 5"/>
          <p:cNvSpPr/>
          <p:nvPr/>
        </p:nvSpPr>
        <p:spPr>
          <a:xfrm>
            <a:off x="2209800" y="6400800"/>
            <a:ext cx="6934200" cy="228600"/>
          </a:xfrm>
          <a:prstGeom prst="rect">
            <a:avLst/>
          </a:prstGeom>
          <a:solidFill>
            <a:srgbClr val="0C49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7" name="Rectangle 6"/>
          <p:cNvSpPr/>
          <p:nvPr/>
        </p:nvSpPr>
        <p:spPr>
          <a:xfrm>
            <a:off x="528121" y="2005468"/>
            <a:ext cx="8397516" cy="707886"/>
          </a:xfrm>
          <a:prstGeom prst="rect">
            <a:avLst/>
          </a:prstGeom>
        </p:spPr>
        <p:txBody>
          <a:bodyPr wrap="square">
            <a:spAutoFit/>
          </a:bodyPr>
          <a:lstStyle/>
          <a:p>
            <a:r>
              <a:rPr lang="en-US" sz="4000" b="1" dirty="0">
                <a:solidFill>
                  <a:srgbClr val="0C496E"/>
                </a:solidFill>
                <a:latin typeface="Seattle Text" pitchFamily="2" charset="0"/>
                <a:cs typeface="Seattle Text" pitchFamily="2" charset="0"/>
              </a:rPr>
              <a:t>Thank you!</a:t>
            </a:r>
          </a:p>
        </p:txBody>
      </p:sp>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67566" y="5472519"/>
            <a:ext cx="2642028" cy="975151"/>
          </a:xfrm>
          <a:prstGeom prst="rect">
            <a:avLst/>
          </a:prstGeom>
        </p:spPr>
      </p:pic>
    </p:spTree>
    <p:extLst>
      <p:ext uri="{BB962C8B-B14F-4D97-AF65-F5344CB8AC3E}">
        <p14:creationId xmlns:p14="http://schemas.microsoft.com/office/powerpoint/2010/main" val="237448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629400"/>
            <a:ext cx="9144000" cy="228600"/>
          </a:xfrm>
          <a:prstGeom prst="rect">
            <a:avLst/>
          </a:prstGeom>
          <a:solidFill>
            <a:srgbClr val="BFEE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Rectangle 5"/>
          <p:cNvSpPr/>
          <p:nvPr/>
        </p:nvSpPr>
        <p:spPr>
          <a:xfrm>
            <a:off x="0" y="6400800"/>
            <a:ext cx="9144000" cy="228600"/>
          </a:xfrm>
          <a:prstGeom prst="rect">
            <a:avLst/>
          </a:prstGeom>
          <a:solidFill>
            <a:srgbClr val="0C49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extBox 1">
            <a:extLst>
              <a:ext uri="{FF2B5EF4-FFF2-40B4-BE49-F238E27FC236}">
                <a16:creationId xmlns:a16="http://schemas.microsoft.com/office/drawing/2014/main" id="{73CBFF66-152C-4734-A480-1DFC18B5DADC}"/>
              </a:ext>
            </a:extLst>
          </p:cNvPr>
          <p:cNvSpPr txBox="1"/>
          <p:nvPr/>
        </p:nvSpPr>
        <p:spPr>
          <a:xfrm>
            <a:off x="709683" y="1142198"/>
            <a:ext cx="8037706" cy="5021055"/>
          </a:xfrm>
          <a:prstGeom prst="rect">
            <a:avLst/>
          </a:prstGeom>
          <a:noFill/>
        </p:spPr>
        <p:txBody>
          <a:bodyPr wrap="square" numCol="1" spcCol="274320" rtlCol="0" anchor="t">
            <a:spAutoFit/>
          </a:bodyPr>
          <a:lstStyle/>
          <a:p>
            <a:pPr marL="340995" indent="-340995">
              <a:lnSpc>
                <a:spcPct val="150000"/>
              </a:lnSpc>
              <a:buFont typeface="Wingdings" panose="05000000000000000000" pitchFamily="2" charset="2"/>
              <a:buChar char="§"/>
            </a:pPr>
            <a:r>
              <a:rPr lang="en-US" sz="2400" dirty="0">
                <a:solidFill>
                  <a:srgbClr val="0C496E"/>
                </a:solidFill>
              </a:rPr>
              <a:t>Welcome</a:t>
            </a:r>
            <a:endParaRPr lang="en-US" sz="2400" dirty="0">
              <a:solidFill>
                <a:srgbClr val="0C496E"/>
              </a:solidFill>
              <a:cs typeface="Calibri"/>
            </a:endParaRPr>
          </a:p>
          <a:p>
            <a:pPr marL="340995" indent="-340995">
              <a:lnSpc>
                <a:spcPct val="150000"/>
              </a:lnSpc>
              <a:buFont typeface="Wingdings" panose="05000000000000000000" pitchFamily="2" charset="2"/>
              <a:buChar char="§"/>
            </a:pPr>
            <a:r>
              <a:rPr lang="en-US" sz="2400" dirty="0">
                <a:solidFill>
                  <a:srgbClr val="0C496E"/>
                </a:solidFill>
              </a:rPr>
              <a:t>Objectives for Presentation</a:t>
            </a:r>
            <a:endParaRPr lang="en-US" sz="2400" dirty="0">
              <a:solidFill>
                <a:srgbClr val="0C496E"/>
              </a:solidFill>
              <a:cs typeface="Calibri"/>
            </a:endParaRPr>
          </a:p>
          <a:p>
            <a:pPr marL="340995" indent="-340995">
              <a:lnSpc>
                <a:spcPct val="150000"/>
              </a:lnSpc>
              <a:buFont typeface="Wingdings" panose="05000000000000000000" pitchFamily="2" charset="2"/>
              <a:buChar char="§"/>
            </a:pPr>
            <a:r>
              <a:rPr lang="en-US" sz="2400" dirty="0">
                <a:solidFill>
                  <a:srgbClr val="0C496E"/>
                </a:solidFill>
              </a:rPr>
              <a:t>Notice of Intent to Sell (NOIS) Background</a:t>
            </a:r>
            <a:endParaRPr lang="en-US" sz="2400" dirty="0">
              <a:solidFill>
                <a:srgbClr val="0C496E"/>
              </a:solidFill>
              <a:cs typeface="Calibri"/>
            </a:endParaRPr>
          </a:p>
          <a:p>
            <a:pPr marL="340995" indent="-340995">
              <a:lnSpc>
                <a:spcPct val="150000"/>
              </a:lnSpc>
              <a:buFont typeface="Wingdings" panose="05000000000000000000" pitchFamily="2" charset="2"/>
              <a:buChar char="§"/>
            </a:pPr>
            <a:r>
              <a:rPr lang="en-US" sz="2400" dirty="0">
                <a:solidFill>
                  <a:srgbClr val="0C496E"/>
                </a:solidFill>
              </a:rPr>
              <a:t>How is the New Ordinance Different?</a:t>
            </a:r>
            <a:endParaRPr lang="en-US" sz="2400" dirty="0">
              <a:solidFill>
                <a:srgbClr val="0C496E"/>
              </a:solidFill>
              <a:cs typeface="Calibri"/>
            </a:endParaRPr>
          </a:p>
          <a:p>
            <a:pPr marL="340995" indent="-340995">
              <a:lnSpc>
                <a:spcPct val="150000"/>
              </a:lnSpc>
              <a:buFont typeface="Wingdings" panose="05000000000000000000" pitchFamily="2" charset="2"/>
              <a:buChar char="§"/>
            </a:pPr>
            <a:r>
              <a:rPr lang="en-US" sz="2400" dirty="0">
                <a:solidFill>
                  <a:srgbClr val="0C496E"/>
                </a:solidFill>
              </a:rPr>
              <a:t>What is considered an Affordable Unit? </a:t>
            </a:r>
            <a:endParaRPr lang="en-US" sz="2400" dirty="0">
              <a:solidFill>
                <a:srgbClr val="0C496E"/>
              </a:solidFill>
              <a:cs typeface="Calibri"/>
            </a:endParaRPr>
          </a:p>
          <a:p>
            <a:pPr marL="340995" indent="-340995">
              <a:lnSpc>
                <a:spcPct val="150000"/>
              </a:lnSpc>
              <a:buFont typeface="Wingdings" panose="05000000000000000000" pitchFamily="2" charset="2"/>
              <a:buChar char="§"/>
            </a:pPr>
            <a:r>
              <a:rPr lang="en-US" sz="2400" dirty="0">
                <a:solidFill>
                  <a:srgbClr val="0C496E"/>
                </a:solidFill>
              </a:rPr>
              <a:t>Required Notifications</a:t>
            </a:r>
            <a:endParaRPr lang="en-US" sz="2400" dirty="0">
              <a:solidFill>
                <a:srgbClr val="0C496E"/>
              </a:solidFill>
              <a:cs typeface="Calibri"/>
            </a:endParaRPr>
          </a:p>
          <a:p>
            <a:pPr marL="340995" indent="-340995">
              <a:lnSpc>
                <a:spcPct val="150000"/>
              </a:lnSpc>
              <a:buFont typeface="Wingdings" panose="05000000000000000000" pitchFamily="2" charset="2"/>
              <a:buChar char="§"/>
            </a:pPr>
            <a:r>
              <a:rPr lang="en-US" sz="2400" dirty="0">
                <a:solidFill>
                  <a:srgbClr val="0C496E"/>
                </a:solidFill>
              </a:rPr>
              <a:t>Required Tenant Notifications</a:t>
            </a:r>
            <a:endParaRPr lang="en-US" sz="2400" dirty="0">
              <a:solidFill>
                <a:srgbClr val="0C496E"/>
              </a:solidFill>
              <a:cs typeface="Calibri"/>
            </a:endParaRPr>
          </a:p>
          <a:p>
            <a:pPr marL="340995" indent="-340995">
              <a:lnSpc>
                <a:spcPct val="150000"/>
              </a:lnSpc>
              <a:buFont typeface="Wingdings" panose="05000000000000000000" pitchFamily="2" charset="2"/>
              <a:buChar char="§"/>
            </a:pPr>
            <a:r>
              <a:rPr lang="en-US" sz="2400" dirty="0">
                <a:solidFill>
                  <a:srgbClr val="0C496E"/>
                </a:solidFill>
              </a:rPr>
              <a:t>Where to find help?</a:t>
            </a:r>
          </a:p>
          <a:p>
            <a:pPr marL="340995" indent="-340995">
              <a:lnSpc>
                <a:spcPct val="150000"/>
              </a:lnSpc>
              <a:buFont typeface="Wingdings" panose="05000000000000000000" pitchFamily="2" charset="2"/>
              <a:buChar char="§"/>
            </a:pPr>
            <a:r>
              <a:rPr lang="en-US" sz="2400" dirty="0">
                <a:solidFill>
                  <a:srgbClr val="0C496E"/>
                </a:solidFill>
                <a:cs typeface="Calibri"/>
              </a:rPr>
              <a:t>Q&amp;A</a:t>
            </a:r>
          </a:p>
        </p:txBody>
      </p:sp>
      <p:sp>
        <p:nvSpPr>
          <p:cNvPr id="9" name="Rectangle 8">
            <a:extLst>
              <a:ext uri="{FF2B5EF4-FFF2-40B4-BE49-F238E27FC236}">
                <a16:creationId xmlns:a16="http://schemas.microsoft.com/office/drawing/2014/main" id="{924E780C-DCAE-4014-A57C-4795D8D96A54}"/>
              </a:ext>
            </a:extLst>
          </p:cNvPr>
          <p:cNvSpPr/>
          <p:nvPr/>
        </p:nvSpPr>
        <p:spPr>
          <a:xfrm>
            <a:off x="709683" y="393213"/>
            <a:ext cx="8179153" cy="584775"/>
          </a:xfrm>
          <a:prstGeom prst="rect">
            <a:avLst/>
          </a:prstGeom>
        </p:spPr>
        <p:txBody>
          <a:bodyPr wrap="square" anchor="t">
            <a:spAutoFit/>
          </a:bodyPr>
          <a:lstStyle/>
          <a:p>
            <a:pPr algn="ctr"/>
            <a:r>
              <a:rPr lang="en-US" sz="3200" b="1" dirty="0">
                <a:solidFill>
                  <a:srgbClr val="0C496E"/>
                </a:solidFill>
                <a:latin typeface="Seattle Text" pitchFamily="2" charset="0"/>
                <a:cs typeface="Seattle Text" pitchFamily="2" charset="0"/>
              </a:rPr>
              <a:t>Presentation Format</a:t>
            </a:r>
            <a:endParaRPr lang="en-US"/>
          </a:p>
        </p:txBody>
      </p:sp>
    </p:spTree>
    <p:extLst>
      <p:ext uri="{BB962C8B-B14F-4D97-AF65-F5344CB8AC3E}">
        <p14:creationId xmlns:p14="http://schemas.microsoft.com/office/powerpoint/2010/main" val="1932074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629400"/>
            <a:ext cx="9144000" cy="228600"/>
          </a:xfrm>
          <a:prstGeom prst="rect">
            <a:avLst/>
          </a:prstGeom>
          <a:solidFill>
            <a:srgbClr val="BFEE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Rectangle 5"/>
          <p:cNvSpPr/>
          <p:nvPr/>
        </p:nvSpPr>
        <p:spPr>
          <a:xfrm>
            <a:off x="0" y="6400800"/>
            <a:ext cx="9144000" cy="228600"/>
          </a:xfrm>
          <a:prstGeom prst="rect">
            <a:avLst/>
          </a:prstGeom>
          <a:solidFill>
            <a:srgbClr val="0C49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8">
            <a:extLst>
              <a:ext uri="{FF2B5EF4-FFF2-40B4-BE49-F238E27FC236}">
                <a16:creationId xmlns:a16="http://schemas.microsoft.com/office/drawing/2014/main" id="{924E780C-DCAE-4014-A57C-4795D8D96A54}"/>
              </a:ext>
            </a:extLst>
          </p:cNvPr>
          <p:cNvSpPr/>
          <p:nvPr/>
        </p:nvSpPr>
        <p:spPr>
          <a:xfrm>
            <a:off x="555147" y="393213"/>
            <a:ext cx="8179153" cy="584775"/>
          </a:xfrm>
          <a:prstGeom prst="rect">
            <a:avLst/>
          </a:prstGeom>
        </p:spPr>
        <p:txBody>
          <a:bodyPr wrap="square" anchor="t">
            <a:spAutoFit/>
          </a:bodyPr>
          <a:lstStyle/>
          <a:p>
            <a:pPr algn="ctr"/>
            <a:r>
              <a:rPr lang="en-US" sz="3200" b="1" dirty="0">
                <a:solidFill>
                  <a:srgbClr val="0C496E"/>
                </a:solidFill>
                <a:latin typeface="Seattle Text" pitchFamily="2" charset="0"/>
                <a:cs typeface="Seattle Text" pitchFamily="2" charset="0"/>
              </a:rPr>
              <a:t>Objectives for Presentation</a:t>
            </a:r>
            <a:endParaRPr lang="en-US" dirty="0"/>
          </a:p>
        </p:txBody>
      </p:sp>
      <p:sp>
        <p:nvSpPr>
          <p:cNvPr id="7" name="TextBox 6">
            <a:extLst>
              <a:ext uri="{FF2B5EF4-FFF2-40B4-BE49-F238E27FC236}">
                <a16:creationId xmlns:a16="http://schemas.microsoft.com/office/drawing/2014/main" id="{163EC090-E083-4917-B01B-C24EB04C3352}"/>
              </a:ext>
            </a:extLst>
          </p:cNvPr>
          <p:cNvSpPr txBox="1"/>
          <p:nvPr/>
        </p:nvSpPr>
        <p:spPr>
          <a:xfrm>
            <a:off x="709682" y="1206588"/>
            <a:ext cx="7899845" cy="3589894"/>
          </a:xfrm>
          <a:prstGeom prst="rect">
            <a:avLst/>
          </a:prstGeom>
          <a:noFill/>
        </p:spPr>
        <p:txBody>
          <a:bodyPr wrap="square" numCol="1" spcCol="274320" rtlCol="0" anchor="t">
            <a:spAutoFit/>
          </a:bodyPr>
          <a:lstStyle/>
          <a:p>
            <a:pPr>
              <a:lnSpc>
                <a:spcPct val="150000"/>
              </a:lnSpc>
              <a:spcAft>
                <a:spcPts val="600"/>
              </a:spcAft>
            </a:pPr>
            <a:r>
              <a:rPr lang="en-US" sz="2400" dirty="0">
                <a:solidFill>
                  <a:srgbClr val="0C496E"/>
                </a:solidFill>
              </a:rPr>
              <a:t>The objective of this presentation is for property owners to:</a:t>
            </a:r>
            <a:endParaRPr lang="en-US" sz="2400" dirty="0">
              <a:solidFill>
                <a:srgbClr val="0C496E"/>
              </a:solidFill>
              <a:cs typeface="Calibri"/>
            </a:endParaRPr>
          </a:p>
          <a:p>
            <a:pPr marL="800100" lvl="1" indent="-342900">
              <a:lnSpc>
                <a:spcPct val="150000"/>
              </a:lnSpc>
              <a:spcAft>
                <a:spcPts val="600"/>
              </a:spcAft>
              <a:buAutoNum type="arabicPeriod"/>
            </a:pPr>
            <a:r>
              <a:rPr lang="en-US" sz="2400" dirty="0">
                <a:solidFill>
                  <a:srgbClr val="0C496E"/>
                </a:solidFill>
              </a:rPr>
              <a:t>Understand the ordinance and what properties it applies to</a:t>
            </a:r>
            <a:endParaRPr lang="en-US" sz="2400" dirty="0">
              <a:solidFill>
                <a:srgbClr val="0C496E"/>
              </a:solidFill>
              <a:cs typeface="Calibri"/>
            </a:endParaRPr>
          </a:p>
          <a:p>
            <a:pPr marL="800100" lvl="1" indent="-342900">
              <a:lnSpc>
                <a:spcPct val="150000"/>
              </a:lnSpc>
              <a:spcAft>
                <a:spcPts val="600"/>
              </a:spcAft>
              <a:buAutoNum type="arabicPeriod"/>
            </a:pPr>
            <a:r>
              <a:rPr lang="en-US" sz="2400" dirty="0">
                <a:solidFill>
                  <a:srgbClr val="0C496E"/>
                </a:solidFill>
              </a:rPr>
              <a:t>Learn how to comply with the notification requirements</a:t>
            </a:r>
            <a:endParaRPr lang="en-US" sz="2400" dirty="0">
              <a:solidFill>
                <a:srgbClr val="0C496E"/>
              </a:solidFill>
              <a:cs typeface="Calibri"/>
            </a:endParaRPr>
          </a:p>
          <a:p>
            <a:pPr marL="800100" lvl="1" indent="-342900">
              <a:lnSpc>
                <a:spcPct val="150000"/>
              </a:lnSpc>
              <a:spcAft>
                <a:spcPts val="600"/>
              </a:spcAft>
              <a:buAutoNum type="arabicPeriod"/>
            </a:pPr>
            <a:r>
              <a:rPr lang="en-US" sz="2400" dirty="0">
                <a:solidFill>
                  <a:srgbClr val="0C496E"/>
                </a:solidFill>
              </a:rPr>
              <a:t>Know where to get help</a:t>
            </a:r>
            <a:endParaRPr lang="en-US" sz="2400" dirty="0">
              <a:solidFill>
                <a:srgbClr val="0C496E"/>
              </a:solidFill>
              <a:cs typeface="Calibri"/>
            </a:endParaRPr>
          </a:p>
        </p:txBody>
      </p:sp>
    </p:spTree>
    <p:extLst>
      <p:ext uri="{BB962C8B-B14F-4D97-AF65-F5344CB8AC3E}">
        <p14:creationId xmlns:p14="http://schemas.microsoft.com/office/powerpoint/2010/main" val="3409042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629400"/>
            <a:ext cx="9144000" cy="228600"/>
          </a:xfrm>
          <a:prstGeom prst="rect">
            <a:avLst/>
          </a:prstGeom>
          <a:solidFill>
            <a:srgbClr val="BFEE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Rectangle 5"/>
          <p:cNvSpPr/>
          <p:nvPr/>
        </p:nvSpPr>
        <p:spPr>
          <a:xfrm>
            <a:off x="0" y="6400800"/>
            <a:ext cx="9144000" cy="228600"/>
          </a:xfrm>
          <a:prstGeom prst="rect">
            <a:avLst/>
          </a:prstGeom>
          <a:solidFill>
            <a:srgbClr val="0C49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extBox 1">
            <a:extLst>
              <a:ext uri="{FF2B5EF4-FFF2-40B4-BE49-F238E27FC236}">
                <a16:creationId xmlns:a16="http://schemas.microsoft.com/office/drawing/2014/main" id="{73CBFF66-152C-4734-A480-1DFC18B5DADC}"/>
              </a:ext>
            </a:extLst>
          </p:cNvPr>
          <p:cNvSpPr txBox="1"/>
          <p:nvPr/>
        </p:nvSpPr>
        <p:spPr>
          <a:xfrm>
            <a:off x="709683" y="1206588"/>
            <a:ext cx="7133056" cy="4773743"/>
          </a:xfrm>
          <a:prstGeom prst="rect">
            <a:avLst/>
          </a:prstGeom>
          <a:noFill/>
        </p:spPr>
        <p:txBody>
          <a:bodyPr wrap="square" numCol="1" spcCol="274320" rtlCol="0" anchor="t">
            <a:spAutoFit/>
          </a:bodyPr>
          <a:lstStyle/>
          <a:p>
            <a:pPr>
              <a:lnSpc>
                <a:spcPct val="150000"/>
              </a:lnSpc>
              <a:spcAft>
                <a:spcPts val="600"/>
              </a:spcAft>
            </a:pPr>
            <a:r>
              <a:rPr lang="en-US" dirty="0">
                <a:solidFill>
                  <a:srgbClr val="0C496E"/>
                </a:solidFill>
              </a:rPr>
              <a:t>In 2015, the City Council adopted </a:t>
            </a:r>
            <a:r>
              <a:rPr lang="en-US" u="sng" dirty="0">
                <a:solidFill>
                  <a:srgbClr val="0C496E"/>
                </a:solidFill>
                <a:hlinkClick r:id="rId3">
                  <a:extLst>
                    <a:ext uri="{A12FA001-AC4F-418D-AE19-62706E023703}">
                      <ahyp:hlinkClr xmlns:ahyp="http://schemas.microsoft.com/office/drawing/2018/hyperlinkcolor" val="tx"/>
                    </a:ext>
                  </a:extLst>
                </a:hlinkClick>
              </a:rPr>
              <a:t>Ordinance 124861</a:t>
            </a:r>
            <a:r>
              <a:rPr lang="en-US" dirty="0">
                <a:solidFill>
                  <a:srgbClr val="0C496E"/>
                </a:solidFill>
              </a:rPr>
              <a:t> establishing the Notice of Intent to Sell (NOIS) policy, and on July 22, 2019, City Council adopted </a:t>
            </a:r>
            <a:r>
              <a:rPr lang="en-US" u="sng" dirty="0">
                <a:solidFill>
                  <a:srgbClr val="0C496E"/>
                </a:solidFill>
                <a:hlinkClick r:id="rId4">
                  <a:extLst>
                    <a:ext uri="{A12FA001-AC4F-418D-AE19-62706E023703}">
                      <ahyp:hlinkClr xmlns:ahyp="http://schemas.microsoft.com/office/drawing/2018/hyperlinkcolor" val="tx"/>
                    </a:ext>
                  </a:extLst>
                </a:hlinkClick>
              </a:rPr>
              <a:t>Ordinance 125873</a:t>
            </a:r>
            <a:r>
              <a:rPr lang="en-US" dirty="0">
                <a:solidFill>
                  <a:srgbClr val="0C496E"/>
                </a:solidFill>
              </a:rPr>
              <a:t>, amending certain provisions of the original NOIS policy. </a:t>
            </a:r>
          </a:p>
          <a:p>
            <a:pPr>
              <a:lnSpc>
                <a:spcPct val="150000"/>
              </a:lnSpc>
              <a:spcAft>
                <a:spcPts val="600"/>
              </a:spcAft>
            </a:pPr>
            <a:endParaRPr lang="en-US" dirty="0">
              <a:solidFill>
                <a:srgbClr val="0C496E"/>
              </a:solidFill>
            </a:endParaRPr>
          </a:p>
          <a:p>
            <a:pPr>
              <a:lnSpc>
                <a:spcPct val="150000"/>
              </a:lnSpc>
              <a:spcAft>
                <a:spcPts val="600"/>
              </a:spcAft>
            </a:pPr>
            <a:r>
              <a:rPr lang="en-US" dirty="0">
                <a:solidFill>
                  <a:srgbClr val="0C496E"/>
                </a:solidFill>
              </a:rPr>
              <a:t>The Notice of Intent to Sell ordinance requires owners of multi-family buildings providing naturally occurring affordable housing units to notify the city and tenants 90 days prior to listing their property for sale. This ordinance allows for a potential purchase by the tenants, the City or an affordable housing developer.  The ordinance also provides early notification to tenants that may be impacted if the building is sold.</a:t>
            </a:r>
            <a:endParaRPr lang="en-US" dirty="0">
              <a:solidFill>
                <a:srgbClr val="0C496E"/>
              </a:solidFill>
              <a:cs typeface="Calibri"/>
            </a:endParaRPr>
          </a:p>
        </p:txBody>
      </p:sp>
      <p:sp>
        <p:nvSpPr>
          <p:cNvPr id="9" name="Rectangle 8">
            <a:extLst>
              <a:ext uri="{FF2B5EF4-FFF2-40B4-BE49-F238E27FC236}">
                <a16:creationId xmlns:a16="http://schemas.microsoft.com/office/drawing/2014/main" id="{924E780C-DCAE-4014-A57C-4795D8D96A54}"/>
              </a:ext>
            </a:extLst>
          </p:cNvPr>
          <p:cNvSpPr/>
          <p:nvPr/>
        </p:nvSpPr>
        <p:spPr>
          <a:xfrm>
            <a:off x="555147" y="393213"/>
            <a:ext cx="8179153" cy="584775"/>
          </a:xfrm>
          <a:prstGeom prst="rect">
            <a:avLst/>
          </a:prstGeom>
        </p:spPr>
        <p:txBody>
          <a:bodyPr wrap="square" anchor="t">
            <a:spAutoFit/>
          </a:bodyPr>
          <a:lstStyle/>
          <a:p>
            <a:pPr algn="ctr"/>
            <a:r>
              <a:rPr lang="en-US" sz="3200" b="1" dirty="0">
                <a:solidFill>
                  <a:srgbClr val="0C496E"/>
                </a:solidFill>
                <a:latin typeface="Seattle Text" pitchFamily="2" charset="0"/>
                <a:cs typeface="Seattle Text" pitchFamily="2" charset="0"/>
              </a:rPr>
              <a:t>NOIS Background</a:t>
            </a:r>
            <a:endParaRPr lang="en-US" dirty="0"/>
          </a:p>
        </p:txBody>
      </p:sp>
    </p:spTree>
    <p:extLst>
      <p:ext uri="{BB962C8B-B14F-4D97-AF65-F5344CB8AC3E}">
        <p14:creationId xmlns:p14="http://schemas.microsoft.com/office/powerpoint/2010/main" val="2438166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629400"/>
            <a:ext cx="9144000" cy="228600"/>
          </a:xfrm>
          <a:prstGeom prst="rect">
            <a:avLst/>
          </a:prstGeom>
          <a:solidFill>
            <a:srgbClr val="BFEE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Rectangle 5"/>
          <p:cNvSpPr/>
          <p:nvPr/>
        </p:nvSpPr>
        <p:spPr>
          <a:xfrm>
            <a:off x="0" y="6400800"/>
            <a:ext cx="9144000" cy="228600"/>
          </a:xfrm>
          <a:prstGeom prst="rect">
            <a:avLst/>
          </a:prstGeom>
          <a:solidFill>
            <a:srgbClr val="0C49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extBox 1">
            <a:extLst>
              <a:ext uri="{FF2B5EF4-FFF2-40B4-BE49-F238E27FC236}">
                <a16:creationId xmlns:a16="http://schemas.microsoft.com/office/drawing/2014/main" id="{73CBFF66-152C-4734-A480-1DFC18B5DADC}"/>
              </a:ext>
            </a:extLst>
          </p:cNvPr>
          <p:cNvSpPr txBox="1"/>
          <p:nvPr/>
        </p:nvSpPr>
        <p:spPr>
          <a:xfrm>
            <a:off x="709683" y="1206588"/>
            <a:ext cx="7133056" cy="423449"/>
          </a:xfrm>
          <a:prstGeom prst="rect">
            <a:avLst/>
          </a:prstGeom>
          <a:noFill/>
        </p:spPr>
        <p:txBody>
          <a:bodyPr wrap="square" numCol="1" spcCol="274320" rtlCol="0">
            <a:spAutoFit/>
          </a:bodyPr>
          <a:lstStyle/>
          <a:p>
            <a:pPr>
              <a:lnSpc>
                <a:spcPct val="150000"/>
              </a:lnSpc>
              <a:spcAft>
                <a:spcPts val="600"/>
              </a:spcAft>
            </a:pPr>
            <a:endParaRPr lang="en-US" sz="1600" dirty="0"/>
          </a:p>
        </p:txBody>
      </p:sp>
      <p:sp>
        <p:nvSpPr>
          <p:cNvPr id="9" name="Rectangle 8">
            <a:extLst>
              <a:ext uri="{FF2B5EF4-FFF2-40B4-BE49-F238E27FC236}">
                <a16:creationId xmlns:a16="http://schemas.microsoft.com/office/drawing/2014/main" id="{924E780C-DCAE-4014-A57C-4795D8D96A54}"/>
              </a:ext>
            </a:extLst>
          </p:cNvPr>
          <p:cNvSpPr/>
          <p:nvPr/>
        </p:nvSpPr>
        <p:spPr>
          <a:xfrm>
            <a:off x="600220" y="393213"/>
            <a:ext cx="8179153" cy="584775"/>
          </a:xfrm>
          <a:prstGeom prst="rect">
            <a:avLst/>
          </a:prstGeom>
        </p:spPr>
        <p:txBody>
          <a:bodyPr wrap="square" anchor="t">
            <a:spAutoFit/>
          </a:bodyPr>
          <a:lstStyle/>
          <a:p>
            <a:pPr algn="ctr"/>
            <a:r>
              <a:rPr lang="en-US" sz="3200" b="1" dirty="0">
                <a:solidFill>
                  <a:srgbClr val="0C496E"/>
                </a:solidFill>
                <a:latin typeface="Seattle Text" pitchFamily="2" charset="0"/>
                <a:cs typeface="Seattle Text" pitchFamily="2" charset="0"/>
              </a:rPr>
              <a:t>How is the New Ordinance Different? </a:t>
            </a:r>
            <a:endParaRPr lang="en-US" dirty="0"/>
          </a:p>
        </p:txBody>
      </p:sp>
      <p:graphicFrame>
        <p:nvGraphicFramePr>
          <p:cNvPr id="3" name="Table 3">
            <a:extLst>
              <a:ext uri="{FF2B5EF4-FFF2-40B4-BE49-F238E27FC236}">
                <a16:creationId xmlns:a16="http://schemas.microsoft.com/office/drawing/2014/main" id="{BCFEBEF1-178F-46FE-B11B-9378B3710C7C}"/>
              </a:ext>
            </a:extLst>
          </p:cNvPr>
          <p:cNvGraphicFramePr>
            <a:graphicFrameLocks noGrp="1"/>
          </p:cNvGraphicFramePr>
          <p:nvPr>
            <p:extLst>
              <p:ext uri="{D42A27DB-BD31-4B8C-83A1-F6EECF244321}">
                <p14:modId xmlns:p14="http://schemas.microsoft.com/office/powerpoint/2010/main" val="915741938"/>
              </p:ext>
            </p:extLst>
          </p:nvPr>
        </p:nvGraphicFramePr>
        <p:xfrm>
          <a:off x="854496" y="1099671"/>
          <a:ext cx="7422916" cy="4964952"/>
        </p:xfrm>
        <a:graphic>
          <a:graphicData uri="http://schemas.openxmlformats.org/drawingml/2006/table">
            <a:tbl>
              <a:tblPr firstRow="1" bandRow="1">
                <a:tableStyleId>{5C22544A-7EE6-4342-B048-85BDC9FD1C3A}</a:tableStyleId>
              </a:tblPr>
              <a:tblGrid>
                <a:gridCol w="3711458">
                  <a:extLst>
                    <a:ext uri="{9D8B030D-6E8A-4147-A177-3AD203B41FA5}">
                      <a16:colId xmlns:a16="http://schemas.microsoft.com/office/drawing/2014/main" val="3107964966"/>
                    </a:ext>
                  </a:extLst>
                </a:gridCol>
                <a:gridCol w="3711458">
                  <a:extLst>
                    <a:ext uri="{9D8B030D-6E8A-4147-A177-3AD203B41FA5}">
                      <a16:colId xmlns:a16="http://schemas.microsoft.com/office/drawing/2014/main" val="1721572053"/>
                    </a:ext>
                  </a:extLst>
                </a:gridCol>
              </a:tblGrid>
              <a:tr h="411392">
                <a:tc>
                  <a:txBody>
                    <a:bodyPr/>
                    <a:lstStyle/>
                    <a:p>
                      <a:pPr algn="ctr"/>
                      <a:r>
                        <a:rPr lang="en-US" sz="2000" dirty="0"/>
                        <a:t>2015 Ordinance</a:t>
                      </a:r>
                    </a:p>
                  </a:txBody>
                  <a:tcPr/>
                </a:tc>
                <a:tc>
                  <a:txBody>
                    <a:bodyPr/>
                    <a:lstStyle/>
                    <a:p>
                      <a:pPr algn="ctr"/>
                      <a:r>
                        <a:rPr lang="en-US" sz="2000" dirty="0"/>
                        <a:t>2019 Amended Ordinance</a:t>
                      </a:r>
                    </a:p>
                  </a:txBody>
                  <a:tcPr/>
                </a:tc>
                <a:extLst>
                  <a:ext uri="{0D108BD9-81ED-4DB2-BD59-A6C34878D82A}">
                    <a16:rowId xmlns:a16="http://schemas.microsoft.com/office/drawing/2014/main" val="2910395894"/>
                  </a:ext>
                </a:extLst>
              </a:tr>
              <a:tr h="395568">
                <a:tc>
                  <a:txBody>
                    <a:bodyPr/>
                    <a:lstStyle/>
                    <a:p>
                      <a:r>
                        <a:rPr lang="en-US" sz="1600" dirty="0"/>
                        <a:t>Building size = </a:t>
                      </a:r>
                      <a:r>
                        <a:rPr lang="en-US" sz="1600" b="1" dirty="0"/>
                        <a:t>5 units or &gt;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Building size = </a:t>
                      </a:r>
                      <a:r>
                        <a:rPr lang="en-US" sz="1600" b="1" dirty="0"/>
                        <a:t>2 units or &gt;</a:t>
                      </a:r>
                    </a:p>
                  </a:txBody>
                  <a:tcPr/>
                </a:tc>
                <a:extLst>
                  <a:ext uri="{0D108BD9-81ED-4DB2-BD59-A6C34878D82A}">
                    <a16:rowId xmlns:a16="http://schemas.microsoft.com/office/drawing/2014/main" val="2099443272"/>
                  </a:ext>
                </a:extLst>
              </a:tr>
              <a:tr h="395568">
                <a:tc>
                  <a:txBody>
                    <a:bodyPr/>
                    <a:lstStyle/>
                    <a:p>
                      <a:r>
                        <a:rPr lang="en-US" sz="1600" dirty="0"/>
                        <a:t>With at least one unit rented at 80% AMI or less</a:t>
                      </a:r>
                    </a:p>
                  </a:txBody>
                  <a:tcPr/>
                </a:tc>
                <a:tc>
                  <a:txBody>
                    <a:bodyPr/>
                    <a:lstStyle/>
                    <a:p>
                      <a:r>
                        <a:rPr lang="en-US" sz="1600" dirty="0"/>
                        <a:t>With at least one unit rented at 80% AMI or less</a:t>
                      </a:r>
                    </a:p>
                  </a:txBody>
                  <a:tcPr/>
                </a:tc>
                <a:extLst>
                  <a:ext uri="{0D108BD9-81ED-4DB2-BD59-A6C34878D82A}">
                    <a16:rowId xmlns:a16="http://schemas.microsoft.com/office/drawing/2014/main" val="855618699"/>
                  </a:ext>
                </a:extLst>
              </a:tr>
              <a:tr h="730776">
                <a:tc>
                  <a:txBody>
                    <a:bodyPr/>
                    <a:lstStyle/>
                    <a:p>
                      <a:r>
                        <a:rPr lang="en-US" sz="1600" dirty="0"/>
                        <a:t>Notification required in writing </a:t>
                      </a:r>
                      <a:r>
                        <a:rPr lang="en-US" sz="1600" b="1" dirty="0"/>
                        <a:t>60 days </a:t>
                      </a:r>
                      <a:r>
                        <a:rPr lang="en-US" sz="1600" dirty="0"/>
                        <a:t>prior to listing</a:t>
                      </a:r>
                    </a:p>
                  </a:txBody>
                  <a:tcPr/>
                </a:tc>
                <a:tc>
                  <a:txBody>
                    <a:bodyPr/>
                    <a:lstStyle/>
                    <a:p>
                      <a:r>
                        <a:rPr lang="en-US" sz="1600" dirty="0"/>
                        <a:t>Notification &amp; declaration form required </a:t>
                      </a:r>
                      <a:r>
                        <a:rPr lang="en-US" sz="1600" b="1" dirty="0"/>
                        <a:t>90 days </a:t>
                      </a:r>
                      <a:r>
                        <a:rPr lang="en-US" sz="1600" dirty="0"/>
                        <a:t>prior to listing</a:t>
                      </a:r>
                    </a:p>
                  </a:txBody>
                  <a:tcPr/>
                </a:tc>
                <a:extLst>
                  <a:ext uri="{0D108BD9-81ED-4DB2-BD59-A6C34878D82A}">
                    <a16:rowId xmlns:a16="http://schemas.microsoft.com/office/drawing/2014/main" val="4026724362"/>
                  </a:ext>
                </a:extLst>
              </a:tr>
              <a:tr h="854429">
                <a:tc>
                  <a:txBody>
                    <a:bodyPr/>
                    <a:lstStyle/>
                    <a:p>
                      <a:r>
                        <a:rPr lang="en-US" sz="1600" dirty="0"/>
                        <a:t>Described the City and affordable housing developers as potential purchasers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Describes the City, affordable housing developers, and </a:t>
                      </a:r>
                      <a:r>
                        <a:rPr lang="en-US" sz="1600" b="1" dirty="0"/>
                        <a:t>tenants </a:t>
                      </a:r>
                      <a:r>
                        <a:rPr lang="en-US" sz="1600" dirty="0"/>
                        <a:t>as potential purchasers</a:t>
                      </a:r>
                    </a:p>
                  </a:txBody>
                  <a:tcPr/>
                </a:tc>
                <a:extLst>
                  <a:ext uri="{0D108BD9-81ED-4DB2-BD59-A6C34878D82A}">
                    <a16:rowId xmlns:a16="http://schemas.microsoft.com/office/drawing/2014/main" val="1168377475"/>
                  </a:ext>
                </a:extLst>
              </a:tr>
              <a:tr h="458860">
                <a:tc>
                  <a:txBody>
                    <a:bodyPr/>
                    <a:lstStyle/>
                    <a:p>
                      <a:r>
                        <a:rPr lang="en-US" sz="1600" dirty="0"/>
                        <a:t>Limited details on process for owners</a:t>
                      </a:r>
                    </a:p>
                  </a:txBody>
                  <a:tcPr/>
                </a:tc>
                <a:tc>
                  <a:txBody>
                    <a:bodyPr/>
                    <a:lstStyle/>
                    <a:p>
                      <a:r>
                        <a:rPr lang="en-US" sz="1600" dirty="0"/>
                        <a:t>Gives more direction on process to owners</a:t>
                      </a:r>
                    </a:p>
                  </a:txBody>
                  <a:tcPr/>
                </a:tc>
                <a:extLst>
                  <a:ext uri="{0D108BD9-81ED-4DB2-BD59-A6C34878D82A}">
                    <a16:rowId xmlns:a16="http://schemas.microsoft.com/office/drawing/2014/main" val="3052402200"/>
                  </a:ext>
                </a:extLst>
              </a:tr>
              <a:tr h="854429">
                <a:tc>
                  <a:txBody>
                    <a:bodyPr/>
                    <a:lstStyle/>
                    <a:p>
                      <a:endParaRPr lang="en-US" sz="1600" dirty="0"/>
                    </a:p>
                  </a:txBody>
                  <a:tcPr/>
                </a:tc>
                <a:tc>
                  <a:txBody>
                    <a:bodyPr/>
                    <a:lstStyle/>
                    <a:p>
                      <a:r>
                        <a:rPr lang="en-US" sz="1600" dirty="0"/>
                        <a:t>Requires notification to tenants posted in common areas providing resources for renters and potential purchasers</a:t>
                      </a:r>
                    </a:p>
                  </a:txBody>
                  <a:tcPr/>
                </a:tc>
                <a:extLst>
                  <a:ext uri="{0D108BD9-81ED-4DB2-BD59-A6C34878D82A}">
                    <a16:rowId xmlns:a16="http://schemas.microsoft.com/office/drawing/2014/main" val="2965757521"/>
                  </a:ext>
                </a:extLst>
              </a:tr>
              <a:tr h="680378">
                <a:tc>
                  <a:txBody>
                    <a:bodyPr/>
                    <a:lstStyle/>
                    <a:p>
                      <a:r>
                        <a:rPr lang="en-US" sz="1600" dirty="0"/>
                        <a:t>Non-compliance penalty = $500</a:t>
                      </a:r>
                    </a:p>
                  </a:txBody>
                  <a:tcPr/>
                </a:tc>
                <a:tc>
                  <a:txBody>
                    <a:bodyPr/>
                    <a:lstStyle/>
                    <a:p>
                      <a:r>
                        <a:rPr lang="en-US" sz="1600" dirty="0"/>
                        <a:t>Non-compliance penalty = $2000</a:t>
                      </a:r>
                    </a:p>
                  </a:txBody>
                  <a:tcPr/>
                </a:tc>
                <a:extLst>
                  <a:ext uri="{0D108BD9-81ED-4DB2-BD59-A6C34878D82A}">
                    <a16:rowId xmlns:a16="http://schemas.microsoft.com/office/drawing/2014/main" val="115031333"/>
                  </a:ext>
                </a:extLst>
              </a:tr>
            </a:tbl>
          </a:graphicData>
        </a:graphic>
      </p:graphicFrame>
    </p:spTree>
    <p:extLst>
      <p:ext uri="{BB962C8B-B14F-4D97-AF65-F5344CB8AC3E}">
        <p14:creationId xmlns:p14="http://schemas.microsoft.com/office/powerpoint/2010/main" val="3945282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629400"/>
            <a:ext cx="9144000" cy="228600"/>
          </a:xfrm>
          <a:prstGeom prst="rect">
            <a:avLst/>
          </a:prstGeom>
          <a:solidFill>
            <a:srgbClr val="BFEE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Rectangle 5"/>
          <p:cNvSpPr/>
          <p:nvPr/>
        </p:nvSpPr>
        <p:spPr>
          <a:xfrm>
            <a:off x="0" y="6400800"/>
            <a:ext cx="9144000" cy="228600"/>
          </a:xfrm>
          <a:prstGeom prst="rect">
            <a:avLst/>
          </a:prstGeom>
          <a:solidFill>
            <a:srgbClr val="0C49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extBox 1">
            <a:extLst>
              <a:ext uri="{FF2B5EF4-FFF2-40B4-BE49-F238E27FC236}">
                <a16:creationId xmlns:a16="http://schemas.microsoft.com/office/drawing/2014/main" id="{73CBFF66-152C-4734-A480-1DFC18B5DADC}"/>
              </a:ext>
            </a:extLst>
          </p:cNvPr>
          <p:cNvSpPr txBox="1"/>
          <p:nvPr/>
        </p:nvSpPr>
        <p:spPr>
          <a:xfrm>
            <a:off x="709683" y="1206588"/>
            <a:ext cx="7668024" cy="1239057"/>
          </a:xfrm>
          <a:prstGeom prst="rect">
            <a:avLst/>
          </a:prstGeom>
          <a:noFill/>
        </p:spPr>
        <p:txBody>
          <a:bodyPr wrap="square" numCol="1" spcCol="274320" rtlCol="0">
            <a:spAutoFit/>
          </a:bodyPr>
          <a:lstStyle/>
          <a:p>
            <a:pPr>
              <a:lnSpc>
                <a:spcPct val="150000"/>
              </a:lnSpc>
              <a:spcAft>
                <a:spcPts val="600"/>
              </a:spcAft>
            </a:pPr>
            <a:r>
              <a:rPr lang="en-US" sz="1600" u="sng" dirty="0"/>
              <a:t>Owners must notify the Office of Housing 90 days prior to listing the property or executing a contract with a realtor</a:t>
            </a:r>
          </a:p>
          <a:p>
            <a:pPr>
              <a:lnSpc>
                <a:spcPct val="150000"/>
              </a:lnSpc>
              <a:spcAft>
                <a:spcPts val="600"/>
              </a:spcAft>
            </a:pPr>
            <a:r>
              <a:rPr lang="en-US" sz="1600" u="sng" dirty="0"/>
              <a:t> </a:t>
            </a:r>
          </a:p>
        </p:txBody>
      </p:sp>
      <p:sp>
        <p:nvSpPr>
          <p:cNvPr id="9" name="Rectangle 8">
            <a:extLst>
              <a:ext uri="{FF2B5EF4-FFF2-40B4-BE49-F238E27FC236}">
                <a16:creationId xmlns:a16="http://schemas.microsoft.com/office/drawing/2014/main" id="{924E780C-DCAE-4014-A57C-4795D8D96A54}"/>
              </a:ext>
            </a:extLst>
          </p:cNvPr>
          <p:cNvSpPr/>
          <p:nvPr/>
        </p:nvSpPr>
        <p:spPr>
          <a:xfrm>
            <a:off x="533332" y="447637"/>
            <a:ext cx="8179153" cy="584775"/>
          </a:xfrm>
          <a:prstGeom prst="rect">
            <a:avLst/>
          </a:prstGeom>
        </p:spPr>
        <p:txBody>
          <a:bodyPr wrap="square" anchor="t">
            <a:spAutoFit/>
          </a:bodyPr>
          <a:lstStyle/>
          <a:p>
            <a:pPr algn="ctr"/>
            <a:r>
              <a:rPr lang="en-US" sz="3200" b="1" dirty="0">
                <a:solidFill>
                  <a:srgbClr val="0C496E"/>
                </a:solidFill>
                <a:latin typeface="Seattle Text" pitchFamily="2" charset="0"/>
                <a:cs typeface="Seattle Text" pitchFamily="2" charset="0"/>
              </a:rPr>
              <a:t>What is an Affordable Unit? </a:t>
            </a:r>
            <a:endParaRPr lang="en-US"/>
          </a:p>
        </p:txBody>
      </p:sp>
      <p:pic>
        <p:nvPicPr>
          <p:cNvPr id="3" name="Picture 2">
            <a:extLst>
              <a:ext uri="{FF2B5EF4-FFF2-40B4-BE49-F238E27FC236}">
                <a16:creationId xmlns:a16="http://schemas.microsoft.com/office/drawing/2014/main" id="{C5DA6BA6-5F8C-4D9A-B1F4-C446A34251DC}"/>
              </a:ext>
            </a:extLst>
          </p:cNvPr>
          <p:cNvPicPr>
            <a:picLocks noChangeAspect="1"/>
          </p:cNvPicPr>
          <p:nvPr/>
        </p:nvPicPr>
        <p:blipFill>
          <a:blip r:embed="rId3"/>
          <a:stretch>
            <a:fillRect/>
          </a:stretch>
        </p:blipFill>
        <p:spPr>
          <a:xfrm>
            <a:off x="331445" y="1206588"/>
            <a:ext cx="8511566" cy="4212661"/>
          </a:xfrm>
          <a:prstGeom prst="rect">
            <a:avLst/>
          </a:prstGeom>
        </p:spPr>
      </p:pic>
      <p:sp>
        <p:nvSpPr>
          <p:cNvPr id="7" name="TextBox 6">
            <a:extLst>
              <a:ext uri="{FF2B5EF4-FFF2-40B4-BE49-F238E27FC236}">
                <a16:creationId xmlns:a16="http://schemas.microsoft.com/office/drawing/2014/main" id="{7941E7F6-791F-4074-8D89-A21888241643}"/>
              </a:ext>
            </a:extLst>
          </p:cNvPr>
          <p:cNvSpPr txBox="1"/>
          <p:nvPr/>
        </p:nvSpPr>
        <p:spPr>
          <a:xfrm>
            <a:off x="507576" y="5321825"/>
            <a:ext cx="8089074" cy="507831"/>
          </a:xfrm>
          <a:prstGeom prst="rect">
            <a:avLst/>
          </a:prstGeom>
          <a:noFill/>
        </p:spPr>
        <p:txBody>
          <a:bodyPr wrap="square" numCol="1" spcCol="274320" rtlCol="0">
            <a:spAutoFit/>
          </a:bodyPr>
          <a:lstStyle/>
          <a:p>
            <a:pPr>
              <a:spcAft>
                <a:spcPts val="600"/>
              </a:spcAft>
            </a:pPr>
            <a:r>
              <a:rPr lang="en-US" sz="1100" dirty="0">
                <a:hlinkClick r:id="rId4"/>
              </a:rPr>
              <a:t>https://www.seattle.gov/housing/intent-to-sell</a:t>
            </a:r>
            <a:endParaRPr lang="en-US" sz="1100" dirty="0"/>
          </a:p>
          <a:p>
            <a:pPr>
              <a:spcAft>
                <a:spcPts val="600"/>
              </a:spcAft>
            </a:pPr>
            <a:r>
              <a:rPr lang="en-US" sz="1100" dirty="0"/>
              <a:t>2019 Income and Rent Limits published by HUD April 24, 2019 – Rent limits change annually and will be updated on OH’s website</a:t>
            </a:r>
          </a:p>
        </p:txBody>
      </p:sp>
    </p:spTree>
    <p:extLst>
      <p:ext uri="{BB962C8B-B14F-4D97-AF65-F5344CB8AC3E}">
        <p14:creationId xmlns:p14="http://schemas.microsoft.com/office/powerpoint/2010/main" val="1502498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629400"/>
            <a:ext cx="9144000" cy="228600"/>
          </a:xfrm>
          <a:prstGeom prst="rect">
            <a:avLst/>
          </a:prstGeom>
          <a:solidFill>
            <a:srgbClr val="BFEE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Rectangle 5"/>
          <p:cNvSpPr/>
          <p:nvPr/>
        </p:nvSpPr>
        <p:spPr>
          <a:xfrm>
            <a:off x="0" y="6400800"/>
            <a:ext cx="9144000" cy="228600"/>
          </a:xfrm>
          <a:prstGeom prst="rect">
            <a:avLst/>
          </a:prstGeom>
          <a:solidFill>
            <a:srgbClr val="0C49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extBox 1">
            <a:extLst>
              <a:ext uri="{FF2B5EF4-FFF2-40B4-BE49-F238E27FC236}">
                <a16:creationId xmlns:a16="http://schemas.microsoft.com/office/drawing/2014/main" id="{73CBFF66-152C-4734-A480-1DFC18B5DADC}"/>
              </a:ext>
            </a:extLst>
          </p:cNvPr>
          <p:cNvSpPr txBox="1"/>
          <p:nvPr/>
        </p:nvSpPr>
        <p:spPr>
          <a:xfrm>
            <a:off x="709683" y="1056068"/>
            <a:ext cx="3862317" cy="5163208"/>
          </a:xfrm>
          <a:prstGeom prst="rect">
            <a:avLst/>
          </a:prstGeom>
          <a:noFill/>
        </p:spPr>
        <p:txBody>
          <a:bodyPr wrap="square" numCol="1" spcCol="274320" rtlCol="0" anchor="t">
            <a:spAutoFit/>
          </a:bodyPr>
          <a:lstStyle/>
          <a:p>
            <a:pPr>
              <a:lnSpc>
                <a:spcPct val="150000"/>
              </a:lnSpc>
              <a:spcAft>
                <a:spcPts val="600"/>
              </a:spcAft>
            </a:pPr>
            <a:r>
              <a:rPr lang="en-US" sz="1600" dirty="0">
                <a:solidFill>
                  <a:srgbClr val="0C496E"/>
                </a:solidFill>
              </a:rPr>
              <a:t>Owners must notify the Office of Housing 90- days prior to listing the property or executing a contract with a realtor.</a:t>
            </a:r>
            <a:endParaRPr lang="en-US" sz="1600" dirty="0">
              <a:solidFill>
                <a:srgbClr val="0C496E"/>
              </a:solidFill>
              <a:cs typeface="Calibri"/>
            </a:endParaRPr>
          </a:p>
          <a:p>
            <a:pPr>
              <a:lnSpc>
                <a:spcPct val="150000"/>
              </a:lnSpc>
              <a:spcAft>
                <a:spcPts val="600"/>
              </a:spcAft>
            </a:pPr>
            <a:endParaRPr lang="en-US" sz="1600" dirty="0">
              <a:solidFill>
                <a:srgbClr val="0C496E"/>
              </a:solidFill>
              <a:cs typeface="Calibri"/>
            </a:endParaRPr>
          </a:p>
          <a:p>
            <a:pPr>
              <a:lnSpc>
                <a:spcPct val="150000"/>
              </a:lnSpc>
              <a:spcAft>
                <a:spcPts val="600"/>
              </a:spcAft>
            </a:pPr>
            <a:r>
              <a:rPr lang="en-US" sz="1600" dirty="0">
                <a:solidFill>
                  <a:srgbClr val="0C496E"/>
                </a:solidFill>
              </a:rPr>
              <a:t>Once a notification is received by OH an email it sent out over our Notice of Intent to Sell listserv that consists of mainly housing developers and community members interested in preservation opportunities. </a:t>
            </a:r>
          </a:p>
          <a:p>
            <a:pPr>
              <a:lnSpc>
                <a:spcPct val="150000"/>
              </a:lnSpc>
              <a:spcAft>
                <a:spcPts val="600"/>
              </a:spcAft>
            </a:pPr>
            <a:r>
              <a:rPr lang="en-US" sz="1600" dirty="0">
                <a:solidFill>
                  <a:srgbClr val="0C496E"/>
                </a:solidFill>
              </a:rPr>
              <a:t>To subscribe please go to:</a:t>
            </a:r>
            <a:br>
              <a:rPr lang="en-US" sz="1600" dirty="0"/>
            </a:br>
            <a:r>
              <a:rPr lang="en-US" sz="1600" dirty="0">
                <a:hlinkClick r:id="rId3"/>
              </a:rPr>
              <a:t>https://www.seattle.gov/housing/intent-to-sell/information-for-landlords</a:t>
            </a:r>
            <a:endParaRPr lang="en-US" sz="1600" dirty="0"/>
          </a:p>
          <a:p>
            <a:pPr>
              <a:lnSpc>
                <a:spcPct val="150000"/>
              </a:lnSpc>
              <a:spcAft>
                <a:spcPts val="600"/>
              </a:spcAft>
            </a:pPr>
            <a:r>
              <a:rPr lang="en-US" sz="1600" u="sng" dirty="0"/>
              <a:t> </a:t>
            </a:r>
          </a:p>
        </p:txBody>
      </p:sp>
      <p:sp>
        <p:nvSpPr>
          <p:cNvPr id="9" name="Rectangle 8">
            <a:extLst>
              <a:ext uri="{FF2B5EF4-FFF2-40B4-BE49-F238E27FC236}">
                <a16:creationId xmlns:a16="http://schemas.microsoft.com/office/drawing/2014/main" id="{924E780C-DCAE-4014-A57C-4795D8D96A54}"/>
              </a:ext>
            </a:extLst>
          </p:cNvPr>
          <p:cNvSpPr/>
          <p:nvPr/>
        </p:nvSpPr>
        <p:spPr>
          <a:xfrm>
            <a:off x="709683" y="393213"/>
            <a:ext cx="8179153" cy="1077218"/>
          </a:xfrm>
          <a:prstGeom prst="rect">
            <a:avLst/>
          </a:prstGeom>
        </p:spPr>
        <p:txBody>
          <a:bodyPr wrap="square" anchor="t">
            <a:spAutoFit/>
          </a:bodyPr>
          <a:lstStyle/>
          <a:p>
            <a:r>
              <a:rPr lang="en-US" sz="3200" b="1" dirty="0">
                <a:solidFill>
                  <a:srgbClr val="0C496E"/>
                </a:solidFill>
                <a:latin typeface="Seattle Text"/>
                <a:cs typeface="Seattle Text" pitchFamily="2" charset="0"/>
              </a:rPr>
              <a:t>Required Notifications</a:t>
            </a:r>
            <a:endParaRPr lang="en-US" sz="3200" b="1" dirty="0">
              <a:solidFill>
                <a:srgbClr val="0C496E"/>
              </a:solidFill>
              <a:latin typeface="Seattle Text" pitchFamily="2" charset="0"/>
              <a:cs typeface="Seattle Text" pitchFamily="2" charset="0"/>
            </a:endParaRPr>
          </a:p>
          <a:p>
            <a:endParaRPr lang="en-US" sz="3200" b="1" dirty="0">
              <a:solidFill>
                <a:srgbClr val="0C496E"/>
              </a:solidFill>
              <a:latin typeface="Seattle Text" pitchFamily="2" charset="0"/>
              <a:cs typeface="Seattle Text" pitchFamily="2" charset="0"/>
            </a:endParaRPr>
          </a:p>
        </p:txBody>
      </p:sp>
      <p:pic>
        <p:nvPicPr>
          <p:cNvPr id="3" name="Picture 2">
            <a:extLst>
              <a:ext uri="{FF2B5EF4-FFF2-40B4-BE49-F238E27FC236}">
                <a16:creationId xmlns:a16="http://schemas.microsoft.com/office/drawing/2014/main" id="{444B87E8-ACFA-48C6-8BEC-1EFC24CEDB94}"/>
              </a:ext>
            </a:extLst>
          </p:cNvPr>
          <p:cNvPicPr>
            <a:picLocks noChangeAspect="1"/>
          </p:cNvPicPr>
          <p:nvPr/>
        </p:nvPicPr>
        <p:blipFill>
          <a:blip r:embed="rId4"/>
          <a:stretch>
            <a:fillRect/>
          </a:stretch>
        </p:blipFill>
        <p:spPr>
          <a:xfrm>
            <a:off x="5046937" y="299237"/>
            <a:ext cx="3536324" cy="6101563"/>
          </a:xfrm>
          <a:prstGeom prst="rect">
            <a:avLst/>
          </a:prstGeom>
        </p:spPr>
      </p:pic>
    </p:spTree>
    <p:extLst>
      <p:ext uri="{BB962C8B-B14F-4D97-AF65-F5344CB8AC3E}">
        <p14:creationId xmlns:p14="http://schemas.microsoft.com/office/powerpoint/2010/main" val="4241956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629400"/>
            <a:ext cx="9144000" cy="228600"/>
          </a:xfrm>
          <a:prstGeom prst="rect">
            <a:avLst/>
          </a:prstGeom>
          <a:solidFill>
            <a:srgbClr val="BFEE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Rectangle 5"/>
          <p:cNvSpPr/>
          <p:nvPr/>
        </p:nvSpPr>
        <p:spPr>
          <a:xfrm>
            <a:off x="0" y="6400800"/>
            <a:ext cx="9144000" cy="228600"/>
          </a:xfrm>
          <a:prstGeom prst="rect">
            <a:avLst/>
          </a:prstGeom>
          <a:solidFill>
            <a:srgbClr val="0C49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8">
            <a:extLst>
              <a:ext uri="{FF2B5EF4-FFF2-40B4-BE49-F238E27FC236}">
                <a16:creationId xmlns:a16="http://schemas.microsoft.com/office/drawing/2014/main" id="{924E780C-DCAE-4014-A57C-4795D8D96A54}"/>
              </a:ext>
            </a:extLst>
          </p:cNvPr>
          <p:cNvSpPr/>
          <p:nvPr/>
        </p:nvSpPr>
        <p:spPr>
          <a:xfrm>
            <a:off x="709684" y="270872"/>
            <a:ext cx="4235803" cy="1077218"/>
          </a:xfrm>
          <a:prstGeom prst="rect">
            <a:avLst/>
          </a:prstGeom>
        </p:spPr>
        <p:txBody>
          <a:bodyPr wrap="square">
            <a:spAutoFit/>
          </a:bodyPr>
          <a:lstStyle/>
          <a:p>
            <a:r>
              <a:rPr lang="en-US" sz="3200" b="1" dirty="0">
                <a:solidFill>
                  <a:srgbClr val="0C496E"/>
                </a:solidFill>
                <a:latin typeface="Seattle Text" pitchFamily="2" charset="0"/>
                <a:cs typeface="Seattle Text" pitchFamily="2" charset="0"/>
              </a:rPr>
              <a:t>Required Tenant Notifications</a:t>
            </a:r>
          </a:p>
        </p:txBody>
      </p:sp>
      <p:sp>
        <p:nvSpPr>
          <p:cNvPr id="8" name="TextBox 7">
            <a:extLst>
              <a:ext uri="{FF2B5EF4-FFF2-40B4-BE49-F238E27FC236}">
                <a16:creationId xmlns:a16="http://schemas.microsoft.com/office/drawing/2014/main" id="{2DC4631B-2C24-4B8D-8A9E-E9D212E82EAF}"/>
              </a:ext>
            </a:extLst>
          </p:cNvPr>
          <p:cNvSpPr txBox="1"/>
          <p:nvPr/>
        </p:nvSpPr>
        <p:spPr>
          <a:xfrm>
            <a:off x="709683" y="1378631"/>
            <a:ext cx="3969893" cy="4250523"/>
          </a:xfrm>
          <a:prstGeom prst="rect">
            <a:avLst/>
          </a:prstGeom>
          <a:noFill/>
        </p:spPr>
        <p:txBody>
          <a:bodyPr wrap="square" numCol="1" spcCol="274320" rtlCol="0" anchor="t">
            <a:spAutoFit/>
          </a:bodyPr>
          <a:lstStyle/>
          <a:p>
            <a:pPr>
              <a:lnSpc>
                <a:spcPct val="150000"/>
              </a:lnSpc>
              <a:spcAft>
                <a:spcPts val="600"/>
              </a:spcAft>
            </a:pPr>
            <a:r>
              <a:rPr lang="en-US" b="1" u="sng" dirty="0">
                <a:solidFill>
                  <a:srgbClr val="0C496E"/>
                </a:solidFill>
              </a:rPr>
              <a:t>Two types of notifications</a:t>
            </a:r>
            <a:endParaRPr lang="en-US" b="1" u="sng" dirty="0">
              <a:solidFill>
                <a:srgbClr val="0C496E"/>
              </a:solidFill>
              <a:cs typeface="Calibri"/>
            </a:endParaRPr>
          </a:p>
          <a:p>
            <a:pPr marL="285750" indent="-285750">
              <a:lnSpc>
                <a:spcPct val="150000"/>
              </a:lnSpc>
              <a:spcAft>
                <a:spcPts val="600"/>
              </a:spcAft>
              <a:buFont typeface="Wingdings" panose="05000000000000000000" pitchFamily="2" charset="2"/>
              <a:buChar char="§"/>
            </a:pPr>
            <a:r>
              <a:rPr lang="en-US" dirty="0">
                <a:solidFill>
                  <a:srgbClr val="0C496E"/>
                </a:solidFill>
              </a:rPr>
              <a:t>2-4 unit buildings  </a:t>
            </a:r>
          </a:p>
          <a:p>
            <a:pPr marL="742950" lvl="1" indent="-285750">
              <a:lnSpc>
                <a:spcPct val="150000"/>
              </a:lnSpc>
              <a:spcAft>
                <a:spcPts val="600"/>
              </a:spcAft>
              <a:buFont typeface="Wingdings" panose="05000000000000000000" pitchFamily="2" charset="2"/>
              <a:buChar char="§"/>
            </a:pPr>
            <a:r>
              <a:rPr lang="en-US" dirty="0">
                <a:solidFill>
                  <a:srgbClr val="0C496E"/>
                </a:solidFill>
              </a:rPr>
              <a:t>15 days for potential purchasers to notify the owner</a:t>
            </a:r>
          </a:p>
          <a:p>
            <a:pPr>
              <a:lnSpc>
                <a:spcPct val="150000"/>
              </a:lnSpc>
              <a:spcAft>
                <a:spcPts val="600"/>
              </a:spcAft>
            </a:pPr>
            <a:endParaRPr lang="en-US" dirty="0">
              <a:solidFill>
                <a:srgbClr val="0C496E"/>
              </a:solidFill>
              <a:cs typeface="Calibri"/>
            </a:endParaRPr>
          </a:p>
          <a:p>
            <a:pPr marL="285750" indent="-285750">
              <a:lnSpc>
                <a:spcPct val="150000"/>
              </a:lnSpc>
              <a:spcAft>
                <a:spcPts val="600"/>
              </a:spcAft>
              <a:buFont typeface="Wingdings" panose="05000000000000000000" pitchFamily="2" charset="2"/>
              <a:buChar char="§"/>
            </a:pPr>
            <a:r>
              <a:rPr lang="en-US" dirty="0">
                <a:solidFill>
                  <a:srgbClr val="0C496E"/>
                </a:solidFill>
              </a:rPr>
              <a:t>5 units or &gt; buildings </a:t>
            </a:r>
          </a:p>
          <a:p>
            <a:pPr marL="742950" lvl="1" indent="-285750">
              <a:lnSpc>
                <a:spcPct val="150000"/>
              </a:lnSpc>
              <a:spcAft>
                <a:spcPts val="600"/>
              </a:spcAft>
              <a:buFont typeface="Wingdings" panose="05000000000000000000" pitchFamily="2" charset="2"/>
              <a:buChar char="§"/>
            </a:pPr>
            <a:r>
              <a:rPr lang="en-US" dirty="0">
                <a:solidFill>
                  <a:srgbClr val="0C496E"/>
                </a:solidFill>
              </a:rPr>
              <a:t>30 days for potential purchasers to notify the owner</a:t>
            </a:r>
            <a:endParaRPr lang="en-US" dirty="0">
              <a:solidFill>
                <a:srgbClr val="0C496E"/>
              </a:solidFill>
              <a:cs typeface="Calibri"/>
            </a:endParaRPr>
          </a:p>
          <a:p>
            <a:pPr lvl="1">
              <a:lnSpc>
                <a:spcPct val="150000"/>
              </a:lnSpc>
              <a:spcAft>
                <a:spcPts val="600"/>
              </a:spcAft>
            </a:pPr>
            <a:endParaRPr lang="en-US" dirty="0"/>
          </a:p>
        </p:txBody>
      </p:sp>
      <p:pic>
        <p:nvPicPr>
          <p:cNvPr id="7" name="Picture 6">
            <a:extLst>
              <a:ext uri="{FF2B5EF4-FFF2-40B4-BE49-F238E27FC236}">
                <a16:creationId xmlns:a16="http://schemas.microsoft.com/office/drawing/2014/main" id="{91588AC8-8D53-494E-8CA3-AA97FC2B4DB4}"/>
              </a:ext>
            </a:extLst>
          </p:cNvPr>
          <p:cNvPicPr>
            <a:picLocks noChangeAspect="1"/>
          </p:cNvPicPr>
          <p:nvPr/>
        </p:nvPicPr>
        <p:blipFill>
          <a:blip r:embed="rId3"/>
          <a:stretch>
            <a:fillRect/>
          </a:stretch>
        </p:blipFill>
        <p:spPr>
          <a:xfrm>
            <a:off x="4844827" y="207672"/>
            <a:ext cx="3505624" cy="6148052"/>
          </a:xfrm>
          <a:prstGeom prst="rect">
            <a:avLst/>
          </a:prstGeom>
        </p:spPr>
      </p:pic>
    </p:spTree>
    <p:extLst>
      <p:ext uri="{BB962C8B-B14F-4D97-AF65-F5344CB8AC3E}">
        <p14:creationId xmlns:p14="http://schemas.microsoft.com/office/powerpoint/2010/main" val="3173563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6629400"/>
            <a:ext cx="9144000" cy="228600"/>
          </a:xfrm>
          <a:prstGeom prst="rect">
            <a:avLst/>
          </a:prstGeom>
          <a:solidFill>
            <a:srgbClr val="BFEE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w Cen MT"/>
              <a:ea typeface="+mn-ea"/>
              <a:cs typeface="+mn-cs"/>
            </a:endParaRPr>
          </a:p>
        </p:txBody>
      </p:sp>
      <p:sp>
        <p:nvSpPr>
          <p:cNvPr id="6" name="Rectangle 5"/>
          <p:cNvSpPr/>
          <p:nvPr/>
        </p:nvSpPr>
        <p:spPr>
          <a:xfrm>
            <a:off x="0" y="6400799"/>
            <a:ext cx="9144000" cy="246883"/>
          </a:xfrm>
          <a:prstGeom prst="rect">
            <a:avLst/>
          </a:prstGeom>
          <a:solidFill>
            <a:srgbClr val="0C49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w Cen MT"/>
              <a:ea typeface="+mn-ea"/>
              <a:cs typeface="+mn-cs"/>
            </a:endParaRPr>
          </a:p>
        </p:txBody>
      </p:sp>
      <p:sp>
        <p:nvSpPr>
          <p:cNvPr id="4" name="Rectangle 2">
            <a:extLst>
              <a:ext uri="{FF2B5EF4-FFF2-40B4-BE49-F238E27FC236}">
                <a16:creationId xmlns:a16="http://schemas.microsoft.com/office/drawing/2014/main" id="{A7D7655B-0CEF-41FE-8E90-5F49314212A4}"/>
              </a:ext>
            </a:extLst>
          </p:cNvPr>
          <p:cNvSpPr>
            <a:spLocks noChangeArrowheads="1"/>
          </p:cNvSpPr>
          <p:nvPr/>
        </p:nvSpPr>
        <p:spPr bwMode="auto">
          <a:xfrm>
            <a:off x="1791693" y="1499380"/>
            <a:ext cx="5375414" cy="26991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74589" rIns="91440" bIns="38088"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rgbClr val="0C496E"/>
                </a:solidFill>
                <a:effectLst/>
                <a:latin typeface="Calibri"/>
                <a:cs typeface="Calibri"/>
              </a:rPr>
              <a:t>Jessica Gomez</a:t>
            </a:r>
            <a:endParaRPr lang="en-US" altLang="en-US" sz="2800" b="1" i="0" u="none" strike="noStrike" cap="none" normalizeH="0" baseline="0" dirty="0">
              <a:ln>
                <a:noFill/>
              </a:ln>
              <a:solidFill>
                <a:srgbClr val="0C496E"/>
              </a:solidFill>
              <a:effectLst/>
              <a:latin typeface="Calibri"/>
              <a:cs typeface="Calibri"/>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C496E"/>
                </a:solidFill>
                <a:effectLst/>
                <a:latin typeface="Calibri"/>
                <a:cs typeface="Calibri"/>
              </a:rPr>
              <a:t>Strategic Advisor of Policy and Equitable Development</a:t>
            </a: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n-US" sz="2800" b="0" i="0" u="none" strike="noStrike" cap="none" normalizeH="0" baseline="0" dirty="0">
              <a:ln>
                <a:noFill/>
              </a:ln>
              <a:solidFill>
                <a:srgbClr val="0C496E"/>
              </a:solidFill>
              <a:effectLst/>
              <a:latin typeface="Calibri"/>
              <a:cs typeface="Calibri"/>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C496E"/>
                </a:solidFill>
                <a:effectLst/>
                <a:latin typeface="Calibri"/>
                <a:cs typeface="Calibri"/>
              </a:rPr>
              <a:t>Phone: </a:t>
            </a:r>
            <a:r>
              <a:rPr kumimoji="0" lang="en-US" altLang="en-US" sz="2800" b="1" i="0" u="sng" strike="noStrike" cap="none" normalizeH="0" baseline="0" dirty="0">
                <a:ln>
                  <a:noFill/>
                </a:ln>
                <a:solidFill>
                  <a:srgbClr val="0C496E"/>
                </a:solidFill>
                <a:effectLst/>
                <a:latin typeface="Calibri"/>
                <a:cs typeface="Calibri"/>
                <a:hlinkClick r:id="rId3">
                  <a:extLst>
                    <a:ext uri="{A12FA001-AC4F-418D-AE19-62706E023703}">
                      <ahyp:hlinkClr xmlns:ahyp="http://schemas.microsoft.com/office/drawing/2018/hyperlinkcolor" val="tx"/>
                    </a:ext>
                  </a:extLst>
                </a:hlinkClick>
              </a:rPr>
              <a:t>206-684-5081</a:t>
            </a:r>
            <a:endParaRPr lang="en-US" altLang="en-US" sz="2800" b="0" i="0" u="none" strike="noStrike" cap="none" normalizeH="0" baseline="0" dirty="0">
              <a:ln>
                <a:noFill/>
              </a:ln>
              <a:solidFill>
                <a:srgbClr val="0C496E"/>
              </a:solidFill>
              <a:effectLst/>
              <a:latin typeface="Calibri"/>
              <a:cs typeface="Calibri"/>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0C496E"/>
                </a:solidFill>
                <a:effectLst/>
                <a:latin typeface="Calibri"/>
                <a:cs typeface="Calibri"/>
              </a:rPr>
              <a:t>Email: </a:t>
            </a:r>
            <a:r>
              <a:rPr kumimoji="0" lang="en-US" altLang="en-US" sz="2800" b="1" i="0" u="sng" strike="noStrike" cap="none" normalizeH="0" baseline="0" dirty="0">
                <a:ln>
                  <a:noFill/>
                </a:ln>
                <a:solidFill>
                  <a:srgbClr val="0C496E"/>
                </a:solidFill>
                <a:effectLst/>
                <a:latin typeface="Calibri"/>
                <a:cs typeface="Calibri"/>
                <a:hlinkClick r:id="rId4">
                  <a:extLst>
                    <a:ext uri="{A12FA001-AC4F-418D-AE19-62706E023703}">
                      <ahyp:hlinkClr xmlns:ahyp="http://schemas.microsoft.com/office/drawing/2018/hyperlinkcolor" val="tx"/>
                    </a:ext>
                  </a:extLst>
                </a:hlinkClick>
              </a:rPr>
              <a:t>Jessica.Gomez@seattle.gov</a:t>
            </a:r>
            <a:endParaRPr kumimoji="0" lang="en-US" altLang="en-US" sz="2800" b="0" i="0" u="none" strike="noStrike" cap="none" normalizeH="0" baseline="0" dirty="0">
              <a:ln>
                <a:noFill/>
              </a:ln>
              <a:solidFill>
                <a:srgbClr val="0C496E"/>
              </a:solidFill>
              <a:effectLst/>
              <a:latin typeface="Calibri"/>
              <a:cs typeface="Calibri"/>
            </a:endParaRPr>
          </a:p>
        </p:txBody>
      </p:sp>
    </p:spTree>
    <p:extLst>
      <p:ext uri="{BB962C8B-B14F-4D97-AF65-F5344CB8AC3E}">
        <p14:creationId xmlns:p14="http://schemas.microsoft.com/office/powerpoint/2010/main" val="159976278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HousingLevy">
      <a:dk1>
        <a:srgbClr val="000000"/>
      </a:dk1>
      <a:lt1>
        <a:srgbClr val="FFFFFF"/>
      </a:lt1>
      <a:dk2>
        <a:srgbClr val="434342"/>
      </a:dk2>
      <a:lt2>
        <a:srgbClr val="CDD7D9"/>
      </a:lt2>
      <a:accent1>
        <a:srgbClr val="797B7E"/>
      </a:accent1>
      <a:accent2>
        <a:srgbClr val="F9630F"/>
      </a:accent2>
      <a:accent3>
        <a:srgbClr val="6AE9F6"/>
      </a:accent3>
      <a:accent4>
        <a:srgbClr val="8D7037"/>
      </a:accent4>
      <a:accent5>
        <a:srgbClr val="BE9466"/>
      </a:accent5>
      <a:accent6>
        <a:srgbClr val="0F3787"/>
      </a:accent6>
      <a:hlink>
        <a:srgbClr val="5F5F5F"/>
      </a:hlink>
      <a:folHlink>
        <a:srgbClr val="969696"/>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559</Words>
  <Application>Microsoft Office PowerPoint</Application>
  <PresentationFormat>On-screen Show (4:3)</PresentationFormat>
  <Paragraphs>75</Paragraphs>
  <Slides>11</Slides>
  <Notes>11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Arial</vt:lpstr>
      <vt:lpstr>Calibri</vt:lpstr>
      <vt:lpstr>Calibri Light</vt:lpstr>
      <vt:lpstr>Seattle Text</vt:lpstr>
      <vt:lpstr>Tw Cen MT</vt:lpstr>
      <vt:lpstr>Wingdings</vt:lpstr>
      <vt:lpstr>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64</cp:revision>
  <dcterms:created xsi:type="dcterms:W3CDTF">2019-10-15T22:30:03Z</dcterms:created>
  <dcterms:modified xsi:type="dcterms:W3CDTF">2020-05-04T20:02:43Z</dcterms:modified>
</cp:coreProperties>
</file>