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6" r:id="rId5"/>
    <p:sldId id="319" r:id="rId6"/>
    <p:sldId id="332" r:id="rId7"/>
    <p:sldId id="333" r:id="rId8"/>
    <p:sldId id="334" r:id="rId9"/>
    <p:sldId id="335" r:id="rId10"/>
    <p:sldId id="337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407ED2-DE7B-4FE3-B933-E7B352B5B8E8}">
          <p14:sldIdLst>
            <p14:sldId id="256"/>
            <p14:sldId id="319"/>
            <p14:sldId id="332"/>
            <p14:sldId id="333"/>
            <p14:sldId id="334"/>
            <p14:sldId id="335"/>
            <p14:sldId id="33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F8FE84E-4660-C4B9-E112-B2E6662BDEE7}" name="Williams, Susan" initials="WS" userId="S::Susan.Williams@seattle.gov::ccb8bf33-90d7-4764-9f82-853e0b6b8f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6AD"/>
    <a:srgbClr val="D1E4FF"/>
    <a:srgbClr val="002254"/>
    <a:srgbClr val="00317A"/>
    <a:srgbClr val="00337E"/>
    <a:srgbClr val="E5F0FF"/>
    <a:srgbClr val="D9E8FF"/>
    <a:srgbClr val="E1854F"/>
    <a:srgbClr val="63B1E5"/>
    <a:srgbClr val="C2DE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la, Aaron" userId="c2a059bf-69ce-46b6-b5d9-311c907ee687" providerId="ADAL" clId="{3A77B828-3F8B-4DEC-AAC2-92008EFDEC6C}"/>
    <pc:docChg chg="custSel modSld">
      <pc:chgData name="Valla, Aaron" userId="c2a059bf-69ce-46b6-b5d9-311c907ee687" providerId="ADAL" clId="{3A77B828-3F8B-4DEC-AAC2-92008EFDEC6C}" dt="2026-08-28T22:03:58.594" v="662" actId="20577"/>
      <pc:docMkLst>
        <pc:docMk/>
      </pc:docMkLst>
      <pc:sldChg chg="modSp mod">
        <pc:chgData name="Valla, Aaron" userId="c2a059bf-69ce-46b6-b5d9-311c907ee687" providerId="ADAL" clId="{3A77B828-3F8B-4DEC-AAC2-92008EFDEC6C}" dt="2026-08-28T21:14:52.435" v="17" actId="20577"/>
        <pc:sldMkLst>
          <pc:docMk/>
          <pc:sldMk cId="3796573670" sldId="256"/>
        </pc:sldMkLst>
        <pc:spChg chg="mod">
          <ac:chgData name="Valla, Aaron" userId="c2a059bf-69ce-46b6-b5d9-311c907ee687" providerId="ADAL" clId="{3A77B828-3F8B-4DEC-AAC2-92008EFDEC6C}" dt="2026-08-28T21:14:52.435" v="17" actId="20577"/>
          <ac:spMkLst>
            <pc:docMk/>
            <pc:sldMk cId="3796573670" sldId="256"/>
            <ac:spMk id="12" creationId="{7F4216C9-8C9E-2507-9654-5449CF3FD26B}"/>
          </ac:spMkLst>
        </pc:spChg>
      </pc:sldChg>
      <pc:sldChg chg="modSp mod">
        <pc:chgData name="Valla, Aaron" userId="c2a059bf-69ce-46b6-b5d9-311c907ee687" providerId="ADAL" clId="{3A77B828-3F8B-4DEC-AAC2-92008EFDEC6C}" dt="2026-08-28T22:03:58.594" v="662" actId="20577"/>
        <pc:sldMkLst>
          <pc:docMk/>
          <pc:sldMk cId="3476983033" sldId="333"/>
        </pc:sldMkLst>
        <pc:spChg chg="mod">
          <ac:chgData name="Valla, Aaron" userId="c2a059bf-69ce-46b6-b5d9-311c907ee687" providerId="ADAL" clId="{3A77B828-3F8B-4DEC-AAC2-92008EFDEC6C}" dt="2026-08-28T22:03:58.594" v="662" actId="20577"/>
          <ac:spMkLst>
            <pc:docMk/>
            <pc:sldMk cId="3476983033" sldId="333"/>
            <ac:spMk id="4" creationId="{17C95C50-D009-B94C-D928-3178ED428BF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F10AA8-E69F-4C04-A23E-6B49531AD6C0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5CE5C82-F709-4831-BEFE-D6E88A684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3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CDAA42-545B-43C6-9070-F238ACCD5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0132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CDAA42-545B-43C6-9070-F238ACCD5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23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CDAA42-545B-43C6-9070-F238ACCD5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283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CDAA42-545B-43C6-9070-F238ACCD5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6191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CDAA42-545B-43C6-9070-F238ACCD5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7373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CDAA42-545B-43C6-9070-F238ACCD5E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8966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4C9DF-B0F1-4A27-7ABF-46EBE6F738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0A0CA5-81B7-EC97-1400-D48A7A5A2F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AD438F-419E-AD7B-AFA7-2B7DD661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AE30-CD08-4B1B-B645-4E373B810ECE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91BCF-F18E-251E-51CC-9AFE4D920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62D48D-1D4A-F6FD-27DA-86B398140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D25C-BC3E-4E95-8BF1-077C91C15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304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89A27-3482-85B2-63CB-E70BFDD44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948564-EF3E-FC06-A2B6-C6DC3638F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CD8D3-EBED-D0B9-B415-81158DB7F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AE30-CD08-4B1B-B645-4E373B810ECE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A7A7F-ADB4-930E-7DC0-4565E2039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CE775-1838-28B6-977C-4D1B78CB2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D25C-BC3E-4E95-8BF1-077C91C15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999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62AECA-8526-65E2-03BE-0060AE017A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0163C0-A935-6720-7E35-F94F886DB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48FEEC-9F6D-8365-21C5-FD02568DC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AE30-CD08-4B1B-B645-4E373B810ECE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85D94-20B8-5CD4-AF44-771551383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D174BA-8931-5D43-CE63-E3CB816D9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D25C-BC3E-4E95-8BF1-077C91C15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99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FF2B7-704E-DA8E-20F0-43DD90664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C9F93-F772-579A-79DE-E1D0FBAFC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B108F2-C421-DF6E-6690-4CE827CB9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AE30-CD08-4B1B-B645-4E373B810ECE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A64FB-41CB-7BDB-DE6F-4BF8B80E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F80D1-CD84-8BC3-AA08-5E2BCC450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D25C-BC3E-4E95-8BF1-077C91C15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56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8A393-4047-4A0A-1C98-53339244C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E8DA0-9CA0-A487-E181-1662D0C88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37FD3-C702-3B8C-930C-066833B68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AE30-CD08-4B1B-B645-4E373B810ECE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FF5716-E01C-21BE-6874-17BF2CFEC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39BFC9-0CFA-EC80-F7AB-EDC8060D8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D25C-BC3E-4E95-8BF1-077C91C15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928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5C730-172E-ADB3-A32E-FBD9E9CF6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1CEC9-339E-5806-63BE-594743AE51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7607DD-7783-20CC-84D4-CAB093914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CB6FD-37CC-FFA0-01C8-E776F594F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AE30-CD08-4B1B-B645-4E373B810ECE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2BE02D-1299-8D6F-75BC-A624AAFF9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B516B7-8646-9166-4579-D12BDC4E5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D25C-BC3E-4E95-8BF1-077C91C15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532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C9EE1-2CDC-922F-E5BF-C4D6181E6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C7973F-F899-EB30-B656-F39730D1C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806DD4-C16E-90C2-EA87-4B6F1CCA26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ED4F54-3731-6000-8531-E4A8A2BB74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A3678F-83ED-F385-39E5-3048C239A3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B020A9-B824-9578-ECA5-A949E20BF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AE30-CD08-4B1B-B645-4E373B810ECE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B603C6-D501-46EC-5203-2DFFCCED1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ADEEC7-13C4-A310-BB95-B9814E4BC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D25C-BC3E-4E95-8BF1-077C91C15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911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D1CCE-AD9C-6A02-72A2-4A1F11B7D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99992F-3FED-52CE-F09C-253C1B9AF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AE30-CD08-4B1B-B645-4E373B810ECE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DEC783-9CF3-5A69-BA37-EA2A80421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7CDAE2-DAB2-F565-B8CA-81C0361A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D25C-BC3E-4E95-8BF1-077C91C15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21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2CD201-EED6-611D-43E0-DD77C4DA3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AE30-CD08-4B1B-B645-4E373B810ECE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94304E-5E14-013B-2062-65B502F3E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80757-8629-8BB0-2C41-343CC89B3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D25C-BC3E-4E95-8BF1-077C91C15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512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541CD-2E26-C6B0-365F-F796918DF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30C7F-3854-AAE3-A29E-E06A5B77B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8E1DCD-AD26-19AF-2855-A97A0BFFF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38FCAD-03B6-A2EB-CAA6-81B12C8BC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AE30-CD08-4B1B-B645-4E373B810ECE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ADD4CB-0796-83C2-8F0B-DA55D442B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89523F-F354-ABB0-706A-63F76BCDF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D25C-BC3E-4E95-8BF1-077C91C15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644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83CAA-759B-E87A-9235-83E8A2269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6916A0-85A3-DB36-2919-3F344A8326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EDE675-9937-6D27-2FB4-ED0B7B76C7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CDE82F-A83B-7BBE-2272-1A53C6F4C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AE30-CD08-4B1B-B645-4E373B810ECE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77C01E-1B3D-3F12-8FC0-4C14FA06B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3B4242-6BC0-D138-4B38-DCD203D95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D25C-BC3E-4E95-8BF1-077C91C15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517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1EA054-20FF-8405-EBDD-9CD2E2704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1609B-D687-592D-9977-87E5AC7A3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71CCD-16B3-C5EC-885B-31D15AC73E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DAE30-CD08-4B1B-B645-4E373B810ECE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566F9-ABB9-E897-C3B6-8D0E1334C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FBFA8-A036-E70E-843F-56910E8381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FD25C-BC3E-4E95-8BF1-077C91C15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719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leg.wa.gov/RCW/default.aspx?cite=42.56.59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city with a body of water in the background&#10;&#10;Description automatically generated with low confidence">
            <a:extLst>
              <a:ext uri="{FF2B5EF4-FFF2-40B4-BE49-F238E27FC236}">
                <a16:creationId xmlns:a16="http://schemas.microsoft.com/office/drawing/2014/main" id="{B5625121-CBF8-D5A9-4EB5-57B78BF0B6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Seattle Logo">
            <a:extLst>
              <a:ext uri="{FF2B5EF4-FFF2-40B4-BE49-F238E27FC236}">
                <a16:creationId xmlns:a16="http://schemas.microsoft.com/office/drawing/2014/main" id="{91E3FB7F-B78E-D1A7-96F2-FCC9387792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57350" cy="1657350"/>
          </a:xfrm>
          <a:prstGeom prst="rect">
            <a:avLst/>
          </a:prstGeom>
          <a:noFill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F4216C9-8C9E-2507-9654-5449CF3FD26B}"/>
              </a:ext>
            </a:extLst>
          </p:cNvPr>
          <p:cNvSpPr txBox="1"/>
          <p:nvPr/>
        </p:nvSpPr>
        <p:spPr>
          <a:xfrm>
            <a:off x="1387221" y="311610"/>
            <a:ext cx="3038475" cy="1034129"/>
          </a:xfrm>
          <a:prstGeom prst="rect">
            <a:avLst/>
          </a:prstGeom>
          <a:noFill/>
          <a:effectLst>
            <a:glow rad="63500">
              <a:schemeClr val="accent1"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ts val="450"/>
              </a:spcBef>
              <a:spcAft>
                <a:spcPts val="150"/>
              </a:spcAft>
            </a:pPr>
            <a:r>
              <a:rPr lang="en-US" sz="2400" b="1" spc="56" dirty="0">
                <a:solidFill>
                  <a:srgbClr val="37424A"/>
                </a:solidFill>
                <a:latin typeface="Seattle Text" pitchFamily="2" charset="0"/>
                <a:ea typeface="Yu Mincho" panose="020B0400000000000000" pitchFamily="18" charset="-128"/>
                <a:cs typeface="Arial" panose="020B0604020202020204" pitchFamily="34" charset="0"/>
              </a:rPr>
              <a:t>SEATTLE CITY</a:t>
            </a:r>
            <a:br>
              <a:rPr lang="en-US" sz="2400" b="1" spc="56" dirty="0">
                <a:solidFill>
                  <a:srgbClr val="37424A"/>
                </a:solidFill>
                <a:latin typeface="Seattle Text" pitchFamily="2" charset="0"/>
                <a:ea typeface="Yu Mincho" panose="020B0400000000000000" pitchFamily="18" charset="-128"/>
                <a:cs typeface="Arial" panose="020B0604020202020204" pitchFamily="34" charset="0"/>
              </a:rPr>
            </a:br>
            <a:r>
              <a:rPr lang="en-US" sz="2400" b="1" spc="56" dirty="0">
                <a:solidFill>
                  <a:srgbClr val="37424A"/>
                </a:solidFill>
                <a:latin typeface="Seattle Text" pitchFamily="2" charset="0"/>
                <a:ea typeface="Yu Mincho" panose="020B0400000000000000" pitchFamily="18" charset="-128"/>
                <a:cs typeface="Arial" panose="020B0604020202020204" pitchFamily="34" charset="0"/>
              </a:rPr>
              <a:t>ATTORNEY’S OFFICE</a:t>
            </a:r>
            <a:br>
              <a:rPr lang="en-US" sz="2400" b="1" spc="56" dirty="0">
                <a:solidFill>
                  <a:srgbClr val="37424A"/>
                </a:solidFill>
                <a:latin typeface="Seattle Text" pitchFamily="2" charset="0"/>
                <a:ea typeface="Yu Mincho" panose="020B0400000000000000" pitchFamily="18" charset="-128"/>
                <a:cs typeface="Arial" panose="020B0604020202020204" pitchFamily="34" charset="0"/>
              </a:rPr>
            </a:br>
            <a:r>
              <a:rPr lang="en-US" sz="2400" b="1" spc="56" dirty="0">
                <a:solidFill>
                  <a:schemeClr val="tx1">
                    <a:lumMod val="85000"/>
                    <a:lumOff val="15000"/>
                  </a:schemeClr>
                </a:solidFill>
                <a:latin typeface="Seattle Text" pitchFamily="2" charset="0"/>
                <a:ea typeface="Yu Mincho" panose="020B0400000000000000" pitchFamily="18" charset="-128"/>
                <a:cs typeface="Arial" panose="020B0604020202020204" pitchFamily="34" charset="0"/>
              </a:rPr>
              <a:t>ERIKA J. EVANS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2116C3-6614-6AD6-9070-00BEE45DD12B}"/>
              </a:ext>
            </a:extLst>
          </p:cNvPr>
          <p:cNvSpPr txBox="1"/>
          <p:nvPr/>
        </p:nvSpPr>
        <p:spPr>
          <a:xfrm>
            <a:off x="975359" y="2934188"/>
            <a:ext cx="10241281" cy="1348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spcBef>
                <a:spcPts val="450"/>
              </a:spcBef>
              <a:spcAft>
                <a:spcPts val="150"/>
              </a:spcAft>
            </a:pPr>
            <a:r>
              <a:rPr lang="en-US" sz="4800" b="1" spc="56" dirty="0">
                <a:solidFill>
                  <a:srgbClr val="37424A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Seattle Text" pitchFamily="2" charset="0"/>
                <a:ea typeface="Yu Mincho" panose="020B0400000000000000" pitchFamily="18" charset="-128"/>
                <a:cs typeface="Arial" panose="020B0604020202020204" pitchFamily="34" charset="0"/>
              </a:rPr>
              <a:t>SEEC – Public Records Act Training/Refresher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3F81CE-046F-2D41-C2C5-90E4D2520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46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3"/>
            <a:endParaRPr lang="en-US" sz="2800" b="1" dirty="0">
              <a:latin typeface="Seattle Text" pitchFamily="2" charset="0"/>
              <a:cs typeface="Seattle Text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736FB-1CCE-B042-7B05-AA5A9255E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542843" y="6176963"/>
            <a:ext cx="5649158" cy="681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sz="2400" b="1" kern="0" dirty="0">
                <a:solidFill>
                  <a:schemeClr val="bg1"/>
                </a:solidFill>
                <a:latin typeface="Seattle Text"/>
              </a:rPr>
              <a:t>Presented by: Aaron Valla </a:t>
            </a:r>
            <a:r>
              <a:rPr lang="en-US" sz="2400" b="1" kern="0">
                <a:solidFill>
                  <a:schemeClr val="bg1"/>
                </a:solidFill>
                <a:latin typeface="Seattle Text"/>
              </a:rPr>
              <a:t>– 9/2/2026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96573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B081D753-C721-8540-A329-53A2C6364FD3}"/>
              </a:ext>
            </a:extLst>
          </p:cNvPr>
          <p:cNvSpPr/>
          <p:nvPr/>
        </p:nvSpPr>
        <p:spPr>
          <a:xfrm>
            <a:off x="3" y="2114271"/>
            <a:ext cx="12191997" cy="37885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F87899-BB0E-A482-B9FE-B6F67D493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46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B8E0E5-2D2B-27A1-00BD-327214675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80655" y="6176962"/>
            <a:ext cx="7780712" cy="681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t>Seattle City Attorney’s Office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40000"/>
                  <a:lumOff val="60000"/>
                </a:srgbClr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79E652-CEED-EE04-90E4-B84D42EC5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861366" y="-2"/>
            <a:ext cx="3330633" cy="681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t>Slide </a:t>
            </a:r>
            <a:fld id="{21B0B4EA-008A-4126-B903-1B393960E6B7}" type="slidenum"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pPr marL="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70AD47">
                  <a:lumMod val="40000"/>
                  <a:lumOff val="60000"/>
                </a:srgbClr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5CCF2792-2CAD-9D16-E201-BEF544F3D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Seattle Text" pitchFamily="2" charset="0"/>
                <a:cs typeface="Seattle Text" pitchFamily="2" charset="0"/>
              </a:rPr>
              <a:t>The Public Records Act: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855D744-8011-F7BB-1426-C9CA769ABF64}"/>
              </a:ext>
            </a:extLst>
          </p:cNvPr>
          <p:cNvGrpSpPr/>
          <p:nvPr/>
        </p:nvGrpSpPr>
        <p:grpSpPr>
          <a:xfrm>
            <a:off x="838199" y="1690688"/>
            <a:ext cx="4374823" cy="4212159"/>
            <a:chOff x="711946" y="1492738"/>
            <a:chExt cx="4371200" cy="450457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7C95C50-D009-B94C-D928-3178ED428BF9}"/>
                </a:ext>
              </a:extLst>
            </p:cNvPr>
            <p:cNvSpPr/>
            <p:nvPr/>
          </p:nvSpPr>
          <p:spPr>
            <a:xfrm>
              <a:off x="711946" y="1980436"/>
              <a:ext cx="4371200" cy="40168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  <a:hlinkClick r:id="rId3"/>
                </a:rPr>
                <a:t>RCW 42.56 </a:t>
              </a: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  <a:hlinkClick r:id="rId3"/>
                </a:rPr>
                <a:t>et seq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  <a:hlinkClick r:id="rId3"/>
                </a:rPr>
                <a:t>.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endParaRPr>
            </a:p>
            <a:p>
              <a:pPr marL="800100" lvl="1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Applies to all local and state agencies within Washington – including boards and commissions of a local agency (City).</a:t>
              </a:r>
            </a:p>
            <a:p>
              <a:pPr marL="800100" lvl="1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lang="en-US" sz="14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“Public Record” includes any </a:t>
              </a:r>
              <a:r>
                <a:rPr lang="en-US" sz="1400" u="sng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writing</a:t>
              </a:r>
              <a:r>
                <a:rPr lang="en-US" sz="14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 containing info relating to the conduct of government or the performance of any governmental or proprietary function, prepared, owned, used., or retained by an agency.</a:t>
              </a:r>
            </a:p>
            <a:p>
              <a:pPr marL="800100" lvl="1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“Writing” – is any form of record,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inclu</a:t>
              </a:r>
              <a:r>
                <a:rPr lang="en-US" sz="14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ding handwritten records, electronic records, text messages, and audio/video recordings.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69D3387-D237-4DFD-1354-E80FFE8CECE6}"/>
                </a:ext>
              </a:extLst>
            </p:cNvPr>
            <p:cNvSpPr/>
            <p:nvPr/>
          </p:nvSpPr>
          <p:spPr>
            <a:xfrm>
              <a:off x="711946" y="1492738"/>
              <a:ext cx="4371200" cy="448623"/>
            </a:xfrm>
            <a:prstGeom prst="rect">
              <a:avLst/>
            </a:prstGeom>
            <a:solidFill>
              <a:srgbClr val="0046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Statute  </a:t>
              </a:r>
            </a:p>
          </p:txBody>
        </p:sp>
      </p:grpSp>
      <p:pic>
        <p:nvPicPr>
          <p:cNvPr id="17" name="Picture 16" descr="Seattle Logo">
            <a:extLst>
              <a:ext uri="{FF2B5EF4-FFF2-40B4-BE49-F238E27FC236}">
                <a16:creationId xmlns:a16="http://schemas.microsoft.com/office/drawing/2014/main" id="{323F048E-A631-3335-3FD1-D42AE5DD89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24500"/>
            <a:ext cx="1304925" cy="1304925"/>
          </a:xfrm>
          <a:prstGeom prst="rect">
            <a:avLst/>
          </a:prstGeom>
          <a:noFill/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C990CA9-68B8-9FD7-0C66-E3D07E83616F}"/>
              </a:ext>
            </a:extLst>
          </p:cNvPr>
          <p:cNvGrpSpPr/>
          <p:nvPr/>
        </p:nvGrpSpPr>
        <p:grpSpPr>
          <a:xfrm>
            <a:off x="6249971" y="1690688"/>
            <a:ext cx="4566748" cy="4212159"/>
            <a:chOff x="711946" y="1492738"/>
            <a:chExt cx="4371200" cy="450457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66508B-1C9E-C212-A354-9ECB395A0DC3}"/>
                </a:ext>
              </a:extLst>
            </p:cNvPr>
            <p:cNvSpPr/>
            <p:nvPr/>
          </p:nvSpPr>
          <p:spPr>
            <a:xfrm>
              <a:off x="711946" y="1980436"/>
              <a:ext cx="4371200" cy="40168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The records you create in the </a:t>
              </a:r>
              <a:r>
                <a:rPr lang="en-US" sz="14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course of your work as a Commissioner are public records – subject to request and disclosure. 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Notes, recordings, written or recorded communications, in furtherance of your work as a Commissioner, are public records, even if prepared or retained on a personal device or personal account.</a:t>
              </a:r>
            </a:p>
            <a:p>
              <a:pPr marL="800100" lvl="1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lang="en-US" sz="14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Personal notes are likely subject to disclosure but may not need to be retained beyond your business need for them if they have not been requested.</a:t>
              </a:r>
            </a:p>
            <a:p>
              <a:pPr marL="800100" lvl="1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lang="en-US" sz="14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Use of a personal device/account will potentially result in the phone number or email address being disclosed.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54F3F7D-6E51-0737-A9F9-7B8560A46B39}"/>
                </a:ext>
              </a:extLst>
            </p:cNvPr>
            <p:cNvSpPr/>
            <p:nvPr/>
          </p:nvSpPr>
          <p:spPr>
            <a:xfrm>
              <a:off x="711946" y="1492738"/>
              <a:ext cx="4371200" cy="448623"/>
            </a:xfrm>
            <a:prstGeom prst="rect">
              <a:avLst/>
            </a:prstGeom>
            <a:solidFill>
              <a:srgbClr val="0046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Take aways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249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B081D753-C721-8540-A329-53A2C6364FD3}"/>
              </a:ext>
            </a:extLst>
          </p:cNvPr>
          <p:cNvSpPr/>
          <p:nvPr/>
        </p:nvSpPr>
        <p:spPr>
          <a:xfrm>
            <a:off x="3" y="2114271"/>
            <a:ext cx="12191997" cy="3900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F87899-BB0E-A482-B9FE-B6F67D493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46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B8E0E5-2D2B-27A1-00BD-327214675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80655" y="6176962"/>
            <a:ext cx="7780712" cy="681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t>Seattle City Attorney’s Office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40000"/>
                  <a:lumOff val="60000"/>
                </a:srgbClr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79E652-CEED-EE04-90E4-B84D42EC5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861366" y="-2"/>
            <a:ext cx="3330633" cy="681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t>Slide </a:t>
            </a:r>
            <a:fld id="{21B0B4EA-008A-4126-B903-1B393960E6B7}" type="slidenum"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pPr marL="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70AD47">
                  <a:lumMod val="40000"/>
                  <a:lumOff val="60000"/>
                </a:srgbClr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5CCF2792-2CAD-9D16-E201-BEF544F3D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Seattle Text" pitchFamily="2" charset="0"/>
                <a:cs typeface="Seattle Text" pitchFamily="2" charset="0"/>
              </a:rPr>
              <a:t>Compliance: Who does what?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855D744-8011-F7BB-1426-C9CA769ABF64}"/>
              </a:ext>
            </a:extLst>
          </p:cNvPr>
          <p:cNvGrpSpPr/>
          <p:nvPr/>
        </p:nvGrpSpPr>
        <p:grpSpPr>
          <a:xfrm>
            <a:off x="838199" y="1690688"/>
            <a:ext cx="4374823" cy="4323614"/>
            <a:chOff x="711946" y="1492738"/>
            <a:chExt cx="4371200" cy="462376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7C95C50-D009-B94C-D928-3178ED428BF9}"/>
                </a:ext>
              </a:extLst>
            </p:cNvPr>
            <p:cNvSpPr/>
            <p:nvPr/>
          </p:nvSpPr>
          <p:spPr>
            <a:xfrm>
              <a:off x="711946" y="1980436"/>
              <a:ext cx="4371200" cy="4136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Acknowledges public disclosure requests within statutorily permitted 5 business days 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Communicates with requester and clarifies request as needed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Performs/arranges for a search of relevant locations on City systems, based on the terms of the request and info from SME</a:t>
              </a:r>
            </a:p>
            <a:p>
              <a:pPr marL="800100" lvl="1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lang="en-US" sz="14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May need to reach out to Commissioners to help identify, locate, and produce responsive records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Reviews search results for responsiveness to the request and any applicable exemptions.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69D3387-D237-4DFD-1354-E80FFE8CECE6}"/>
                </a:ext>
              </a:extLst>
            </p:cNvPr>
            <p:cNvSpPr/>
            <p:nvPr/>
          </p:nvSpPr>
          <p:spPr>
            <a:xfrm>
              <a:off x="711946" y="1492738"/>
              <a:ext cx="4371200" cy="448623"/>
            </a:xfrm>
            <a:prstGeom prst="rect">
              <a:avLst/>
            </a:prstGeom>
            <a:solidFill>
              <a:srgbClr val="0046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SEEC Public Disclosure Officer</a:t>
              </a:r>
            </a:p>
          </p:txBody>
        </p:sp>
      </p:grpSp>
      <p:pic>
        <p:nvPicPr>
          <p:cNvPr id="17" name="Picture 16" descr="Seattle Logo">
            <a:extLst>
              <a:ext uri="{FF2B5EF4-FFF2-40B4-BE49-F238E27FC236}">
                <a16:creationId xmlns:a16="http://schemas.microsoft.com/office/drawing/2014/main" id="{323F048E-A631-3335-3FD1-D42AE5DD89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24500"/>
            <a:ext cx="1304925" cy="1304925"/>
          </a:xfrm>
          <a:prstGeom prst="rect">
            <a:avLst/>
          </a:prstGeom>
          <a:noFill/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C990CA9-68B8-9FD7-0C66-E3D07E83616F}"/>
              </a:ext>
            </a:extLst>
          </p:cNvPr>
          <p:cNvGrpSpPr/>
          <p:nvPr/>
        </p:nvGrpSpPr>
        <p:grpSpPr>
          <a:xfrm>
            <a:off x="6249971" y="1690688"/>
            <a:ext cx="4566748" cy="4323614"/>
            <a:chOff x="711946" y="1492738"/>
            <a:chExt cx="4371200" cy="462376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66508B-1C9E-C212-A354-9ECB395A0DC3}"/>
                </a:ext>
              </a:extLst>
            </p:cNvPr>
            <p:cNvSpPr/>
            <p:nvPr/>
          </p:nvSpPr>
          <p:spPr>
            <a:xfrm>
              <a:off x="711946" y="1980436"/>
              <a:ext cx="4371200" cy="4136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342900" marR="0" lvl="0" indent="-342900" algn="l" defTabSz="914400" rtl="0" eaLnBrk="1" fontAlgn="auto" latinLnBrk="0" hangingPunct="1"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Be aware of potential public disclosure requests that come in outside of the City’s public records portal</a:t>
              </a:r>
            </a:p>
            <a:p>
              <a:pPr marL="800100" lvl="1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lang="en-US" sz="14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At a meeting, through email. If unsure – pass to PDO</a:t>
              </a:r>
            </a:p>
            <a:p>
              <a:pPr marL="342900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lang="en-US" sz="14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Preserve records responsive to a request</a:t>
              </a:r>
            </a:p>
            <a:p>
              <a:pPr marL="342900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lang="en-US" sz="14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When asked to help respond to a request, provide relevant information about search terms and any sensitive material that might fall under a statutory exemption</a:t>
              </a:r>
            </a:p>
            <a:p>
              <a:pPr marL="342900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lang="en-US" sz="14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Perform a search of non-City devices or accounts if used for Commission business – provide an affidavit verifying that a search was performed.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54F3F7D-6E51-0737-A9F9-7B8560A46B39}"/>
                </a:ext>
              </a:extLst>
            </p:cNvPr>
            <p:cNvSpPr/>
            <p:nvPr/>
          </p:nvSpPr>
          <p:spPr>
            <a:xfrm>
              <a:off x="711946" y="1492738"/>
              <a:ext cx="4371200" cy="448623"/>
            </a:xfrm>
            <a:prstGeom prst="rect">
              <a:avLst/>
            </a:prstGeom>
            <a:solidFill>
              <a:srgbClr val="0046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Commissioners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5566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B081D753-C721-8540-A329-53A2C6364FD3}"/>
              </a:ext>
            </a:extLst>
          </p:cNvPr>
          <p:cNvSpPr/>
          <p:nvPr/>
        </p:nvSpPr>
        <p:spPr>
          <a:xfrm>
            <a:off x="3" y="2114271"/>
            <a:ext cx="12191997" cy="3900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F87899-BB0E-A482-B9FE-B6F67D493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46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B8E0E5-2D2B-27A1-00BD-327214675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80655" y="6176962"/>
            <a:ext cx="7780712" cy="681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t>Seattle City Attorney’s Office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40000"/>
                  <a:lumOff val="60000"/>
                </a:srgbClr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79E652-CEED-EE04-90E4-B84D42EC5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861366" y="-2"/>
            <a:ext cx="3330633" cy="681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t>Slide </a:t>
            </a:r>
            <a:fld id="{21B0B4EA-008A-4126-B903-1B393960E6B7}" type="slidenum"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pPr marL="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70AD47">
                  <a:lumMod val="40000"/>
                  <a:lumOff val="60000"/>
                </a:srgbClr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5CCF2792-2CAD-9D16-E201-BEF544F3D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Seattle Text" pitchFamily="2" charset="0"/>
                <a:cs typeface="Seattle Text" pitchFamily="2" charset="0"/>
              </a:rPr>
              <a:t>Exemptions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855D744-8011-F7BB-1426-C9CA769ABF64}"/>
              </a:ext>
            </a:extLst>
          </p:cNvPr>
          <p:cNvGrpSpPr/>
          <p:nvPr/>
        </p:nvGrpSpPr>
        <p:grpSpPr>
          <a:xfrm>
            <a:off x="1320930" y="1666194"/>
            <a:ext cx="9550139" cy="4348107"/>
            <a:chOff x="711946" y="1466545"/>
            <a:chExt cx="4371200" cy="464995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7C95C50-D009-B94C-D928-3178ED428BF9}"/>
                </a:ext>
              </a:extLst>
            </p:cNvPr>
            <p:cNvSpPr/>
            <p:nvPr/>
          </p:nvSpPr>
          <p:spPr>
            <a:xfrm>
              <a:off x="711946" y="1980436"/>
              <a:ext cx="4371200" cy="4136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Attorney Client Privilege/</a:t>
              </a:r>
              <a:r>
                <a:rPr lang="en-US" sz="16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Work Product</a:t>
              </a:r>
            </a:p>
            <a:p>
              <a:pPr marL="342900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Deliberative Process</a:t>
              </a:r>
            </a:p>
            <a:p>
              <a:pPr marL="342900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lang="en-US" sz="16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RCW 42.56.240(1) and RCW 42.56.240(2)</a:t>
              </a:r>
            </a:p>
            <a:p>
              <a:pPr marL="800100" lvl="1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lang="en-US" sz="16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SEEC’s ethics investigations under SMC Ch. 4.16</a:t>
              </a:r>
            </a:p>
            <a:p>
              <a:pPr marL="800100" lvl="1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lang="en-US" sz="16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No categorical application of RCW 42.56.240(1) </a:t>
              </a:r>
            </a:p>
            <a:p>
              <a:pPr marL="342900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Local Government Whistleblower Protection Act, RCW 42.41 – report of improper governmental action</a:t>
              </a:r>
            </a:p>
            <a:p>
              <a:pPr marL="800100" lvl="1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lang="en-US" sz="16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Does not cover </a:t>
              </a:r>
              <a:r>
                <a:rPr lang="en-US" sz="160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personnel actions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69D3387-D237-4DFD-1354-E80FFE8CECE6}"/>
                </a:ext>
              </a:extLst>
            </p:cNvPr>
            <p:cNvSpPr/>
            <p:nvPr/>
          </p:nvSpPr>
          <p:spPr>
            <a:xfrm>
              <a:off x="711946" y="1466545"/>
              <a:ext cx="4371200" cy="448623"/>
            </a:xfrm>
            <a:prstGeom prst="rect">
              <a:avLst/>
            </a:prstGeom>
            <a:solidFill>
              <a:srgbClr val="0046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Common exemptions</a:t>
              </a:r>
            </a:p>
          </p:txBody>
        </p:sp>
      </p:grpSp>
      <p:pic>
        <p:nvPicPr>
          <p:cNvPr id="17" name="Picture 16" descr="Seattle Logo">
            <a:extLst>
              <a:ext uri="{FF2B5EF4-FFF2-40B4-BE49-F238E27FC236}">
                <a16:creationId xmlns:a16="http://schemas.microsoft.com/office/drawing/2014/main" id="{323F048E-A631-3335-3FD1-D42AE5DD89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24500"/>
            <a:ext cx="1304925" cy="1304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6983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B081D753-C721-8540-A329-53A2C6364FD3}"/>
              </a:ext>
            </a:extLst>
          </p:cNvPr>
          <p:cNvSpPr/>
          <p:nvPr/>
        </p:nvSpPr>
        <p:spPr>
          <a:xfrm>
            <a:off x="3" y="2114271"/>
            <a:ext cx="12191997" cy="3900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F87899-BB0E-A482-B9FE-B6F67D493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46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B8E0E5-2D2B-27A1-00BD-327214675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80655" y="6176962"/>
            <a:ext cx="7780712" cy="681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t>Seattle City Attorney’s Office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40000"/>
                  <a:lumOff val="60000"/>
                </a:srgbClr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79E652-CEED-EE04-90E4-B84D42EC5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861366" y="-2"/>
            <a:ext cx="3330633" cy="681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t>Slide </a:t>
            </a:r>
            <a:fld id="{21B0B4EA-008A-4126-B903-1B393960E6B7}" type="slidenum"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pPr marL="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70AD47">
                  <a:lumMod val="40000"/>
                  <a:lumOff val="60000"/>
                </a:srgbClr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5CCF2792-2CAD-9D16-E201-BEF544F3D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Seattle Text" pitchFamily="2" charset="0"/>
                <a:cs typeface="Seattle Text" pitchFamily="2" charset="0"/>
              </a:rPr>
              <a:t>Consequences for non-compliance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855D744-8011-F7BB-1426-C9CA769ABF64}"/>
              </a:ext>
            </a:extLst>
          </p:cNvPr>
          <p:cNvGrpSpPr/>
          <p:nvPr/>
        </p:nvGrpSpPr>
        <p:grpSpPr>
          <a:xfrm>
            <a:off x="1320930" y="1666194"/>
            <a:ext cx="9550139" cy="4348107"/>
            <a:chOff x="711946" y="1466545"/>
            <a:chExt cx="4371200" cy="464995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7C95C50-D009-B94C-D928-3178ED428BF9}"/>
                </a:ext>
              </a:extLst>
            </p:cNvPr>
            <p:cNvSpPr/>
            <p:nvPr/>
          </p:nvSpPr>
          <p:spPr>
            <a:xfrm>
              <a:off x="711946" y="1980436"/>
              <a:ext cx="4371200" cy="4136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lang="en-US" sz="16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No personal liability – the agency is responsible for PRA compliance.</a:t>
              </a:r>
            </a:p>
            <a:p>
              <a:pPr marL="800100" lvl="1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lang="en-US" sz="16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However, if there is PRA litigation, you may be asked to provide testimony or declarations as to your involvement in responding to a relevant request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Where an agency is found to have denied a requester an opportunity to inspect a public record or has not made a reasonable estimate of the time it will take to provide records in response to a request – a court may assess penalties in the amount of up to $100 per day, per record.</a:t>
              </a:r>
            </a:p>
            <a:p>
              <a:pPr marL="800100" lvl="1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lang="en-US" sz="16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A finding that an agency has violated the PRA will also subject the agency to the requester’s costs and attorney’s fees.</a:t>
              </a:r>
            </a:p>
            <a:p>
              <a:pPr marL="342900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Non-compliance, can also re</a:t>
              </a:r>
              <a:r>
                <a:rPr lang="en-US" sz="1600" dirty="0" err="1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sult</a:t>
              </a:r>
              <a:r>
                <a:rPr lang="en-US" sz="1600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 in unfavorable media attention, a break down in trust with the public and people being served by the agency, and can tie up agency resources in a way that takes away from the primary mission.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69D3387-D237-4DFD-1354-E80FFE8CECE6}"/>
                </a:ext>
              </a:extLst>
            </p:cNvPr>
            <p:cNvSpPr/>
            <p:nvPr/>
          </p:nvSpPr>
          <p:spPr>
            <a:xfrm>
              <a:off x="711946" y="1466545"/>
              <a:ext cx="4371200" cy="448623"/>
            </a:xfrm>
            <a:prstGeom prst="rect">
              <a:avLst/>
            </a:prstGeom>
            <a:solidFill>
              <a:srgbClr val="0046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Statutory penalties and non-legal implications</a:t>
              </a:r>
            </a:p>
          </p:txBody>
        </p:sp>
      </p:grpSp>
      <p:pic>
        <p:nvPicPr>
          <p:cNvPr id="17" name="Picture 16" descr="Seattle Logo">
            <a:extLst>
              <a:ext uri="{FF2B5EF4-FFF2-40B4-BE49-F238E27FC236}">
                <a16:creationId xmlns:a16="http://schemas.microsoft.com/office/drawing/2014/main" id="{323F048E-A631-3335-3FD1-D42AE5DD89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24500"/>
            <a:ext cx="1304925" cy="1304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3204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B081D753-C721-8540-A329-53A2C6364FD3}"/>
              </a:ext>
            </a:extLst>
          </p:cNvPr>
          <p:cNvSpPr/>
          <p:nvPr/>
        </p:nvSpPr>
        <p:spPr>
          <a:xfrm>
            <a:off x="3" y="2114271"/>
            <a:ext cx="12191997" cy="3900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F87899-BB0E-A482-B9FE-B6F67D493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46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B8E0E5-2D2B-27A1-00BD-327214675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80655" y="6176962"/>
            <a:ext cx="7780712" cy="681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t>Seattle City Attorney’s Office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40000"/>
                  <a:lumOff val="60000"/>
                </a:srgbClr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79E652-CEED-EE04-90E4-B84D42EC5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861366" y="-2"/>
            <a:ext cx="3330633" cy="681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t>Slide </a:t>
            </a:r>
            <a:fld id="{21B0B4EA-008A-4126-B903-1B393960E6B7}" type="slidenum"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pPr marL="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70AD47">
                  <a:lumMod val="40000"/>
                  <a:lumOff val="60000"/>
                </a:srgbClr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5CCF2792-2CAD-9D16-E201-BEF544F3D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Seattle Text" pitchFamily="2" charset="0"/>
                <a:cs typeface="Seattle Text" pitchFamily="2" charset="0"/>
              </a:rPr>
              <a:t>Overall take aways: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855D744-8011-F7BB-1426-C9CA769ABF64}"/>
              </a:ext>
            </a:extLst>
          </p:cNvPr>
          <p:cNvGrpSpPr/>
          <p:nvPr/>
        </p:nvGrpSpPr>
        <p:grpSpPr>
          <a:xfrm>
            <a:off x="1080656" y="1673167"/>
            <a:ext cx="9550139" cy="4351884"/>
            <a:chOff x="601970" y="1474002"/>
            <a:chExt cx="4371200" cy="465399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7C95C50-D009-B94C-D928-3178ED428BF9}"/>
                </a:ext>
              </a:extLst>
            </p:cNvPr>
            <p:cNvSpPr/>
            <p:nvPr/>
          </p:nvSpPr>
          <p:spPr>
            <a:xfrm>
              <a:off x="601970" y="1991932"/>
              <a:ext cx="4371200" cy="4136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lang="en-US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The records you prepare, own, use, or retain as a Commissioner are public records subject to disclosure.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Requests may come to you directly – please provide them to SEEC’s public disclosure officer asap, in order to ensure a timely response.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lang="en-US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Your assistance may be needed to fully understand a request, and to locate and provide responsive records.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Once a request for a record has been received – </a:t>
              </a:r>
              <a:r>
                <a:rPr lang="en-US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you will need to preserve the record, even if it may have otherwise been permissible to dispose of the record prior to the request.</a:t>
              </a:r>
              <a:endPara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69D3387-D237-4DFD-1354-E80FFE8CECE6}"/>
                </a:ext>
              </a:extLst>
            </p:cNvPr>
            <p:cNvSpPr/>
            <p:nvPr/>
          </p:nvSpPr>
          <p:spPr>
            <a:xfrm>
              <a:off x="601970" y="1474002"/>
              <a:ext cx="4371200" cy="448623"/>
            </a:xfrm>
            <a:prstGeom prst="rect">
              <a:avLst/>
            </a:prstGeom>
            <a:solidFill>
              <a:srgbClr val="0046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Things to be aware of as a Commissioner with respect to the PRA</a:t>
              </a:r>
            </a:p>
          </p:txBody>
        </p:sp>
      </p:grpSp>
      <p:pic>
        <p:nvPicPr>
          <p:cNvPr id="17" name="Picture 16" descr="Seattle Logo">
            <a:extLst>
              <a:ext uri="{FF2B5EF4-FFF2-40B4-BE49-F238E27FC236}">
                <a16:creationId xmlns:a16="http://schemas.microsoft.com/office/drawing/2014/main" id="{323F048E-A631-3335-3FD1-D42AE5DD89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24500"/>
            <a:ext cx="1304925" cy="1304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9138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B081D753-C721-8540-A329-53A2C6364FD3}"/>
              </a:ext>
            </a:extLst>
          </p:cNvPr>
          <p:cNvSpPr/>
          <p:nvPr/>
        </p:nvSpPr>
        <p:spPr>
          <a:xfrm>
            <a:off x="3" y="2114271"/>
            <a:ext cx="12191997" cy="3900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F87899-BB0E-A482-B9FE-B6F67D493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46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B8E0E5-2D2B-27A1-00BD-327214675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80655" y="6176962"/>
            <a:ext cx="7780712" cy="681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t>Seattle City Attorney’s Office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40000"/>
                  <a:lumOff val="60000"/>
                </a:srgbClr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79E652-CEED-EE04-90E4-B84D42EC5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861366" y="-2"/>
            <a:ext cx="3330633" cy="681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t>Slide </a:t>
            </a:r>
            <a:fld id="{21B0B4EA-008A-4126-B903-1B393960E6B7}" type="slidenum"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rPr>
              <a:pPr marL="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70AD47">
                  <a:lumMod val="40000"/>
                  <a:lumOff val="60000"/>
                </a:srgbClr>
              </a:solidFill>
              <a:effectLst/>
              <a:uLnTx/>
              <a:uFillTx/>
              <a:latin typeface="Seattle Text" pitchFamily="2" charset="0"/>
              <a:ea typeface="+mn-ea"/>
              <a:cs typeface="Seattle Text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5CCF2792-2CAD-9D16-E201-BEF544F3D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Seattle Text" pitchFamily="2" charset="0"/>
                <a:cs typeface="Seattle Text" pitchFamily="2" charset="0"/>
              </a:rPr>
              <a:t>Questions?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855D744-8011-F7BB-1426-C9CA769ABF64}"/>
              </a:ext>
            </a:extLst>
          </p:cNvPr>
          <p:cNvGrpSpPr/>
          <p:nvPr/>
        </p:nvGrpSpPr>
        <p:grpSpPr>
          <a:xfrm>
            <a:off x="1080656" y="1673167"/>
            <a:ext cx="9550139" cy="4351884"/>
            <a:chOff x="601970" y="1474002"/>
            <a:chExt cx="4371200" cy="465399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7C95C50-D009-B94C-D928-3178ED428BF9}"/>
                </a:ext>
              </a:extLst>
            </p:cNvPr>
            <p:cNvSpPr/>
            <p:nvPr/>
          </p:nvSpPr>
          <p:spPr>
            <a:xfrm>
              <a:off x="601970" y="1991932"/>
              <a:ext cx="4371200" cy="4136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lang="en-US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For questions about SEEC PRA compliance processes, you can work with SEEC’s public disclosure officer.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attle Text" pitchFamily="2" charset="0"/>
                  <a:ea typeface="+mn-ea"/>
                  <a:cs typeface="Seattle Text" pitchFamily="2" charset="0"/>
                </a:rPr>
                <a:t>For legal questions – you can reach out directly to the City Attorney’s Office, or work through SEEC’s public disclosure officer.</a:t>
              </a:r>
            </a:p>
            <a:p>
              <a:pPr marL="800100" lvl="1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r>
                <a:rPr lang="en-US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If the question is related to a specific request, it is often best to include the public disclosure officer to ensure consistency in guidance, understanding, and approach.</a:t>
              </a:r>
            </a:p>
            <a:p>
              <a:pPr marL="800100" lvl="1" indent="-342900">
                <a:spcAft>
                  <a:spcPts val="2400"/>
                </a:spcAft>
                <a:buClr>
                  <a:srgbClr val="0046AD"/>
                </a:buClr>
                <a:buFont typeface="Wingdings" panose="05000000000000000000" pitchFamily="2" charset="2"/>
                <a:buChar char="Ø"/>
                <a:defRPr/>
              </a:pPr>
              <a:endPara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endParaRPr>
            </a:p>
            <a:p>
              <a:pPr lvl="1">
                <a:spcAft>
                  <a:spcPts val="2400"/>
                </a:spcAft>
                <a:buClr>
                  <a:srgbClr val="0046AD"/>
                </a:buClr>
                <a:defRPr/>
              </a:pPr>
              <a:r>
                <a:rPr lang="en-US" dirty="0">
                  <a:solidFill>
                    <a:prstClr val="black"/>
                  </a:solidFill>
                  <a:latin typeface="Seattle Text" pitchFamily="2" charset="0"/>
                  <a:cs typeface="Seattle Text" pitchFamily="2" charset="0"/>
                </a:rPr>
                <a:t>Thank you for your time and for your service.</a:t>
              </a:r>
              <a:endPara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0046AD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69D3387-D237-4DFD-1354-E80FFE8CECE6}"/>
                </a:ext>
              </a:extLst>
            </p:cNvPr>
            <p:cNvSpPr/>
            <p:nvPr/>
          </p:nvSpPr>
          <p:spPr>
            <a:xfrm>
              <a:off x="601970" y="1474002"/>
              <a:ext cx="4371200" cy="448623"/>
            </a:xfrm>
            <a:prstGeom prst="rect">
              <a:avLst/>
            </a:prstGeom>
            <a:solidFill>
              <a:srgbClr val="0046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attle Text" pitchFamily="2" charset="0"/>
                <a:ea typeface="+mn-ea"/>
                <a:cs typeface="Seattle Text" pitchFamily="2" charset="0"/>
              </a:endParaRPr>
            </a:p>
          </p:txBody>
        </p:sp>
      </p:grpSp>
      <p:pic>
        <p:nvPicPr>
          <p:cNvPr id="17" name="Picture 16" descr="Seattle Logo">
            <a:extLst>
              <a:ext uri="{FF2B5EF4-FFF2-40B4-BE49-F238E27FC236}">
                <a16:creationId xmlns:a16="http://schemas.microsoft.com/office/drawing/2014/main" id="{323F048E-A631-3335-3FD1-D42AE5DD89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24500"/>
            <a:ext cx="1304925" cy="1304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326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6599EC35E5CE47B3EAA93A69CE734C" ma:contentTypeVersion="3" ma:contentTypeDescription="Create a new document." ma:contentTypeScope="" ma:versionID="3cd292ec5a3cf353d04429ff20471c37">
  <xsd:schema xmlns:xsd="http://www.w3.org/2001/XMLSchema" xmlns:xs="http://www.w3.org/2001/XMLSchema" xmlns:p="http://schemas.microsoft.com/office/2006/metadata/properties" xmlns:ns2="02f8fb0d-d154-498f-81fc-33dff8d20124" targetNamespace="http://schemas.microsoft.com/office/2006/metadata/properties" ma:root="true" ma:fieldsID="11eb976c97e7b2f041b29ee1b8c31a6b" ns2:_="">
    <xsd:import namespace="02f8fb0d-d154-498f-81fc-33dff8d201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f8fb0d-d154-498f-81fc-33dff8d201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8553B41-AF88-4A55-9522-BF0F782F1DF1}">
  <ds:schemaRefs>
    <ds:schemaRef ds:uri="02f8fb0d-d154-498f-81fc-33dff8d2012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1199763-4054-44D8-AC8C-7E3EF94C41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F054B0-26CA-456F-94BE-C0084CB241FC}">
  <ds:schemaRefs>
    <ds:schemaRef ds:uri="02f8fb0d-d154-498f-81fc-33dff8d20124"/>
    <ds:schemaRef ds:uri="http://purl.org/dc/terms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662f23f7-e650-410c-b749-92297414ea08}" enabled="1" method="Standard" siteId="{78e61e45-6beb-4009-8f99-359d8b54f4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2065</TotalTime>
  <Words>861</Words>
  <Application>Microsoft Office PowerPoint</Application>
  <PresentationFormat>Widescreen</PresentationFormat>
  <Paragraphs>73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Seattle Text</vt:lpstr>
      <vt:lpstr>Wingdings</vt:lpstr>
      <vt:lpstr>Office Theme</vt:lpstr>
      <vt:lpstr>PowerPoint Presentation</vt:lpstr>
      <vt:lpstr>The Public Records Act:</vt:lpstr>
      <vt:lpstr>Compliance: Who does what?</vt:lpstr>
      <vt:lpstr>Exemptions</vt:lpstr>
      <vt:lpstr>Consequences for non-compliance</vt:lpstr>
      <vt:lpstr>Overall take aways: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Swanson, Per-Olaf</dc:creator>
  <cp:lastModifiedBy>Duggan, Cliff</cp:lastModifiedBy>
  <cp:revision>15</cp:revision>
  <cp:lastPrinted>2023-03-27T20:37:11Z</cp:lastPrinted>
  <dcterms:created xsi:type="dcterms:W3CDTF">2023-03-13T16:11:59Z</dcterms:created>
  <dcterms:modified xsi:type="dcterms:W3CDTF">2026-08-28T22:26:01Z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0x0101001D6599EC35E5CE47B3EAA93A69CE734C</vt:lpwstr>
  </property>
</Properties>
</file>