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68" r:id="rId7"/>
    <p:sldId id="267" r:id="rId8"/>
    <p:sldId id="262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ACCF653-1B43-46A4-82F8-9574FC52EC4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1C937C1-5167-4894-8B3A-E7E452B28A6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F653-1B43-46A4-82F8-9574FC52EC4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37C1-5167-4894-8B3A-E7E452B28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F653-1B43-46A4-82F8-9574FC52EC4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37C1-5167-4894-8B3A-E7E452B28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F653-1B43-46A4-82F8-9574FC52EC4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37C1-5167-4894-8B3A-E7E452B28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F653-1B43-46A4-82F8-9574FC52EC4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37C1-5167-4894-8B3A-E7E452B28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F653-1B43-46A4-82F8-9574FC52EC4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37C1-5167-4894-8B3A-E7E452B28A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F653-1B43-46A4-82F8-9574FC52EC4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37C1-5167-4894-8B3A-E7E452B28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F653-1B43-46A4-82F8-9574FC52EC4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37C1-5167-4894-8B3A-E7E452B28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F653-1B43-46A4-82F8-9574FC52EC4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37C1-5167-4894-8B3A-E7E452B28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F653-1B43-46A4-82F8-9574FC52EC4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37C1-5167-4894-8B3A-E7E452B28A6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F653-1B43-46A4-82F8-9574FC52EC4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37C1-5167-4894-8B3A-E7E452B28A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ACCF653-1B43-46A4-82F8-9574FC52EC4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1C937C1-5167-4894-8B3A-E7E452B28A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362200"/>
            <a:ext cx="3313355" cy="1702160"/>
          </a:xfrm>
        </p:spPr>
        <p:txBody>
          <a:bodyPr>
            <a:noAutofit/>
          </a:bodyPr>
          <a:lstStyle/>
          <a:p>
            <a:r>
              <a:rPr lang="en-US" b="1" dirty="0" smtClean="0"/>
              <a:t>Unreinforced Masonry Buildings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495800"/>
            <a:ext cx="2667004" cy="15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Can you Do? </a:t>
            </a:r>
            <a:br>
              <a:rPr lang="en-US" dirty="0" smtClean="0"/>
            </a:br>
            <a:r>
              <a:rPr lang="en-US" sz="2700" b="1" u="sng" dirty="0" smtClean="0"/>
              <a:t>If you own a Business in a URM</a:t>
            </a:r>
            <a:endParaRPr lang="en-US" sz="27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6777317" cy="35089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Find out if your building has been retrofitted (Ask your landlord or building manager) </a:t>
            </a:r>
          </a:p>
          <a:p>
            <a:r>
              <a:rPr lang="en-US" dirty="0" smtClean="0"/>
              <a:t>Find out if your landlord has insurance coverage and emergency plans for tenants</a:t>
            </a:r>
          </a:p>
          <a:p>
            <a:r>
              <a:rPr lang="en-US" dirty="0" smtClean="0"/>
              <a:t>Purchase earthquake insurance</a:t>
            </a:r>
          </a:p>
          <a:p>
            <a:r>
              <a:rPr lang="en-US" dirty="0" smtClean="0"/>
              <a:t>Create a continuity plan for your business</a:t>
            </a:r>
          </a:p>
          <a:p>
            <a:r>
              <a:rPr lang="en-US" dirty="0" smtClean="0"/>
              <a:t>Teach your employees how to be safe (Drop, Cover, Hold)</a:t>
            </a:r>
          </a:p>
          <a:p>
            <a:r>
              <a:rPr lang="en-US" dirty="0" smtClean="0"/>
              <a:t>Talk with other business owners in the building about how to work together and get prepared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Can you Do? </a:t>
            </a:r>
            <a:br>
              <a:rPr lang="en-US" dirty="0" smtClean="0"/>
            </a:br>
            <a:r>
              <a:rPr lang="en-US" sz="2700" b="1" u="sng" dirty="0" smtClean="0"/>
              <a:t>If you Live or Work in a URM</a:t>
            </a:r>
            <a:endParaRPr lang="en-US" sz="27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6777317" cy="3508977"/>
          </a:xfrm>
        </p:spPr>
        <p:txBody>
          <a:bodyPr>
            <a:normAutofit/>
          </a:bodyPr>
          <a:lstStyle/>
          <a:p>
            <a:r>
              <a:rPr lang="en-US" sz="1900" dirty="0" smtClean="0"/>
              <a:t>Find out if your building has been retrofitted (Ask your landlord or building manager) </a:t>
            </a:r>
          </a:p>
          <a:p>
            <a:r>
              <a:rPr lang="en-US" sz="1900" dirty="0" smtClean="0"/>
              <a:t>Find out if your landlord has insurance coverage and emergency plans for tenants</a:t>
            </a:r>
          </a:p>
          <a:p>
            <a:r>
              <a:rPr lang="en-US" sz="1900" dirty="0" smtClean="0"/>
              <a:t>Purchase earthquake insurance</a:t>
            </a:r>
          </a:p>
          <a:p>
            <a:r>
              <a:rPr lang="en-US" sz="1900" dirty="0" smtClean="0"/>
              <a:t>Know multiple ways out of the building in case exits are blocked with debris</a:t>
            </a:r>
          </a:p>
          <a:p>
            <a:r>
              <a:rPr lang="en-US" sz="1900" dirty="0" smtClean="0"/>
              <a:t>Have a plan that identifies where you can stay if your building is damaged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51464"/>
            <a:ext cx="7024744" cy="648736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Are Unreinforced Masonry Buildings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t="27008"/>
          <a:stretch/>
        </p:blipFill>
        <p:spPr bwMode="auto">
          <a:xfrm>
            <a:off x="2057400" y="2209800"/>
            <a:ext cx="4552634" cy="415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6800" y="16002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Newer </a:t>
            </a:r>
            <a:r>
              <a:rPr lang="en-US" sz="1600" dirty="0"/>
              <a:t>buildings are designed to ride out an earthquake, but old brick and stone structures are vulnerable to collapse. </a:t>
            </a:r>
          </a:p>
        </p:txBody>
      </p:sp>
    </p:spTree>
    <p:extLst>
      <p:ext uri="{BB962C8B-B14F-4D97-AF65-F5344CB8AC3E}">
        <p14:creationId xmlns:p14="http://schemas.microsoft.com/office/powerpoint/2010/main" val="7939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6" y="762000"/>
            <a:ext cx="7024744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URM’s during an Earthquake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7285"/>
            <a:ext cx="2514600" cy="393116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86" y="1987287"/>
            <a:ext cx="2514600" cy="3931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06415"/>
            <a:ext cx="2438400" cy="381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5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799064"/>
          </a:xfrm>
        </p:spPr>
        <p:txBody>
          <a:bodyPr/>
          <a:lstStyle/>
          <a:p>
            <a:r>
              <a:rPr lang="en-US" dirty="0" smtClean="0"/>
              <a:t>Seattle’s Earthquake Risk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4708135" cy="129328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t="6128" r="216" b="30779"/>
          <a:stretch/>
        </p:blipFill>
        <p:spPr bwMode="auto">
          <a:xfrm>
            <a:off x="1905000" y="3048000"/>
            <a:ext cx="530979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8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838200"/>
            <a:ext cx="357243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581400" cy="5460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182880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20 of the 31 buildings that were red tagged (deemed unsafe to enter) were unreinforced masonry buildings. </a:t>
            </a:r>
          </a:p>
          <a:p>
            <a:pPr marL="285750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A 9.0 Cascadia subduction zone quake would be roughly </a:t>
            </a:r>
            <a:r>
              <a:rPr lang="en-US" b="1" dirty="0" smtClean="0"/>
              <a:t>2,000 </a:t>
            </a:r>
            <a:r>
              <a:rPr lang="en-US" dirty="0" smtClean="0"/>
              <a:t>times as strong as the Nisqually quake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91000" y="762000"/>
            <a:ext cx="39624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Nisqually Earthquake: 2001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06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24744" cy="1143000"/>
          </a:xfrm>
        </p:spPr>
        <p:txBody>
          <a:bodyPr/>
          <a:lstStyle/>
          <a:p>
            <a:r>
              <a:rPr lang="en-US" dirty="0" smtClean="0"/>
              <a:t>URMs in Seattle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76464"/>
            <a:ext cx="3352800" cy="5340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918241"/>
              </p:ext>
            </p:extLst>
          </p:nvPr>
        </p:nvGraphicFramePr>
        <p:xfrm>
          <a:off x="609600" y="2743200"/>
          <a:ext cx="449580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447800"/>
              </a:tblGrid>
              <a:tr h="294641">
                <a:tc>
                  <a:txBody>
                    <a:bodyPr/>
                    <a:lstStyle/>
                    <a:p>
                      <a:r>
                        <a:rPr lang="en-US" dirty="0" smtClean="0"/>
                        <a:t>Neighborhood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URMs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Capitol Hill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Pioneer Sq./Intl 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Duwamish/SODO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Queen Anne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District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Cascade/Eastlake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Belltown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Ballard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0739" y="1998984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1164 total URMs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058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URMs and Environmentally Critical Areas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4038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Clr>
                <a:schemeClr val="accent2"/>
              </a:buClr>
              <a:buSzPct val="74000"/>
              <a:buFont typeface="Wingdings 2" panose="05020102010507070707" pitchFamily="18" charset="2"/>
              <a:buChar char=""/>
            </a:pPr>
            <a:r>
              <a:rPr lang="en-US" sz="2000" dirty="0" smtClean="0"/>
              <a:t>Many of Seattle's URMs are in areas that make them even more vulnerable neighborhoods</a:t>
            </a:r>
          </a:p>
          <a:p>
            <a:pPr marL="342900" indent="-342900">
              <a:buClr>
                <a:schemeClr val="accent2"/>
              </a:buClr>
              <a:buSzPct val="74000"/>
              <a:buFont typeface="Wingdings 2" panose="05020102010507070707" pitchFamily="18" charset="2"/>
              <a:buChar char=""/>
            </a:pPr>
            <a:endParaRPr lang="en-US" sz="2000" dirty="0" smtClean="0"/>
          </a:p>
          <a:p>
            <a:pPr marL="342900" indent="-342900">
              <a:buClr>
                <a:schemeClr val="accent2"/>
              </a:buClr>
              <a:buSzPct val="74000"/>
              <a:buFont typeface="Wingdings 2" panose="05020102010507070707" pitchFamily="18" charset="2"/>
              <a:buChar char=""/>
            </a:pPr>
            <a:endParaRPr lang="en-US" sz="2000" dirty="0"/>
          </a:p>
          <a:p>
            <a:pPr marL="342900" indent="-342900">
              <a:buClr>
                <a:schemeClr val="accent2"/>
              </a:buClr>
              <a:buSzPct val="74000"/>
              <a:buFont typeface="Wingdings 2" panose="05020102010507070707" pitchFamily="18" charset="2"/>
              <a:buChar char=""/>
            </a:pPr>
            <a:r>
              <a:rPr lang="en-US" sz="2000" dirty="0" smtClean="0"/>
              <a:t>Many of the URMs in Pioneer Square and areas south of downtown, are in areas that are prone to liquefaction. </a:t>
            </a:r>
          </a:p>
          <a:p>
            <a:pPr lvl="1">
              <a:buClr>
                <a:schemeClr val="accent2"/>
              </a:buClr>
              <a:buSzPct val="74000"/>
            </a:pP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11084"/>
            <a:ext cx="3681280" cy="556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7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Can you Do? </a:t>
            </a:r>
            <a:br>
              <a:rPr lang="en-US" dirty="0" smtClean="0"/>
            </a:br>
            <a:r>
              <a:rPr lang="en-US" sz="2700" b="1" u="sng" dirty="0" smtClean="0"/>
              <a:t>If you Own a URM</a:t>
            </a:r>
            <a:endParaRPr lang="en-US" sz="27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6777317" cy="350897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Find out if your building has been retrofitted and if not, look into retrofitting your building</a:t>
            </a:r>
          </a:p>
          <a:p>
            <a:r>
              <a:rPr lang="en-US" dirty="0"/>
              <a:t>Purchase earthquake </a:t>
            </a:r>
            <a:r>
              <a:rPr lang="en-US" dirty="0" smtClean="0"/>
              <a:t>insurance</a:t>
            </a:r>
          </a:p>
          <a:p>
            <a:r>
              <a:rPr lang="en-US" dirty="0" smtClean="0"/>
              <a:t>Encourage tenants to have adequate insurance, including earthquake insurance and business interruption insurance</a:t>
            </a:r>
          </a:p>
          <a:p>
            <a:r>
              <a:rPr lang="en-US" dirty="0" smtClean="0"/>
              <a:t>Train tenants on what they should do during and immediately following a disaster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Retrofitting Old Brick Buildings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2057400" cy="265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/>
          <a:stretch/>
        </p:blipFill>
        <p:spPr bwMode="auto">
          <a:xfrm>
            <a:off x="1143000" y="4191000"/>
            <a:ext cx="2133600" cy="190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47800"/>
            <a:ext cx="4131874" cy="47683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65436" y="2401352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12" name="Oval 11"/>
          <p:cNvSpPr/>
          <p:nvPr/>
        </p:nvSpPr>
        <p:spPr>
          <a:xfrm>
            <a:off x="6529624" y="362398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591510" y="5410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14" name="Oval 13"/>
          <p:cNvSpPr/>
          <p:nvPr/>
        </p:nvSpPr>
        <p:spPr>
          <a:xfrm>
            <a:off x="6934200" y="45720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4572000" y="28956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16" name="Oval 15"/>
          <p:cNvSpPr/>
          <p:nvPr/>
        </p:nvSpPr>
        <p:spPr>
          <a:xfrm>
            <a:off x="5943600" y="493787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6</a:t>
            </a:r>
            <a:endParaRPr lang="en-US" sz="1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121496" y="1429919"/>
            <a:ext cx="6706078" cy="4786181"/>
            <a:chOff x="1121496" y="1429919"/>
            <a:chExt cx="6706078" cy="4786181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429919"/>
              <a:ext cx="2057400" cy="2654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3"/>
            <a:stretch/>
          </p:blipFill>
          <p:spPr bwMode="auto">
            <a:xfrm>
              <a:off x="1121496" y="4213313"/>
              <a:ext cx="2133600" cy="1906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447800"/>
              <a:ext cx="4131874" cy="476830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6403536" y="2401352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1</a:t>
              </a:r>
              <a:endParaRPr lang="en-US" sz="1400" b="1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567724" y="362398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2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629610" y="5410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3</a:t>
              </a:r>
              <a:endParaRPr lang="en-US" sz="1400" b="1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972300" y="4572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4610100" y="2895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5</a:t>
              </a:r>
              <a:endParaRPr lang="en-US" sz="1400" b="1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981700" y="493787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6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968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2583</TotalTime>
  <Words>359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Unreinforced Masonry Buildings</vt:lpstr>
      <vt:lpstr>What Are Unreinforced Masonry Buildings</vt:lpstr>
      <vt:lpstr>URM’s during an Earthquake</vt:lpstr>
      <vt:lpstr>Seattle’s Earthquake Risk</vt:lpstr>
      <vt:lpstr> </vt:lpstr>
      <vt:lpstr>URMs in Seattle</vt:lpstr>
      <vt:lpstr>URMs and Environmentally Critical Areas</vt:lpstr>
      <vt:lpstr>What Can you Do?  If you Own a URM</vt:lpstr>
      <vt:lpstr>Retrofitting Old Brick Buildings</vt:lpstr>
      <vt:lpstr>What Can you Do?  If you own a Business in a URM</vt:lpstr>
      <vt:lpstr>What Can you Do?  If you Live or Work in a URM</vt:lpstr>
    </vt:vector>
  </TitlesOfParts>
  <Company>City of Seattle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Unreinforced Masonry Buildings</dc:title>
  <dc:creator>Auflick, Matthew</dc:creator>
  <cp:lastModifiedBy>Auflick, Matthew</cp:lastModifiedBy>
  <cp:revision>41</cp:revision>
  <dcterms:created xsi:type="dcterms:W3CDTF">2015-12-23T19:35:49Z</dcterms:created>
  <dcterms:modified xsi:type="dcterms:W3CDTF">2016-07-15T16:33:41Z</dcterms:modified>
</cp:coreProperties>
</file>