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67" r:id="rId7"/>
    <p:sldId id="265" r:id="rId8"/>
    <p:sldId id="271" r:id="rId9"/>
    <p:sldId id="276" r:id="rId10"/>
    <p:sldId id="263" r:id="rId11"/>
    <p:sldId id="266" r:id="rId12"/>
    <p:sldId id="275" r:id="rId13"/>
    <p:sldId id="277" r:id="rId14"/>
    <p:sldId id="278" r:id="rId15"/>
    <p:sldId id="264" r:id="rId16"/>
    <p:sldId id="268" r:id="rId17"/>
    <p:sldId id="273" r:id="rId18"/>
    <p:sldId id="274" r:id="rId19"/>
    <p:sldId id="279" r:id="rId20"/>
    <p:sldId id="26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1063"/>
    <a:srgbClr val="9E91C0"/>
    <a:srgbClr val="751E44"/>
    <a:srgbClr val="C97DA6"/>
    <a:srgbClr val="46812B"/>
    <a:srgbClr val="7FB539"/>
    <a:srgbClr val="A6C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952E92-6C96-4F5F-95DD-7E24295B3C34}" v="190" dt="2024-09-19T18:29:37.643"/>
    <p1510:client id="{D795500E-E0DC-459A-AC0C-F3CAC6E45900}" v="26" dt="2024-09-19T15:49:00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7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1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2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2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6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5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9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1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37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3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1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8C861-6707-44B4-ADC6-41C12787DFDB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4B942-EAF0-4D3D-90F9-5D9FBAF65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techconnectwa.or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l.org/Card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elizabeth.iaukea@spl.or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l.org/using-the-library/accessibility/library-equal-access-program-(leap)" TargetMode="External"/><Relationship Id="rId2" Type="http://schemas.openxmlformats.org/officeDocument/2006/relationships/hyperlink" Target="https://www.spl.org/using-the-library/reservations-and-requests/reserve-a-computer/computers-and-equipmen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spl.org/events" TargetMode="External"/><Relationship Id="rId4" Type="http://schemas.openxmlformats.org/officeDocument/2006/relationships/hyperlink" Target="http://www.spl.org/meetingroom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l.org/AdultLearners" TargetMode="External"/><Relationship Id="rId2" Type="http://schemas.openxmlformats.org/officeDocument/2006/relationships/hyperlink" Target="http://www.spl.org/AdultTutorin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spl.org/programs-and-services/learning/basic-skills-for-adult-learners/english-for-work" TargetMode="External"/><Relationship Id="rId4" Type="http://schemas.openxmlformats.org/officeDocument/2006/relationships/hyperlink" Target="http://www.spl.org/citizenshi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l.org/programs-and-services/learning/basic-skills-for-adult-learners/english-for-work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l.org/DigitalMagazinesAndNewspapers" TargetMode="External"/><Relationship Id="rId2" Type="http://schemas.openxmlformats.org/officeDocument/2006/relationships/hyperlink" Target="http://www.spl.org/e-book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pl.org/MoviesAndT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l.org/MuseumPass" TargetMode="External"/><Relationship Id="rId2" Type="http://schemas.openxmlformats.org/officeDocument/2006/relationships/hyperlink" Target="http://www.spl.org/VirtualTutoringForAdult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pl.org/hotspot" TargetMode="External"/><Relationship Id="rId5" Type="http://schemas.openxmlformats.org/officeDocument/2006/relationships/hyperlink" Target="http://www.spl.org/AdultLearners" TargetMode="External"/><Relationship Id="rId4" Type="http://schemas.openxmlformats.org/officeDocument/2006/relationships/hyperlink" Target="http://www.spl.org/OutdoorRecreation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l.org/online-resources/online-learning/microsoft-learn/certification-exams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l.org/online-resources/online-learning/microsoft-learn/certification-exams" TargetMode="External"/><Relationship Id="rId2" Type="http://schemas.openxmlformats.org/officeDocument/2006/relationships/hyperlink" Target="http://www.spl.org/technologyskill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"/>
            <a:ext cx="12192000" cy="68576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486" y="1672384"/>
            <a:ext cx="99200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latin typeface="Arial Bold" panose="020B0704020202020204" pitchFamily="34" charset="0"/>
                <a:cs typeface="Arial Bold" panose="020B0704020202020204" pitchFamily="34" charset="0"/>
              </a:rPr>
              <a:t>Hello from the Seattle Public Library!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16481" y="4983347"/>
            <a:ext cx="678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Elizabeth Iaukea &amp; CJ Glenn</a:t>
            </a:r>
          </a:p>
        </p:txBody>
      </p:sp>
    </p:spTree>
    <p:extLst>
      <p:ext uri="{BB962C8B-B14F-4D97-AF65-F5344CB8AC3E}">
        <p14:creationId xmlns:p14="http://schemas.microsoft.com/office/powerpoint/2010/main" val="741106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6335" y="561393"/>
            <a:ext cx="10601893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Computer Help &amp; Technical Support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TechConnect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Washington (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techconnectwa.org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Free, virtual tech assistance for Washington residents via chat, email, or phone. Available 7 days a week, 8am – 8pm (closed for lunch)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9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1357" y="766732"/>
            <a:ext cx="1006928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How To Get A Library Card</a:t>
            </a:r>
          </a:p>
          <a:p>
            <a:pPr algn="ctr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Visit your local library or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www.spl.org/Card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 get a Library card and access to books and online resources. 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You can get a free library card if you: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Live, work, go to school or own property in Seattle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You may also qualify if you have a library card from one of the library systems in Washington State</a:t>
            </a:r>
          </a:p>
        </p:txBody>
      </p:sp>
    </p:spTree>
    <p:extLst>
      <p:ext uri="{BB962C8B-B14F-4D97-AF65-F5344CB8AC3E}">
        <p14:creationId xmlns:p14="http://schemas.microsoft.com/office/powerpoint/2010/main" val="148420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752" y="2622885"/>
            <a:ext cx="8364437" cy="3158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1486" y="783771"/>
            <a:ext cx="100692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Arial Bold" panose="020B0704020202020204" pitchFamily="34" charset="0"/>
                <a:cs typeface="Arial Bold" panose="020B0704020202020204" pitchFamily="34" charset="0"/>
              </a:rPr>
              <a:t>Need Help with Any Library Resource?</a:t>
            </a:r>
          </a:p>
        </p:txBody>
      </p:sp>
    </p:spTree>
    <p:extLst>
      <p:ext uri="{BB962C8B-B14F-4D97-AF65-F5344CB8AC3E}">
        <p14:creationId xmlns:p14="http://schemas.microsoft.com/office/powerpoint/2010/main" val="3039573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1486" y="444137"/>
            <a:ext cx="100692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Other SPL-sponsored opportunities for immigrants and refugees</a:t>
            </a:r>
            <a:endParaRPr lang="en-US" sz="44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1486" y="2186778"/>
            <a:ext cx="105983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 ESOL level 1 classes (Literacy Source &amp; Southwest Branch) – Each class is 13 weeks, September – December; Southwest location participants can take advantage of free childcare during class. </a:t>
            </a:r>
          </a:p>
          <a:p>
            <a:endParaRPr lang="en-US" sz="2400" dirty="0"/>
          </a:p>
          <a:p>
            <a:r>
              <a:rPr lang="en-US" sz="2400" dirty="0"/>
              <a:t>Spanish-language computer classes, beginning and intermediate offered at Delridge Branch, September – December. Learn to earn opportunity with free childcare for participants</a:t>
            </a:r>
          </a:p>
          <a:p>
            <a:endParaRPr lang="en-US" sz="2400" dirty="0"/>
          </a:p>
          <a:p>
            <a:r>
              <a:rPr lang="en-US" sz="2400" dirty="0"/>
              <a:t>Your Vote Counts:  Voting Information for New Citizens webinar October 21</a:t>
            </a:r>
            <a:r>
              <a:rPr lang="en-US" sz="2400" baseline="30000" dirty="0"/>
              <a:t>st</a:t>
            </a:r>
            <a:r>
              <a:rPr lang="en-US" sz="2400" dirty="0"/>
              <a:t> 2-3pm. In partnership with ACRS. </a:t>
            </a:r>
            <a:r>
              <a:rPr lang="en-US" sz="2400" i="1" dirty="0"/>
              <a:t>Coming in 2025 – Life Skills for Recent Arrivals monthly webinar series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348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1486" y="444137"/>
            <a:ext cx="100692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Partnership opportunities – we want to work with you!</a:t>
            </a:r>
            <a:endParaRPr lang="en-US" sz="44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1486" y="2334824"/>
            <a:ext cx="10598332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Collaboration</a:t>
            </a:r>
            <a:r>
              <a:rPr lang="en-US" sz="2400" dirty="0"/>
              <a:t>- does your organization offer a program or resources we can help you grow? Are you willing to share information about library opportunities?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Community meeting space </a:t>
            </a:r>
            <a:r>
              <a:rPr lang="en-US" sz="2400" dirty="0"/>
              <a:t>– free meeting rooms at most library branches, Central Library for a fee (unless co-sponsored by SPL)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cs typeface="Calibri" panose="020F0502020204030204"/>
              </a:rPr>
              <a:t>Help promote programs and resources </a:t>
            </a:r>
            <a:r>
              <a:rPr lang="en-US" sz="2400" dirty="0">
                <a:cs typeface="Calibri" panose="020F0502020204030204"/>
              </a:rPr>
              <a:t>– post fliers in library branches, if the event is co-hosted we can post on Library’s Event Calendar and via social media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Other ideas? </a:t>
            </a:r>
            <a:r>
              <a:rPr lang="en-US" sz="2400" dirty="0"/>
              <a:t>Please get in touch – </a:t>
            </a:r>
            <a:r>
              <a:rPr lang="en-US" sz="2400" dirty="0">
                <a:hlinkClick r:id="rId2"/>
              </a:rPr>
              <a:t>elizabeth.iaukea@spl.org</a:t>
            </a:r>
            <a:r>
              <a:rPr lang="en-US" sz="2400" dirty="0"/>
              <a:t> and c.j.glenn@spl.org</a:t>
            </a:r>
          </a:p>
        </p:txBody>
      </p:sp>
    </p:spTree>
    <p:extLst>
      <p:ext uri="{BB962C8B-B14F-4D97-AF65-F5344CB8AC3E}">
        <p14:creationId xmlns:p14="http://schemas.microsoft.com/office/powerpoint/2010/main" val="3334896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"/>
            <a:ext cx="12192306" cy="685782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18401" y="3994726"/>
            <a:ext cx="289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Vertical photo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0181" y="1725549"/>
            <a:ext cx="49196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Bold" panose="020B0704020202020204" pitchFamily="34" charset="0"/>
                <a:cs typeface="Arial Bold" panose="020B0704020202020204" pitchFamily="34" charset="0"/>
              </a:rPr>
              <a:t>Seattle Libraries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8140" y="2709506"/>
            <a:ext cx="491968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27 Locations across Seattle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Separate from King County Library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Reciprocal relationships with many local library systems (including KCLS)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153" y="-103080"/>
            <a:ext cx="5462342" cy="696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051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6" y="0"/>
            <a:ext cx="12192306" cy="68578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16506" y="1666522"/>
            <a:ext cx="81586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Bold" panose="020B0704020202020204" pitchFamily="34" charset="0"/>
                <a:cs typeface="Arial Bold" panose="020B0704020202020204" pitchFamily="34" charset="0"/>
              </a:rPr>
              <a:t>Do You Have Any 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6412" y="4103270"/>
            <a:ext cx="443623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Bold" panose="020B0704020202020204" pitchFamily="34" charset="0"/>
                <a:cs typeface="Arial Bold" panose="020B0704020202020204" pitchFamily="34" charset="0"/>
              </a:rPr>
              <a:t>CJ Glenn</a:t>
            </a:r>
            <a:br>
              <a:rPr lang="en-US" sz="3000" dirty="0">
                <a:latin typeface="Arial Bold" panose="020B0704020202020204" pitchFamily="34" charset="0"/>
                <a:cs typeface="Arial Bold" panose="020B07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LEAP Program Manager, Lifelong Access Program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929" y="2840599"/>
            <a:ext cx="4157832" cy="11766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66A40A-F776-D67A-1AA1-B4EC611FA919}"/>
              </a:ext>
            </a:extLst>
          </p:cNvPr>
          <p:cNvSpPr txBox="1"/>
          <p:nvPr/>
        </p:nvSpPr>
        <p:spPr>
          <a:xfrm>
            <a:off x="1223422" y="4102485"/>
            <a:ext cx="42608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Bold" panose="020B0704020202020204" pitchFamily="34" charset="0"/>
                <a:cs typeface="Arial Bold" panose="020B0704020202020204" pitchFamily="34" charset="0"/>
              </a:rPr>
              <a:t>Elizabeth Iaukea </a:t>
            </a:r>
            <a:br>
              <a:rPr lang="en-US" sz="3000" dirty="0">
                <a:latin typeface="Arial Bold" panose="020B0704020202020204" pitchFamily="34" charset="0"/>
                <a:cs typeface="Arial Bold" panose="020B07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Workforce Development &amp; Adult Basic Education Program Manager</a:t>
            </a:r>
          </a:p>
        </p:txBody>
      </p:sp>
    </p:spTree>
    <p:extLst>
      <p:ext uri="{BB962C8B-B14F-4D97-AF65-F5344CB8AC3E}">
        <p14:creationId xmlns:p14="http://schemas.microsoft.com/office/powerpoint/2010/main" val="152692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"/>
            <a:ext cx="12192306" cy="685782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18401" y="3994726"/>
            <a:ext cx="289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Vertical photo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0181" y="1725549"/>
            <a:ext cx="49196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Bold" panose="020B0704020202020204" pitchFamily="34" charset="0"/>
                <a:cs typeface="Arial Bold" panose="020B0704020202020204" pitchFamily="34" charset="0"/>
              </a:rPr>
              <a:t>Seattle Libraries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8140" y="2709506"/>
            <a:ext cx="491968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27 Locations across Seattle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Separate from King County Library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Reciprocal relationships with many local library systems (including KCLS)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153" y="-103080"/>
            <a:ext cx="5462342" cy="696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42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61151" y="561393"/>
            <a:ext cx="10887214" cy="66787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latin typeface="Arial"/>
                <a:cs typeface="Arial"/>
              </a:rPr>
              <a:t>What Can You Do Without a Library Card?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Read books, magazines and newspapers at the Library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Ask Library staff for help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Use computers and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WiFi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/>
                <a:cs typeface="Arial"/>
                <a:hlinkClick r:id="rId2"/>
              </a:rPr>
              <a:t>Print &amp; Copy, Fax, Scan &amp; Translate, Use Adaptive Equipment</a:t>
            </a:r>
            <a:r>
              <a:rPr lang="en-US" sz="3000" dirty="0">
                <a:latin typeface="Arial"/>
                <a:cs typeface="Arial"/>
              </a:rPr>
              <a:t>, including </a:t>
            </a:r>
            <a:r>
              <a:rPr lang="en-US" sz="3000" dirty="0">
                <a:latin typeface="Arial"/>
                <a:cs typeface="Arial"/>
                <a:hlinkClick r:id="rId3"/>
              </a:rPr>
              <a:t>LEAP Lab @ Central Library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/>
                <a:cs typeface="Arial"/>
              </a:rPr>
              <a:t>Use </a:t>
            </a:r>
            <a:r>
              <a:rPr lang="en-US" sz="3000" dirty="0">
                <a:latin typeface="Arial"/>
                <a:cs typeface="Arial"/>
                <a:hlinkClick r:id="rId4"/>
              </a:rPr>
              <a:t>study rooms, meeting rooms</a:t>
            </a:r>
            <a:r>
              <a:rPr lang="en-US" sz="3000" dirty="0">
                <a:latin typeface="Arial"/>
                <a:cs typeface="Arial"/>
              </a:rPr>
              <a:t>, and tables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Attend online and in person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events and programs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Relax in libraries with Air Conditioning/Heating (21 branches have AC)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0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83771" y="561393"/>
            <a:ext cx="10624457" cy="72789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latin typeface="Arial"/>
                <a:cs typeface="Arial"/>
              </a:rPr>
              <a:t>What Can You Do Without a Library Card?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Programs for Immigrants and Refugees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0200" lvl="2" indent="-6858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Adult Education Tutoring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Broadview Branch – Saturdays 10:30am – 12pm</a:t>
            </a: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Lake City Branch – Saturdays 1 – 3pm</a:t>
            </a: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Rainier Beach Branch – 5:30 – 7:30pm</a:t>
            </a:r>
          </a:p>
          <a:p>
            <a:pPr marL="1600200" lvl="2" indent="-6858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English Conversation Circles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Beacon Hill Branch – Saturdays 10:30am – 12pm</a:t>
            </a: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Delridge Branch – Saturdays 10:30am – 12pm</a:t>
            </a: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Northgate Branch – Thursdays 4 – 5:30pm</a:t>
            </a:r>
          </a:p>
          <a:p>
            <a:pPr marL="2514600" lvl="4" indent="-685800">
              <a:buFont typeface="Wingdings" panose="05000000000000000000" pitchFamily="2" charset="2"/>
              <a:buChar char="§"/>
            </a:pPr>
            <a:r>
              <a:rPr lang="en-US" sz="2000" dirty="0">
                <a:latin typeface="Arial"/>
                <a:cs typeface="Arial"/>
              </a:rPr>
              <a:t>2 virtual sessions – Tuesdays 6-7pm &amp; Thursdays 3-4pm</a:t>
            </a:r>
          </a:p>
          <a:p>
            <a:pPr marL="1600200" lvl="2" indent="-6858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Citizenship Classes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0200" lvl="2" indent="-6858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English for Work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9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74766" y="561393"/>
            <a:ext cx="10998925" cy="767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In-language Online Learning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Northstar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learn basic/intermediate computer skills in English or Spanish, take short exams to earn certificates.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News for You Online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news articles written for English Language learners. Read, write, listen, and understand English with audio, exercises and vocabulary.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ProLiteracy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Education Network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self-paced courses, videos, activities and resources supporting adult literacy, English language learning and other adult basic education topics. Resources for adult learners, tutors, and instructors.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spl.org/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BasicSkills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2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83771" y="615822"/>
            <a:ext cx="10624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What Can You Do With A Library Card?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83870" y="2059528"/>
            <a:ext cx="902425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Check out books, movies and music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(physical and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digital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View magazines and newspapers online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www.spl.org/DigitalMagazinesAndNewspapers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Stream movies and TV shows online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www.spl.org/MoviesAndTV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57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23257" y="631371"/>
            <a:ext cx="101019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Bold" panose="020B0704020202020204" pitchFamily="34" charset="0"/>
                <a:cs typeface="Arial Bold" panose="020B0704020202020204" pitchFamily="34" charset="0"/>
              </a:rPr>
              <a:t>With a Library Card you can also: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62347"/>
              </p:ext>
            </p:extLst>
          </p:nvPr>
        </p:nvGraphicFramePr>
        <p:xfrm>
          <a:off x="1045028" y="1614173"/>
          <a:ext cx="10101944" cy="4697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5430">
                  <a:extLst>
                    <a:ext uri="{9D8B030D-6E8A-4147-A177-3AD203B41FA5}">
                      <a16:colId xmlns:a16="http://schemas.microsoft.com/office/drawing/2014/main" val="1776374640"/>
                    </a:ext>
                  </a:extLst>
                </a:gridCol>
                <a:gridCol w="5856514">
                  <a:extLst>
                    <a:ext uri="{9D8B030D-6E8A-4147-A177-3AD203B41FA5}">
                      <a16:colId xmlns:a16="http://schemas.microsoft.com/office/drawing/2014/main" val="4028121828"/>
                    </a:ext>
                  </a:extLst>
                </a:gridCol>
              </a:tblGrid>
              <a:tr h="524732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000" baseline="0" dirty="0">
                          <a:latin typeface="Arial" panose="020B0604020202020204" pitchFamily="34" charset="0"/>
                        </a:rPr>
                        <a:t>Get Online Tutoring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aseline="0" dirty="0">
                          <a:latin typeface="Arial" panose="020B0604020202020204" pitchFamily="34" charset="0"/>
                          <a:hlinkClick r:id="rId2"/>
                        </a:rPr>
                        <a:t>www.spl.org/VirtualTutoringForAdults</a:t>
                      </a:r>
                      <a:r>
                        <a:rPr lang="en-US" sz="2500" baseline="0" dirty="0"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9034412"/>
                  </a:ext>
                </a:extLst>
              </a:tr>
              <a:tr h="962008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000" baseline="0" dirty="0">
                          <a:latin typeface="Arial" panose="020B0604020202020204" pitchFamily="34" charset="0"/>
                        </a:rPr>
                        <a:t>Museum Pass</a:t>
                      </a:r>
                      <a:endParaRPr lang="en-US" sz="300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aseline="0" dirty="0">
                          <a:latin typeface="Arial" panose="020B0604020202020204" pitchFamily="34" charset="0"/>
                          <a:hlinkClick r:id="rId3"/>
                        </a:rPr>
                        <a:t>www.spl.org/MuseumPass</a:t>
                      </a:r>
                      <a:r>
                        <a:rPr lang="en-US" sz="2500" baseline="0" dirty="0"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3077153"/>
                  </a:ext>
                </a:extLst>
              </a:tr>
              <a:tr h="962008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000" baseline="0" dirty="0">
                          <a:latin typeface="Arial" panose="020B0604020202020204" pitchFamily="34" charset="0"/>
                        </a:rPr>
                        <a:t>State Parks Pass</a:t>
                      </a:r>
                      <a:endParaRPr lang="en-US" sz="300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aseline="0" dirty="0">
                          <a:latin typeface="Arial" panose="020B0604020202020204" pitchFamily="34" charset="0"/>
                          <a:hlinkClick r:id="rId4"/>
                        </a:rPr>
                        <a:t>www.spl.org/OutdoorRecreation</a:t>
                      </a:r>
                      <a:r>
                        <a:rPr lang="en-US" sz="2500" baseline="0" dirty="0"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887770"/>
                  </a:ext>
                </a:extLst>
              </a:tr>
              <a:tr h="962008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000" baseline="0" dirty="0">
                          <a:latin typeface="Arial" panose="020B0604020202020204" pitchFamily="34" charset="0"/>
                        </a:rPr>
                        <a:t>Programs for Adult Learners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aseline="0" dirty="0">
                          <a:latin typeface="Arial" panose="020B0604020202020204" pitchFamily="34" charset="0"/>
                          <a:hlinkClick r:id="rId5"/>
                        </a:rPr>
                        <a:t>www.spl.org/AdultLearners</a:t>
                      </a:r>
                      <a:r>
                        <a:rPr lang="en-US" sz="2500" baseline="0" dirty="0"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509457"/>
                  </a:ext>
                </a:extLst>
              </a:tr>
              <a:tr h="1219118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000" baseline="0" dirty="0" err="1">
                          <a:latin typeface="Arial" panose="020B0604020202020204" pitchFamily="34" charset="0"/>
                        </a:rPr>
                        <a:t>WiFi</a:t>
                      </a:r>
                      <a:r>
                        <a:rPr lang="en-US" sz="3000" baseline="0" dirty="0">
                          <a:latin typeface="Arial" panose="020B0604020202020204" pitchFamily="34" charset="0"/>
                        </a:rPr>
                        <a:t> Hotspots</a:t>
                      </a:r>
                      <a:endParaRPr lang="en-US" sz="300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aseline="0" dirty="0">
                          <a:latin typeface="Arial" panose="020B0604020202020204" pitchFamily="34" charset="0"/>
                          <a:hlinkClick r:id="rId6"/>
                        </a:rPr>
                        <a:t>www.spl.org/hotspot</a:t>
                      </a:r>
                      <a:r>
                        <a:rPr lang="en-US" sz="2500" baseline="0" dirty="0"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810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66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6335" y="561393"/>
            <a:ext cx="10601893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In-language Online Learning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LinkedIn Learning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video courses for tech &amp; business skills in English, French, German, Japanese, Spanish, Mandarin, Portuguese, Dutch, Italian, Turkish, Polish, Korean &amp; Bahasa Indonesia.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Mango Languages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ELL for speakers of Arabic, Armenian, Bengali, Chinese, French, Haitian Creole, Hmong, Japanese, Korean, Polish, Brazilian Portuguese, Russian, Somali, Latin American Spanish, Turkish &amp; Vietnamese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spl.org/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OnlineLearning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14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E9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6335" y="561393"/>
            <a:ext cx="10601893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Resources for Learning Digital Skills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www.spl.org/technologyskills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Northstar Digital Literacy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assessments, beginning and intermediate courses, certificates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DigitalLearn.org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short b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eginner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intermediate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courses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learn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computers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internet, and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staying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online.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Grow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Google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dozens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of online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courses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basic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digital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math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much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more.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side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of page.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LinkedIn Learning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video courses for computer, tech &amp; business skills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spl.org/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OnlineLearning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38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8E3D8EF585F45BEFF8F61FFDFE38C" ma:contentTypeVersion="6" ma:contentTypeDescription="Create a new document." ma:contentTypeScope="" ma:versionID="c87e9b9124b06456398b625337830d61">
  <xsd:schema xmlns:xsd="http://www.w3.org/2001/XMLSchema" xmlns:xs="http://www.w3.org/2001/XMLSchema" xmlns:p="http://schemas.microsoft.com/office/2006/metadata/properties" xmlns:ns1="http://schemas.microsoft.com/sharepoint/v3" xmlns:ns2="bcb295d4-f175-452c-b81b-7472e2008c1c" targetNamespace="http://schemas.microsoft.com/office/2006/metadata/properties" ma:root="true" ma:fieldsID="992c85ac22bd3cd52a2c398d91b9caa5" ns1:_="" ns2:_="">
    <xsd:import namespace="http://schemas.microsoft.com/sharepoint/v3"/>
    <xsd:import namespace="bcb295d4-f175-452c-b81b-7472e2008c1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CSMeta2010Field" minOccurs="0"/>
                <xsd:element ref="ns2:m921e9868d094de5aac449a045813811" minOccurs="0"/>
                <xsd:element ref="ns2:TaxCatchAll" minOccurs="0"/>
                <xsd:element ref="ns2:TaxCatchAllLabel" minOccurs="0"/>
                <xsd:element ref="ns2:oe7c901148424033985959826ee0ae2f" minOccurs="0"/>
                <xsd:element ref="ns2:pb03230df8a1494494ae3ce0bdf7e40d" minOccurs="0"/>
                <xsd:element ref="ns2:cf8a1ea739f64b22819d1b356a709f5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SMeta2010Field" ma:index="11" nillable="true" ma:displayName="Classification Status" ma:hidden="true" ma:internalName="CSMeta2010Field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95d4-f175-452c-b81b-7472e2008c1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m921e9868d094de5aac449a045813811" ma:index="12" nillable="true" ma:taxonomy="true" ma:internalName="m921e9868d094de5aac449a045813811" ma:taxonomyFieldName="ContentLocation" ma:displayName="Content Location" ma:default="" ma:fieldId="{6921e986-8d09-4de5-aac4-49a045813811}" ma:taxonomyMulti="true" ma:sspId="10664889-c64f-4837-97e1-f8b4b6e753cc" ma:termSetId="c9bd291e-bc2b-4ebf-b5c1-c166b20cb8c9" ma:anchorId="555807e0-2312-428b-a03f-61a7b18267de" ma:open="fals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c3daa870-ca43-469c-8234-416a4269d9f5}" ma:internalName="TaxCatchAll" ma:showField="CatchAllData" ma:web="bcb295d4-f175-452c-b81b-7472e2008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c3daa870-ca43-469c-8234-416a4269d9f5}" ma:internalName="TaxCatchAllLabel" ma:readOnly="true" ma:showField="CatchAllDataLabel" ma:web="bcb295d4-f175-452c-b81b-7472e2008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e7c901148424033985959826ee0ae2f" ma:index="16" nillable="true" ma:taxonomy="true" ma:internalName="oe7c901148424033985959826ee0ae2f" ma:taxonomyFieldName="ContentType1" ma:displayName="Library Content Type" ma:default="" ma:fieldId="{8e7c9011-4842-4033-9859-59826ee0ae2f}" ma:taxonomyMulti="true" ma:sspId="10664889-c64f-4837-97e1-f8b4b6e753cc" ma:termSetId="c9bd291e-bc2b-4ebf-b5c1-c166b20cb8c9" ma:anchorId="b9805347-2575-4822-a081-b88f7f345e67" ma:open="false" ma:isKeyword="false">
      <xsd:complexType>
        <xsd:sequence>
          <xsd:element ref="pc:Terms" minOccurs="0" maxOccurs="1"/>
        </xsd:sequence>
      </xsd:complexType>
    </xsd:element>
    <xsd:element name="pb03230df8a1494494ae3ce0bdf7e40d" ma:index="18" nillable="true" ma:taxonomy="true" ma:internalName="pb03230df8a1494494ae3ce0bdf7e40d" ma:taxonomyFieldName="LibraryOperations" ma:displayName="Library Operations" ma:default="" ma:fieldId="{9b03230d-f8a1-4944-94ae-3ce0bdf7e40d}" ma:taxonomyMulti="true" ma:sspId="10664889-c64f-4837-97e1-f8b4b6e753cc" ma:termSetId="c9bd291e-bc2b-4ebf-b5c1-c166b20cb8c9" ma:anchorId="385e0063-1cbf-4d4a-8b6f-425e2255332e" ma:open="false" ma:isKeyword="false">
      <xsd:complexType>
        <xsd:sequence>
          <xsd:element ref="pc:Terms" minOccurs="0" maxOccurs="1"/>
        </xsd:sequence>
      </xsd:complexType>
    </xsd:element>
    <xsd:element name="cf8a1ea739f64b22819d1b356a709f5c" ma:index="20" nillable="true" ma:taxonomy="true" ma:internalName="cf8a1ea739f64b22819d1b356a709f5c" ma:taxonomyFieldName="LibraryTopics" ma:displayName="Library Topics" ma:default="" ma:fieldId="{cf8a1ea7-39f6-4b22-819d-1b356a709f5c}" ma:taxonomyMulti="true" ma:sspId="10664889-c64f-4837-97e1-f8b4b6e753cc" ma:termSetId="c9bd291e-bc2b-4ebf-b5c1-c166b20cb8c9" ma:anchorId="d7b5ea63-231b-4960-a737-e86e3db241c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ItemUpdatedEventHandlerForConceptSearch</Name>
    <Synchronization>Asynchronous</Synchronization>
    <Type>10002</Type>
    <SequenceNumber>10001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ItemUpdatingEventHandlerForConceptSearch</Name>
    <Synchronization>Synchronous</Synchronization>
    <Type>2</Type>
    <SequenceNumber>10001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ItemCheckedInEventHandlerForConceptSearch</Name>
    <Synchronization>Asynchronous</Synchronization>
    <Type>10004</Type>
    <SequenceNumber>10002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ItemUncheckedOutEventHandlerForConceptSearch</Name>
    <Synchronization>Asynchronous</Synchronization>
    <Type>10006</Type>
    <SequenceNumber>10003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ItemAddedEventHandlerForConceptSearch</Name>
    <Synchronization>Asynchronous</Synchronization>
    <Type>10001</Type>
    <SequenceNumber>10004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ItemFileMovedEventHandlerForConceptSearch</Name>
    <Synchronization>Asynchronous</Synchronization>
    <Type>10009</Type>
    <SequenceNumber>10005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ItemDeletedEventHandlerForConceptSearch</Name>
    <Synchronization>Asynchronous</Synchronization>
    <Type>10003</Type>
    <SequenceNumber>10006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Meta2010Field xmlns="http://schemas.microsoft.com/sharepoint/v3">c354626f-0989-41db-907b-f6cb976b9944;2019-03-21 09:50:35;AUTOCLASSIFIED;Content Location:2019-03-21 09:50:35|False||AUTOCLASSIFIED|2019-03-21 09:50:35|UNDEFINED|00000000-0000-0000-0000-000000000000;Content Type:2019-03-21 09:50:35|False||AUTOCLASSIFIED|2019-03-21 09:50:35|UNDEFINED|00000000-0000-0000-0000-000000000000;Library Operations:2019-03-21 09:50:35|False||AUTOCLASSIFIED|2019-03-21 09:50:35|UNDEFINED|00000000-0000-0000-0000-000000000000;Library Topics:2019-03-21 09:50:35|False||AUTOCLASSIFIED|2019-03-21 09:50:35|UNDEFINED|00000000-0000-0000-0000-000000000000;False</CSMeta2010Field>
    <pb03230df8a1494494ae3ce0bdf7e40d xmlns="bcb295d4-f175-452c-b81b-7472e2008c1c">
      <Terms xmlns="http://schemas.microsoft.com/office/infopath/2007/PartnerControls"/>
    </pb03230df8a1494494ae3ce0bdf7e40d>
    <TaxCatchAll xmlns="bcb295d4-f175-452c-b81b-7472e2008c1c"/>
    <oe7c901148424033985959826ee0ae2f xmlns="bcb295d4-f175-452c-b81b-7472e2008c1c">
      <Terms xmlns="http://schemas.microsoft.com/office/infopath/2007/PartnerControls"/>
    </oe7c901148424033985959826ee0ae2f>
    <m921e9868d094de5aac449a045813811 xmlns="bcb295d4-f175-452c-b81b-7472e2008c1c">
      <Terms xmlns="http://schemas.microsoft.com/office/infopath/2007/PartnerControls"/>
    </m921e9868d094de5aac449a045813811>
    <cf8a1ea739f64b22819d1b356a709f5c xmlns="bcb295d4-f175-452c-b81b-7472e2008c1c">
      <Terms xmlns="http://schemas.microsoft.com/office/infopath/2007/PartnerControls"/>
    </cf8a1ea739f64b22819d1b356a709f5c>
    <_dlc_DocId xmlns="bcb295d4-f175-452c-b81b-7472e2008c1c">INFONET-2528-569</_dlc_DocId>
    <_dlc_DocIdUrl xmlns="bcb295d4-f175-452c-b81b-7472e2008c1c">
      <Url>https://infonet.spl.org/Docs/_layouts/15/DocIdRedir.aspx?ID=INFONET-2528-569</Url>
      <Description>INFONET-2528-569</Description>
    </_dlc_DocIdUrl>
  </documentManagement>
</p:properties>
</file>

<file path=customXml/itemProps1.xml><?xml version="1.0" encoding="utf-8"?>
<ds:datastoreItem xmlns:ds="http://schemas.openxmlformats.org/officeDocument/2006/customXml" ds:itemID="{F71752A1-E55B-4418-B2AB-AF13290CF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b295d4-f175-452c-b81b-7472e2008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E472A4-F2C5-49DF-B6A9-1609DE3E47A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6A45FFF-BAD6-4727-A0C5-6C6C3FE3F68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C896D06-06AE-4A4F-844F-EB2332821BA1}">
  <ds:schemaRefs>
    <ds:schemaRef ds:uri="http://schemas.microsoft.com/sharepoint/v3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cb295d4-f175-452c-b81b-7472e2008c1c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996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Bold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Seattle Public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Annie Vasquez</dc:creator>
  <cp:lastModifiedBy>Jough, Meira</cp:lastModifiedBy>
  <cp:revision>112</cp:revision>
  <dcterms:created xsi:type="dcterms:W3CDTF">2018-10-08T22:31:17Z</dcterms:created>
  <dcterms:modified xsi:type="dcterms:W3CDTF">2024-11-05T18:00:52Z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0x01010080D8E3D8EF585F45BEFF8F61FFDFE38C</vt:lpwstr>
  </property>
  <property fmtid="{D5CDD505-2E9C-101B-9397-08002B2CF9AE}" pid="3" name="_dlc_DocIdItemGuid">
    <vt:lpwstr>65fd68ca-a86d-4343-ba8d-382631d9318e</vt:lpwstr>
  </property>
  <property fmtid="{D5CDD505-2E9C-101B-9397-08002B2CF9AE}" pid="4" name="ContentType1">
    <vt:lpwstr/>
  </property>
  <property fmtid="{D5CDD505-2E9C-101B-9397-08002B2CF9AE}" pid="5" name="ContentLocation">
    <vt:lpwstr/>
  </property>
  <property fmtid="{D5CDD505-2E9C-101B-9397-08002B2CF9AE}" pid="6" name="LibraryTopics">
    <vt:lpwstr/>
  </property>
  <property fmtid="{D5CDD505-2E9C-101B-9397-08002B2CF9AE}" pid="7" name="LibraryOperations">
    <vt:lpwstr/>
  </property>
  <property fmtid="{D5CDD505-2E9C-101B-9397-08002B2CF9AE}" pid="8" name="MSIP_Label_0021e0b3-2c3f-405d-88ba-f52f44b0558f_Enabled">
    <vt:lpwstr>true</vt:lpwstr>
  </property>
  <property fmtid="{D5CDD505-2E9C-101B-9397-08002B2CF9AE}" pid="9" name="MSIP_Label_0021e0b3-2c3f-405d-88ba-f52f44b0558f_SetDate">
    <vt:lpwstr>2024-09-13T17:58:08Z</vt:lpwstr>
  </property>
  <property fmtid="{D5CDD505-2E9C-101B-9397-08002B2CF9AE}" pid="10" name="MSIP_Label_0021e0b3-2c3f-405d-88ba-f52f44b0558f_Method">
    <vt:lpwstr>Standard</vt:lpwstr>
  </property>
  <property fmtid="{D5CDD505-2E9C-101B-9397-08002B2CF9AE}" pid="11" name="MSIP_Label_0021e0b3-2c3f-405d-88ba-f52f44b0558f_Name">
    <vt:lpwstr>defa4170-0d19-0005-0004-bc88714345d2</vt:lpwstr>
  </property>
  <property fmtid="{D5CDD505-2E9C-101B-9397-08002B2CF9AE}" pid="12" name="MSIP_Label_0021e0b3-2c3f-405d-88ba-f52f44b0558f_SiteId">
    <vt:lpwstr>1ed0e6f0-e52f-41e4-9835-9789433aff0b</vt:lpwstr>
  </property>
  <property fmtid="{D5CDD505-2E9C-101B-9397-08002B2CF9AE}" pid="13" name="MSIP_Label_0021e0b3-2c3f-405d-88ba-f52f44b0558f_ActionId">
    <vt:lpwstr>d6f2b7c1-a365-4553-9351-8c649662a57a</vt:lpwstr>
  </property>
  <property fmtid="{D5CDD505-2E9C-101B-9397-08002B2CF9AE}" pid="14" name="MSIP_Label_0021e0b3-2c3f-405d-88ba-f52f44b0558f_ContentBits">
    <vt:lpwstr>0</vt:lpwstr>
  </property>
</Properties>
</file>