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80" r:id="rId2"/>
    <p:sldId id="303" r:id="rId3"/>
    <p:sldId id="292" r:id="rId4"/>
    <p:sldId id="259" r:id="rId5"/>
    <p:sldId id="308" r:id="rId6"/>
    <p:sldId id="260" r:id="rId7"/>
    <p:sldId id="262" r:id="rId8"/>
    <p:sldId id="309" r:id="rId9"/>
    <p:sldId id="329" r:id="rId10"/>
    <p:sldId id="285" r:id="rId11"/>
    <p:sldId id="335" r:id="rId12"/>
    <p:sldId id="336" r:id="rId13"/>
    <p:sldId id="333" r:id="rId14"/>
    <p:sldId id="337" r:id="rId15"/>
    <p:sldId id="264" r:id="rId16"/>
    <p:sldId id="265" r:id="rId1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90D0"/>
    <a:srgbClr val="0065B0"/>
    <a:srgbClr val="2EA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44" autoAdjust="0"/>
  </p:normalViewPr>
  <p:slideViewPr>
    <p:cSldViewPr>
      <p:cViewPr varScale="1">
        <p:scale>
          <a:sx n="65" d="100"/>
          <a:sy n="65" d="100"/>
        </p:scale>
        <p:origin x="49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998072-ACE3-4989-9601-83FC6A3F37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655606-BA8B-4412-837D-4F53E02236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28FDBEB-3C16-4C37-BCBF-B22C80F491C1}" type="datetimeFigureOut">
              <a:rPr lang="en-US" smtClean="0"/>
              <a:t>12/22/2017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E6329-3B4D-4AB4-9C9A-612692F41A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45756-3AFB-4A97-811C-F18738F134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81942E9-01E2-4513-A09E-082555E4B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31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430CA7E-C46E-41ED-8533-9B77174DD0EC}" type="datetimeFigureOut">
              <a:rPr lang="en-US" smtClean="0"/>
              <a:t>12/22/2017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70635B5-FF59-406E-B74D-09342D338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51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36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90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Let the audience know the purpose of your presentation (is it purely informational, are you seeking feedback, </a:t>
            </a:r>
            <a:r>
              <a:rPr lang="en-US" baseline="0" dirty="0" err="1"/>
              <a:t>etc</a:t>
            </a:r>
            <a:r>
              <a:rPr lang="en-US" baseline="0" dirty="0"/>
              <a:t>). Then walk them through what you’ll </a:t>
            </a:r>
            <a:r>
              <a:rPr lang="en-US" baseline="0"/>
              <a:t>be covering.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90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>
                <a:latin typeface="Segoe UI Light" panose="020B0502040204020203" pitchFamily="34" charset="0"/>
              </a:rPr>
              <a:t>Opportunity to build a thriving public realm and improve transportation options amid rapid growth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52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23"/>
              </a:spcAft>
            </a:pPr>
            <a:r>
              <a:rPr lang="en-US" dirty="0"/>
              <a:t>Synthesize and build on findings from previous projects</a:t>
            </a:r>
          </a:p>
          <a:p>
            <a:pPr>
              <a:spcAft>
                <a:spcPts val="1223"/>
              </a:spcAft>
            </a:pPr>
            <a:r>
              <a:rPr lang="en-US" dirty="0"/>
              <a:t>Analyze multimodal safety and access opportunities</a:t>
            </a:r>
          </a:p>
          <a:p>
            <a:pPr>
              <a:spcAft>
                <a:spcPts val="1223"/>
              </a:spcAft>
            </a:pPr>
            <a:r>
              <a:rPr lang="en-US" dirty="0"/>
              <a:t>Identify public realm improvements</a:t>
            </a:r>
          </a:p>
          <a:p>
            <a:pPr>
              <a:spcAft>
                <a:spcPts val="1223"/>
              </a:spcAft>
            </a:pPr>
            <a:r>
              <a:rPr lang="en-US" dirty="0"/>
              <a:t>Build a strategy to implement prioritized projects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43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18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02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Let the audience know the purpose of your presentation (is it purely informational, are you seeking feedback, </a:t>
            </a:r>
            <a:r>
              <a:rPr lang="en-US" baseline="0" dirty="0" err="1"/>
              <a:t>etc</a:t>
            </a:r>
            <a:r>
              <a:rPr lang="en-US" baseline="0" dirty="0"/>
              <a:t>). Then walk them through what you’ll </a:t>
            </a:r>
            <a:r>
              <a:rPr lang="en-US" baseline="0"/>
              <a:t>be covering.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76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44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7704">
              <a:defRPr/>
            </a:pPr>
            <a:r>
              <a:rPr lang="en-US" dirty="0">
                <a:latin typeface="Segoe UI Light" panose="020B0502040204020203" pitchFamily="34" charset="0"/>
              </a:rPr>
              <a:t>Insert a project timeline.</a:t>
            </a:r>
            <a:r>
              <a:rPr lang="en-US" baseline="0" dirty="0">
                <a:latin typeface="Segoe UI Light" panose="020B0502040204020203" pitchFamily="34" charset="0"/>
              </a:rPr>
              <a:t> </a:t>
            </a:r>
            <a:r>
              <a:rPr lang="en-US" dirty="0">
                <a:latin typeface="Segoe UI Light" panose="020B0502040204020203" pitchFamily="34" charset="0"/>
              </a:rPr>
              <a:t>Clarify the process and opportunities for engagement/feedback.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68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486400"/>
          </a:xfrm>
        </p:spPr>
        <p:txBody>
          <a:bodyPr/>
          <a:lstStyle>
            <a:lvl1pPr>
              <a:defRPr sz="2000" baseline="0"/>
            </a:lvl1pPr>
          </a:lstStyle>
          <a:p>
            <a:endParaRPr lang="en-US" dirty="0"/>
          </a:p>
          <a:p>
            <a:r>
              <a:rPr lang="en-US" dirty="0"/>
              <a:t>Insert a photo relevant to your presentation (it will appear in the background – you may need to adjust the location of the presentation title up or down, so as not to skew your photo).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352800"/>
            <a:ext cx="9144000" cy="1295400"/>
          </a:xfrm>
          <a:solidFill>
            <a:schemeClr val="bg1">
              <a:alpha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Presentation Title</a:t>
            </a:r>
            <a:br>
              <a:rPr lang="en-US" dirty="0"/>
            </a:br>
            <a:r>
              <a:rPr lang="en-US" sz="2000" dirty="0"/>
              <a:t>Subtitle, If Needed</a:t>
            </a:r>
            <a:endParaRPr lang="en-US" dirty="0"/>
          </a:p>
        </p:txBody>
      </p:sp>
      <p:pic>
        <p:nvPicPr>
          <p:cNvPr id="7" name="Picture 2" descr="P:\PIO\Schwartz\sdotlogo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6"/>
          <a:stretch/>
        </p:blipFill>
        <p:spPr bwMode="auto">
          <a:xfrm>
            <a:off x="7086599" y="5850340"/>
            <a:ext cx="1885477" cy="85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>
          <a:xfrm>
            <a:off x="152400" y="5638800"/>
            <a:ext cx="3810000" cy="1082675"/>
          </a:xfrm>
          <a:prstGeom prst="rect">
            <a:avLst/>
          </a:prstGeom>
        </p:spPr>
        <p:txBody>
          <a:bodyPr anchor="t"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57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1690D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8030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4092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D83C-2D8A-42B0-BBF1-CDE43C105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20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ED83C-2D8A-42B0-BBF1-CDE43C105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7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2" r:id="rId3"/>
    <p:sldLayoutId id="2147483649" r:id="rId4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hyperlink" Target="http://www.seattle.gov/transportation/NODOMAP" TargetMode="External"/><Relationship Id="rId4" Type="http://schemas.openxmlformats.org/officeDocument/2006/relationships/hyperlink" Target="mailto:northdowntown@seattle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11"/>
          <a:stretch/>
        </p:blipFill>
        <p:spPr>
          <a:xfrm>
            <a:off x="0" y="0"/>
            <a:ext cx="9144000" cy="54102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0" y="5562600"/>
            <a:ext cx="4953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latin typeface="Segoe UI Light" panose="020B0502040204020203" pitchFamily="34" charset="0"/>
              </a:rPr>
              <a:t>Ian Macek</a:t>
            </a:r>
          </a:p>
          <a:p>
            <a:pPr algn="l"/>
            <a:r>
              <a:rPr lang="en-US" sz="2000" dirty="0">
                <a:latin typeface="Segoe UI Light" panose="020B0502040204020203" pitchFamily="34" charset="0"/>
              </a:rPr>
              <a:t>Bicycle Advisory Board</a:t>
            </a:r>
          </a:p>
          <a:p>
            <a:pPr algn="l"/>
            <a:r>
              <a:rPr lang="en-US" sz="2000" dirty="0">
                <a:latin typeface="Segoe UI Light" panose="020B0502040204020203" pitchFamily="34" charset="0"/>
              </a:rPr>
              <a:t>January 3, 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72" y="5411443"/>
            <a:ext cx="3335628" cy="152151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0" y="990600"/>
            <a:ext cx="9144000" cy="1143000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North Downtown Mobility Action Plan</a:t>
            </a:r>
            <a:endParaRPr lang="en-US" sz="2000" dirty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4581432"/>
            <a:ext cx="2973159" cy="8287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4581432"/>
            <a:ext cx="1592969" cy="8446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8569" y="4581432"/>
            <a:ext cx="835094" cy="8350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779" y="5833107"/>
            <a:ext cx="1961815" cy="5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37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t="22222" r="15833" b="22222"/>
          <a:stretch/>
        </p:blipFill>
        <p:spPr>
          <a:xfrm>
            <a:off x="5181600" y="0"/>
            <a:ext cx="39624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 t="28663" r="15000" b="20226"/>
          <a:stretch/>
        </p:blipFill>
        <p:spPr>
          <a:xfrm>
            <a:off x="5181600" y="3352800"/>
            <a:ext cx="3962400" cy="350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72000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Mobility Needs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572000" cy="50292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Support new east-west connections</a:t>
            </a:r>
          </a:p>
          <a:p>
            <a:pPr>
              <a:spcAft>
                <a:spcPts val="1200"/>
              </a:spcAft>
            </a:pPr>
            <a:r>
              <a:rPr lang="en-US" dirty="0"/>
              <a:t>Address freight needs</a:t>
            </a:r>
          </a:p>
          <a:p>
            <a:pPr>
              <a:spcAft>
                <a:spcPts val="1200"/>
              </a:spcAft>
            </a:pPr>
            <a:r>
              <a:rPr lang="en-US" dirty="0"/>
              <a:t>Improve pedestrian access across busy streets</a:t>
            </a:r>
          </a:p>
          <a:p>
            <a:pPr>
              <a:spcAft>
                <a:spcPts val="1200"/>
              </a:spcAft>
            </a:pPr>
            <a:r>
              <a:rPr lang="en-US" dirty="0"/>
              <a:t>Add all ages bicycling connections</a:t>
            </a:r>
          </a:p>
          <a:p>
            <a:pPr>
              <a:spcAft>
                <a:spcPts val="1200"/>
              </a:spcAft>
            </a:pPr>
            <a:r>
              <a:rPr lang="en-US" dirty="0"/>
              <a:t>Activate the public realm with green streets</a:t>
            </a: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10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65773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391400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ea typeface="Segoe UI" panose="020B0502040204020203" pitchFamily="34" charset="0"/>
                <a:cs typeface="Segoe UI" panose="020B0502040204020203" pitchFamily="34" charset="0"/>
              </a:rPr>
              <a:t>Identifying Gaps</a:t>
            </a:r>
            <a:endParaRPr lang="en-US" dirty="0">
              <a:solidFill>
                <a:srgbClr val="1690D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11</a:t>
            </a:fld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184126-F242-4141-B283-B3CE70BC7A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9166" b="16250"/>
          <a:stretch/>
        </p:blipFill>
        <p:spPr>
          <a:xfrm>
            <a:off x="457200" y="1173637"/>
            <a:ext cx="8229600" cy="568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62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391400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ea typeface="Segoe UI" panose="020B0502040204020203" pitchFamily="34" charset="0"/>
                <a:cs typeface="Segoe UI" panose="020B0502040204020203" pitchFamily="34" charset="0"/>
              </a:rPr>
              <a:t>Identifying Gaps</a:t>
            </a:r>
            <a:endParaRPr lang="en-US" dirty="0">
              <a:solidFill>
                <a:srgbClr val="1690D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5DA10C-71A4-4D06-83F0-D0F94928EB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t="2110" r="8229" b="19505"/>
          <a:stretch/>
        </p:blipFill>
        <p:spPr>
          <a:xfrm>
            <a:off x="1" y="1143000"/>
            <a:ext cx="9143999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76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D24031-656E-4598-8F19-B364C39AF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heard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357D4E-54B0-4C00-A4B5-FD71FB0D73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Improve/develop protected bicycle connections</a:t>
            </a:r>
          </a:p>
          <a:p>
            <a:pPr lvl="1"/>
            <a:r>
              <a:rPr lang="en-US" dirty="0"/>
              <a:t>W Mercer Pl</a:t>
            </a:r>
          </a:p>
          <a:p>
            <a:pPr lvl="1"/>
            <a:r>
              <a:rPr lang="en-US" dirty="0"/>
              <a:t>Roy St</a:t>
            </a:r>
          </a:p>
          <a:p>
            <a:pPr lvl="1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Ave</a:t>
            </a:r>
            <a:r>
              <a:rPr lang="en-US"/>
              <a:t>/Broad</a:t>
            </a:r>
            <a:endParaRPr lang="en-US" dirty="0"/>
          </a:p>
          <a:p>
            <a:pPr lvl="1"/>
            <a:r>
              <a:rPr lang="en-US" dirty="0"/>
              <a:t>Dexter Ave N to downtown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Bike lane/parking impacts</a:t>
            </a:r>
          </a:p>
          <a:p>
            <a:endParaRPr lang="en-US" dirty="0"/>
          </a:p>
          <a:p>
            <a:r>
              <a:rPr lang="en-US" dirty="0"/>
              <a:t>Bicycle wayfinding through Seattle Center</a:t>
            </a:r>
          </a:p>
          <a:p>
            <a:endParaRPr lang="en-US" dirty="0"/>
          </a:p>
          <a:p>
            <a:r>
              <a:rPr lang="en-US" dirty="0"/>
              <a:t>Thomas St – Green Street</a:t>
            </a:r>
          </a:p>
          <a:p>
            <a:pPr lvl="1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4E87A4-B633-4C2D-AD60-B0E41A29EA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5266-3FB6-43D3-BECC-DAD4C04ABF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8148"/>
          <a:stretch/>
        </p:blipFill>
        <p:spPr>
          <a:xfrm>
            <a:off x="5105400" y="0"/>
            <a:ext cx="403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98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391400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ea typeface="Segoe UI" panose="020B0502040204020203" pitchFamily="34" charset="0"/>
                <a:cs typeface="Segoe UI" panose="020B0502040204020203" pitchFamily="34" charset="0"/>
              </a:rPr>
              <a:t>What are your priorities?</a:t>
            </a:r>
            <a:endParaRPr lang="en-US" dirty="0">
              <a:solidFill>
                <a:srgbClr val="1690D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21B059-B30A-4FED-8134-94E2C6B857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t="2110" r="8229" b="19505"/>
          <a:stretch/>
        </p:blipFill>
        <p:spPr>
          <a:xfrm>
            <a:off x="1" y="1143000"/>
            <a:ext cx="9143999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80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690D0"/>
                </a:solidFill>
              </a:rPr>
              <a:t>Next Steps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442025"/>
              </p:ext>
            </p:extLst>
          </p:nvPr>
        </p:nvGraphicFramePr>
        <p:xfrm>
          <a:off x="685800" y="1596641"/>
          <a:ext cx="7772400" cy="33687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63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08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971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bg1"/>
                          </a:solidFill>
                        </a:rPr>
                        <a:t>Date</a:t>
                      </a:r>
                    </a:p>
                  </a:txBody>
                  <a:tcPr>
                    <a:solidFill>
                      <a:srgbClr val="1690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bg1"/>
                          </a:solidFill>
                        </a:rPr>
                        <a:t>Activity/action</a:t>
                      </a:r>
                    </a:p>
                  </a:txBody>
                  <a:tcPr>
                    <a:solidFill>
                      <a:srgbClr val="169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971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bg1"/>
                          </a:solidFill>
                        </a:rPr>
                        <a:t>Dec/Jan</a:t>
                      </a:r>
                    </a:p>
                  </a:txBody>
                  <a:tcPr>
                    <a:solidFill>
                      <a:srgbClr val="1690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bg1"/>
                          </a:solidFill>
                        </a:rPr>
                        <a:t>Finalize</a:t>
                      </a:r>
                      <a:r>
                        <a:rPr lang="en-US" sz="2800" b="0" baseline="0" dirty="0">
                          <a:solidFill>
                            <a:schemeClr val="bg1"/>
                          </a:solidFill>
                        </a:rPr>
                        <a:t> E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</a:rPr>
                        <a:t>valuation Framework &amp; Further Develop Analysis/Projects</a:t>
                      </a:r>
                    </a:p>
                  </a:txBody>
                  <a:tcPr>
                    <a:solidFill>
                      <a:srgbClr val="169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971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bg1"/>
                          </a:solidFill>
                        </a:rPr>
                        <a:t>Feb/March</a:t>
                      </a:r>
                    </a:p>
                  </a:txBody>
                  <a:tcPr>
                    <a:solidFill>
                      <a:srgbClr val="1690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bg1"/>
                          </a:solidFill>
                        </a:rPr>
                        <a:t>Draft Project List*</a:t>
                      </a:r>
                    </a:p>
                  </a:txBody>
                  <a:tcPr>
                    <a:solidFill>
                      <a:srgbClr val="169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5971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bg1"/>
                          </a:solidFill>
                        </a:rPr>
                        <a:t>April to June</a:t>
                      </a:r>
                    </a:p>
                  </a:txBody>
                  <a:tcPr>
                    <a:solidFill>
                      <a:srgbClr val="1690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bg1"/>
                          </a:solidFill>
                        </a:rPr>
                        <a:t>Community Feedback &amp; Refinement</a:t>
                      </a:r>
                    </a:p>
                  </a:txBody>
                  <a:tcPr>
                    <a:solidFill>
                      <a:srgbClr val="169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5971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bg1"/>
                          </a:solidFill>
                        </a:rPr>
                        <a:t>July/August</a:t>
                      </a:r>
                    </a:p>
                  </a:txBody>
                  <a:tcPr>
                    <a:solidFill>
                      <a:srgbClr val="1690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bg1"/>
                          </a:solidFill>
                        </a:rPr>
                        <a:t>Final Mobility Action Plan*</a:t>
                      </a:r>
                    </a:p>
                  </a:txBody>
                  <a:tcPr>
                    <a:solidFill>
                      <a:srgbClr val="169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15</a:t>
            </a:fld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A3563C-15C3-4CE4-86E4-EA7F59AC3AB5}"/>
              </a:ext>
            </a:extLst>
          </p:cNvPr>
          <p:cNvSpPr txBox="1"/>
          <p:nvPr/>
        </p:nvSpPr>
        <p:spPr>
          <a:xfrm>
            <a:off x="689811" y="6205421"/>
            <a:ext cx="1977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*Public meeting</a:t>
            </a:r>
          </a:p>
        </p:txBody>
      </p:sp>
    </p:spTree>
    <p:extLst>
      <p:ext uri="{BB962C8B-B14F-4D97-AF65-F5344CB8AC3E}">
        <p14:creationId xmlns:p14="http://schemas.microsoft.com/office/powerpoint/2010/main" val="1619961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839200" cy="137685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Segoe UI Light" panose="020B0502040204020203" pitchFamily="34" charset="0"/>
                <a:ea typeface="Kozuka Gothic Pro L" pitchFamily="34" charset="-128"/>
                <a:hlinkClick r:id="rId4"/>
              </a:rPr>
              <a:t>northdowntown@seattle.gov</a:t>
            </a:r>
            <a:r>
              <a:rPr lang="en-US" dirty="0">
                <a:latin typeface="Segoe UI Light" panose="020B0502040204020203" pitchFamily="34" charset="0"/>
                <a:ea typeface="Kozuka Gothic Pro L" pitchFamily="34" charset="-128"/>
              </a:rPr>
              <a:t> | (206) 684-7576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2862755"/>
            <a:ext cx="9143999" cy="685799"/>
          </a:xfrm>
          <a:prstGeom prst="rect">
            <a:avLst/>
          </a:prstGeom>
          <a:solidFill>
            <a:srgbClr val="1690D0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ea typeface="Kozuka Gothic Pro L" pitchFamily="34" charset="-128"/>
                <a:hlinkClick r:id="rId5"/>
              </a:rPr>
              <a:t>http://www.seattle.gov/transportation/NODOMAP</a:t>
            </a:r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ea typeface="Kozuka Gothic Pro L" pitchFamily="34" charset="-128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72" y="5411443"/>
            <a:ext cx="3335628" cy="1521514"/>
          </a:xfrm>
          <a:prstGeom prst="rect">
            <a:avLst/>
          </a:prstGeom>
        </p:spPr>
      </p:pic>
      <p:pic>
        <p:nvPicPr>
          <p:cNvPr id="13" name="Picture 2" descr="O:\software tools\Logos\0-NN Logo\PNG\NNlogo_RGB_300dpi_PN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5411443"/>
            <a:ext cx="1008890" cy="137160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327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4495800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1690D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44958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700" dirty="0">
                <a:latin typeface="Segoe UI Light" panose="020B0502040204020203" pitchFamily="34" charset="0"/>
              </a:rPr>
              <a:t>Project context</a:t>
            </a:r>
          </a:p>
          <a:p>
            <a:pPr>
              <a:spcAft>
                <a:spcPts val="1200"/>
              </a:spcAft>
            </a:pPr>
            <a:r>
              <a:rPr lang="en-US" sz="2700" dirty="0">
                <a:latin typeface="Segoe UI Light" panose="020B0502040204020203" pitchFamily="34" charset="0"/>
              </a:rPr>
              <a:t>Key tasks</a:t>
            </a:r>
          </a:p>
          <a:p>
            <a:pPr>
              <a:spcAft>
                <a:spcPts val="1200"/>
              </a:spcAft>
            </a:pPr>
            <a:r>
              <a:rPr lang="en-US" sz="2700" dirty="0">
                <a:latin typeface="Segoe UI Light" panose="020B0502040204020203" pitchFamily="34" charset="0"/>
              </a:rPr>
              <a:t>Guiding principles</a:t>
            </a:r>
          </a:p>
          <a:p>
            <a:pPr>
              <a:spcAft>
                <a:spcPts val="1200"/>
              </a:spcAft>
            </a:pPr>
            <a:r>
              <a:rPr lang="en-US" sz="2700" dirty="0">
                <a:latin typeface="Segoe UI Light" panose="020B0502040204020203" pitchFamily="34" charset="0"/>
              </a:rPr>
              <a:t>Mobility needs</a:t>
            </a:r>
          </a:p>
          <a:p>
            <a:pPr>
              <a:spcAft>
                <a:spcPts val="1200"/>
              </a:spcAft>
            </a:pPr>
            <a:r>
              <a:rPr lang="en-US" sz="2700" dirty="0">
                <a:latin typeface="Segoe UI Light" panose="020B0502040204020203" pitchFamily="34" charset="0"/>
              </a:rPr>
              <a:t>What we’ve heard</a:t>
            </a:r>
          </a:p>
          <a:p>
            <a:pPr>
              <a:spcAft>
                <a:spcPts val="1200"/>
              </a:spcAft>
            </a:pPr>
            <a:r>
              <a:rPr lang="en-US" sz="2700" dirty="0">
                <a:latin typeface="Segoe UI Light" panose="020B0502040204020203" pitchFamily="34" charset="0"/>
              </a:rPr>
              <a:t>Next steps</a:t>
            </a: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2</a:t>
            </a:fld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844CDB-2CC0-4048-B02A-65296472CB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0" r="5834"/>
          <a:stretch/>
        </p:blipFill>
        <p:spPr>
          <a:xfrm>
            <a:off x="4419600" y="0"/>
            <a:ext cx="472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44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72000" cy="1143000"/>
          </a:xfrm>
        </p:spPr>
        <p:txBody>
          <a:bodyPr>
            <a:normAutofit/>
          </a:bodyPr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Support access to and mobility through North Downtown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Uptown, </a:t>
            </a:r>
            <a:r>
              <a:rPr lang="en-US" dirty="0" err="1"/>
              <a:t>Belltown</a:t>
            </a:r>
            <a:r>
              <a:rPr lang="en-US" dirty="0"/>
              <a:t>, and South Lake Union</a:t>
            </a:r>
          </a:p>
          <a:p>
            <a:pPr>
              <a:spcAft>
                <a:spcPts val="1200"/>
              </a:spcAft>
            </a:pPr>
            <a:r>
              <a:rPr lang="en-US" dirty="0"/>
              <a:t>Identify and prioritize transportation improvements for all modes </a:t>
            </a:r>
          </a:p>
          <a:p>
            <a:pPr>
              <a:spcAft>
                <a:spcPts val="1200"/>
              </a:spcAft>
            </a:pPr>
            <a:r>
              <a:rPr lang="en-US" dirty="0"/>
              <a:t>Build on existing community plans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9E43B3-57F4-40F0-9D59-478EDCD160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42500"/>
          <a:stretch/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78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 Need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21275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Segoe UI Light" panose="020B0502040204020203" pitchFamily="34" charset="0"/>
              </a:rPr>
              <a:t>Projected 23% growth in jobs and 60% growth in households by 2035 in Seattle’s Center City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Segoe UI Light" panose="020B0502040204020203" pitchFamily="34" charset="0"/>
              </a:rPr>
              <a:t>$4B in permitting activity citywide in 2015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Segoe UI Light" panose="020B0502040204020203" pitchFamily="34" charset="0"/>
              </a:rPr>
              <a:t>Transportation investments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Segoe UI Light" panose="020B0502040204020203" pitchFamily="34" charset="0"/>
              </a:rPr>
              <a:t>Arena renovation</a:t>
            </a:r>
          </a:p>
          <a:p>
            <a:pPr marL="0" indent="0">
              <a:spcAft>
                <a:spcPts val="1200"/>
              </a:spcAft>
              <a:buNone/>
            </a:pPr>
            <a:endParaRPr lang="en-US" sz="2800" dirty="0">
              <a:latin typeface="Segoe UI Light" panose="020B0502040204020203" pitchFamily="34" charset="0"/>
            </a:endParaRPr>
          </a:p>
          <a:p>
            <a:pPr>
              <a:spcAft>
                <a:spcPts val="1200"/>
              </a:spcAft>
            </a:pPr>
            <a:endParaRPr lang="en-US" sz="2800" dirty="0">
              <a:latin typeface="Segoe UI Light" panose="020B0502040204020203" pitchFamily="34" charset="0"/>
            </a:endParaRPr>
          </a:p>
          <a:p>
            <a:pPr>
              <a:spcAft>
                <a:spcPts val="1200"/>
              </a:spcAft>
            </a:pPr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4</a:t>
            </a:fld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D425A3-40AF-45FB-A797-6515FF0A7B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6"/>
          <a:stretch/>
        </p:blipFill>
        <p:spPr>
          <a:xfrm>
            <a:off x="4571999" y="-9525"/>
            <a:ext cx="458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16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944" y="304800"/>
            <a:ext cx="8059456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1690D0"/>
                </a:solidFill>
              </a:rPr>
              <a:t>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4945" y="1447800"/>
            <a:ext cx="4038600" cy="5181600"/>
          </a:xfrm>
        </p:spPr>
        <p:txBody>
          <a:bodyPr>
            <a:normAutofit fontScale="92500"/>
          </a:bodyPr>
          <a:lstStyle/>
          <a:p>
            <a:r>
              <a:rPr lang="en-US" dirty="0"/>
              <a:t>One Center City</a:t>
            </a:r>
          </a:p>
          <a:p>
            <a:pPr lvl="1"/>
            <a:r>
              <a:rPr lang="en-US" dirty="0"/>
              <a:t>Near-term plan and 20-year vision for how we move through, connect to, and experience Seattle’s Center City</a:t>
            </a:r>
            <a:endParaRPr lang="en-US" baseline="30000" dirty="0"/>
          </a:p>
          <a:p>
            <a:r>
              <a:rPr lang="en-US" dirty="0"/>
              <a:t>Arena EIS</a:t>
            </a:r>
          </a:p>
          <a:p>
            <a:pPr lvl="1"/>
            <a:r>
              <a:rPr lang="en-US" dirty="0"/>
              <a:t>Evaluates probable adverse environmental impacts from the renovation of the Seattle Center Arena and recommends ways to mitigate these impacts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8" name="Picture 4" descr="Image result for ovg seattle are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0"/>
            <a:ext cx="42291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575986"/>
            <a:ext cx="4136231" cy="295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04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1464" r="1178" b="1523"/>
          <a:stretch/>
        </p:blipFill>
        <p:spPr>
          <a:xfrm>
            <a:off x="1295400" y="762000"/>
            <a:ext cx="6705600" cy="586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Study Area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4000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02319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7</a:t>
            </a:fld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3B24B0-AE44-4FF9-A7B4-174444783E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7" t="43957" r="3333"/>
          <a:stretch/>
        </p:blipFill>
        <p:spPr>
          <a:xfrm>
            <a:off x="228600" y="1219200"/>
            <a:ext cx="8686800" cy="575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05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4343400" cy="140176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1690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Guiding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4114800" cy="44958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Build on community vision</a:t>
            </a:r>
          </a:p>
          <a:p>
            <a:pPr>
              <a:spcAft>
                <a:spcPts val="1200"/>
              </a:spcAft>
            </a:pPr>
            <a:r>
              <a:rPr lang="en-US" dirty="0"/>
              <a:t>Increase safety</a:t>
            </a:r>
          </a:p>
          <a:p>
            <a:pPr>
              <a:spcAft>
                <a:spcPts val="1200"/>
              </a:spcAft>
            </a:pPr>
            <a:r>
              <a:rPr lang="en-US" dirty="0"/>
              <a:t>Prioritize sustainable transportation options</a:t>
            </a:r>
          </a:p>
          <a:p>
            <a:pPr>
              <a:spcAft>
                <a:spcPts val="1200"/>
              </a:spcAft>
            </a:pPr>
            <a:r>
              <a:rPr lang="en-US" dirty="0"/>
              <a:t>Improve connectivity</a:t>
            </a:r>
          </a:p>
          <a:p>
            <a:pPr>
              <a:spcAft>
                <a:spcPts val="1200"/>
              </a:spcAft>
            </a:pPr>
            <a:r>
              <a:rPr lang="en-US" dirty="0"/>
              <a:t>Enhance the public realm</a:t>
            </a:r>
          </a:p>
        </p:txBody>
      </p:sp>
      <p:pic>
        <p:nvPicPr>
          <p:cNvPr id="2052" name="Picture 4" descr="https://lh3.googleusercontent.com/O5mPzar0WV4grZke7oK3jSCQr9hzIbkpDJ4vmg6BZzHYHAugd_2nGAXvG0qK3vxS8vvoGtIS5SwYMf1XXiV00fyYPVhSrMkGIs296J973305NGhyycKBpCYuIQ1MQ5jXpCik7BNRUIyi05oxUshHyMIBmV0I8B15M0Z5bOyjdLpT0Vcz_TFANSPKaxHTj05WTB8YKvf9ZUTeoQj4B_BB61e0G1dCWSkcNjDyd76xLg0t61GRUec9pgI064kBbrjtFAS-WBfTJ1VsDaFWY7Qk_Is4v-R0Atnc6I5vaSeeLzFUKm8AdBbdGVnYPSWjsDlcsU_iWeNI1PxwirptJNfVukdldVz-OdzsmVHE0PLOu2RwDhmzlXS99QgLJ3n-1i0l7bp6Kk602IImf_fmQLf_nGv80tUoTVyxPSPYZiXOFObgSlAoIhFGFbG-iPWM8rv3X8b01J1bLESAvLzatl1HpVbLP7UpgyglkjfPWWPikN7kXZqf91rVRcOBFc55urK10hwMAhnP9b5m9W3fQrpQtfLa3-4a8X95Stqg5pRz_5Ba5ErEwSyaWoTHvgXKiV2ZPHOZjpvsQ9wLZINBMHJQdxV8u37XD5ZQGM53qK1vyQ=w1139-h854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"/>
          <a:stretch/>
        </p:blipFill>
        <p:spPr bwMode="auto">
          <a:xfrm>
            <a:off x="4641916" y="0"/>
            <a:ext cx="4502084" cy="356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3.googleusercontent.com/EsLUlM5psFU2jX6qxFUWlGM4H7--w0colq_DNnccVHnLVGYa42wjBaHk-CBQj5MLqDeoL4hSjQyKJjuaz5gkIHFbR3LidckxAnx2GPqOj3KAsZkPnZWyb4CflvHgui4xM8lyONZexghS8zOJdMk2wdOCcb9qSbBV5qfh9yNE5Iak_blVlbxptzKF1JFxQKh-yPTd3vzHY7RMKyMIUYe_2bmlEX1Ts4e1Zqz-QxDOAG1ESI-jbPoqGckERD9_6_R3ohl6p4PmAifxK_ZXeGe15P8dLbLZRIeQ0AQoreZXJt38ro61wL91rZUCCk-DNN1H4C0D9ff_HeehQ1szWpGS89q20b2pDMeyk4_uSRPPkX4VdP15yDFYYUp1aoFhoFV6HiTJIlcVRwFGH98l8MSsFsdDfzGsY9FGyrkG-OiTkrKnic1-zk2f2WWAsqMZtNtlKhpUykQQP_3tQgrIFkt_Uhi2jwpac8Kl7egV2CaGy_FJAM8Na-MXMg1_vCwgs2CwadXwTOekTfK760Cdi4DBn2SNQGBkV3hQ-lbI_3TBcfosZ-yuuAAibVy51fbTHKeL3BxA5LFoMtG9mEE_oKIpHhp6x87_em8tbrnLMukbbQ=w1139-h854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916" y="3482424"/>
            <a:ext cx="4502084" cy="337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059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3"/>
          <a:stretch/>
        </p:blipFill>
        <p:spPr>
          <a:xfrm>
            <a:off x="0" y="1186302"/>
            <a:ext cx="9144000" cy="536689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848600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ea typeface="Segoe UI" panose="020B0502040204020203" pitchFamily="34" charset="0"/>
                <a:cs typeface="Segoe UI" panose="020B0502040204020203" pitchFamily="34" charset="0"/>
              </a:rPr>
              <a:t>Build an evaluation framework</a:t>
            </a:r>
            <a:endParaRPr lang="en-US" dirty="0">
              <a:solidFill>
                <a:srgbClr val="1690D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9171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f25eb3c3-b313-40fb-817b-2a88f5269a28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heme/theme1.xml><?xml version="1.0" encoding="utf-8"?>
<a:theme xmlns:a="http://schemas.openxmlformats.org/drawingml/2006/main" name="Office Theme">
  <a:themeElements>
    <a:clrScheme name="Move Seattle">
      <a:dk1>
        <a:srgbClr val="000000"/>
      </a:dk1>
      <a:lt1>
        <a:sysClr val="window" lastClr="FFFFFF"/>
      </a:lt1>
      <a:dk2>
        <a:srgbClr val="000000"/>
      </a:dk2>
      <a:lt2>
        <a:srgbClr val="E1D91E"/>
      </a:lt2>
      <a:accent1>
        <a:srgbClr val="1690D0"/>
      </a:accent1>
      <a:accent2>
        <a:srgbClr val="E1D91E"/>
      </a:accent2>
      <a:accent3>
        <a:srgbClr val="00A85D"/>
      </a:accent3>
      <a:accent4>
        <a:srgbClr val="492F92"/>
      </a:accent4>
      <a:accent5>
        <a:srgbClr val="FF6C2C"/>
      </a:accent5>
      <a:accent6>
        <a:srgbClr val="808284"/>
      </a:accent6>
      <a:hlink>
        <a:srgbClr val="0000FF"/>
      </a:hlink>
      <a:folHlink>
        <a:srgbClr val="800080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3540</TotalTime>
  <Words>433</Words>
  <Application>Microsoft Office PowerPoint</Application>
  <PresentationFormat>On-screen Show (4:3)</PresentationFormat>
  <Paragraphs>100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Kozuka Gothic Pro L</vt:lpstr>
      <vt:lpstr>Arial</vt:lpstr>
      <vt:lpstr>Calibri</vt:lpstr>
      <vt:lpstr>Segoe UI</vt:lpstr>
      <vt:lpstr>Segoe UI Light</vt:lpstr>
      <vt:lpstr>Office Theme</vt:lpstr>
      <vt:lpstr>North Downtown Mobility Action Plan</vt:lpstr>
      <vt:lpstr>Overview</vt:lpstr>
      <vt:lpstr>Goals</vt:lpstr>
      <vt:lpstr>Project Need</vt:lpstr>
      <vt:lpstr>Context</vt:lpstr>
      <vt:lpstr>Study Area</vt:lpstr>
      <vt:lpstr>Schedule</vt:lpstr>
      <vt:lpstr>Guiding Principles</vt:lpstr>
      <vt:lpstr>Build an evaluation framework</vt:lpstr>
      <vt:lpstr>Mobility Needs</vt:lpstr>
      <vt:lpstr>Identifying Gaps</vt:lpstr>
      <vt:lpstr>Identifying Gaps</vt:lpstr>
      <vt:lpstr>What we’ve heard</vt:lpstr>
      <vt:lpstr>What are your priorities?</vt:lpstr>
      <vt:lpstr>Next Steps</vt:lpstr>
      <vt:lpstr>Questions?</vt:lpstr>
    </vt:vector>
  </TitlesOfParts>
  <Company>City of Seattle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Presentation Title Insert Subtitle, If Needed</dc:title>
  <dc:creator>Schwartz, Allison</dc:creator>
  <cp:lastModifiedBy>Macek, Ian</cp:lastModifiedBy>
  <cp:revision>138</cp:revision>
  <cp:lastPrinted>2017-12-15T17:00:34Z</cp:lastPrinted>
  <dcterms:created xsi:type="dcterms:W3CDTF">2014-01-29T22:35:29Z</dcterms:created>
  <dcterms:modified xsi:type="dcterms:W3CDTF">2017-12-22T23:01:41Z</dcterms:modified>
</cp:coreProperties>
</file>