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61"/>
  </p:notesMasterIdLst>
  <p:sldIdLst>
    <p:sldId id="272" r:id="rId5"/>
    <p:sldId id="344" r:id="rId6"/>
    <p:sldId id="346" r:id="rId7"/>
    <p:sldId id="491" r:id="rId8"/>
    <p:sldId id="494" r:id="rId9"/>
    <p:sldId id="477" r:id="rId10"/>
    <p:sldId id="322" r:id="rId11"/>
    <p:sldId id="321" r:id="rId12"/>
    <p:sldId id="484" r:id="rId13"/>
    <p:sldId id="471" r:id="rId14"/>
    <p:sldId id="465" r:id="rId15"/>
    <p:sldId id="468" r:id="rId16"/>
    <p:sldId id="495" r:id="rId17"/>
    <p:sldId id="496" r:id="rId18"/>
    <p:sldId id="470" r:id="rId19"/>
    <p:sldId id="469" r:id="rId20"/>
    <p:sldId id="326" r:id="rId21"/>
    <p:sldId id="478" r:id="rId22"/>
    <p:sldId id="323" r:id="rId23"/>
    <p:sldId id="466" r:id="rId24"/>
    <p:sldId id="345" r:id="rId25"/>
    <p:sldId id="493" r:id="rId26"/>
    <p:sldId id="479" r:id="rId27"/>
    <p:sldId id="360" r:id="rId28"/>
    <p:sldId id="327" r:id="rId29"/>
    <p:sldId id="262" r:id="rId30"/>
    <p:sldId id="361" r:id="rId31"/>
    <p:sldId id="260" r:id="rId32"/>
    <p:sldId id="497" r:id="rId33"/>
    <p:sldId id="498" r:id="rId34"/>
    <p:sldId id="499" r:id="rId35"/>
    <p:sldId id="601" r:id="rId36"/>
    <p:sldId id="602" r:id="rId37"/>
    <p:sldId id="603" r:id="rId38"/>
    <p:sldId id="604" r:id="rId39"/>
    <p:sldId id="605" r:id="rId40"/>
    <p:sldId id="606" r:id="rId41"/>
    <p:sldId id="607" r:id="rId42"/>
    <p:sldId id="608" r:id="rId43"/>
    <p:sldId id="609" r:id="rId44"/>
    <p:sldId id="610" r:id="rId45"/>
    <p:sldId id="611" r:id="rId46"/>
    <p:sldId id="612" r:id="rId47"/>
    <p:sldId id="613" r:id="rId48"/>
    <p:sldId id="614" r:id="rId49"/>
    <p:sldId id="615" r:id="rId50"/>
    <p:sldId id="616" r:id="rId51"/>
    <p:sldId id="617" r:id="rId52"/>
    <p:sldId id="618" r:id="rId53"/>
    <p:sldId id="619" r:id="rId54"/>
    <p:sldId id="620" r:id="rId55"/>
    <p:sldId id="621" r:id="rId56"/>
    <p:sldId id="622" r:id="rId57"/>
    <p:sldId id="623" r:id="rId58"/>
    <p:sldId id="492" r:id="rId59"/>
    <p:sldId id="265"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Ebrima" panose="02000000000000000000" pitchFamily="2" charset="0"/>
      <p:regular r:id="rId66"/>
      <p:bold r:id="rId67"/>
    </p:embeddedFont>
    <p:embeddedFont>
      <p:font typeface="Seattle Text" pitchFamily="2"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imball-Brown, Corinna" initials="KC" lastIdx="1" clrIdx="6">
    <p:extLst>
      <p:ext uri="{19B8F6BF-5375-455C-9EA6-DF929625EA0E}">
        <p15:presenceInfo xmlns:p15="http://schemas.microsoft.com/office/powerpoint/2012/main" userId="S::ckimball-brown@nelsonnygaard.com::6052b056-02c1-4f37-95bb-49a1d51c6dbe" providerId="AD"/>
      </p:ext>
    </p:extLst>
  </p:cmAuthor>
  <p:cmAuthor id="1" name="Chow, Evelyn" initials="CE" lastIdx="0" clrIdx="0">
    <p:extLst>
      <p:ext uri="{19B8F6BF-5375-455C-9EA6-DF929625EA0E}">
        <p15:presenceInfo xmlns:p15="http://schemas.microsoft.com/office/powerpoint/2012/main" userId="S-1-5-21-1005559283-1549754204-3747669754-137415" providerId="AD"/>
      </p:ext>
    </p:extLst>
  </p:cmAuthor>
  <p:cmAuthor id="8" name="Rasmussen, Dusty" initials="RD" lastIdx="1" clrIdx="7">
    <p:extLst>
      <p:ext uri="{19B8F6BF-5375-455C-9EA6-DF929625EA0E}">
        <p15:presenceInfo xmlns:p15="http://schemas.microsoft.com/office/powerpoint/2012/main" userId="S::dusty.rasmussen@seattle.gov::220ef523-3dba-46a5-bb67-d70c23ffcea1" providerId="AD"/>
      </p:ext>
    </p:extLst>
  </p:cmAuthor>
  <p:cmAuthor id="2" name="Smith, Ellie" initials="SE" lastIdx="17" clrIdx="1">
    <p:extLst>
      <p:ext uri="{19B8F6BF-5375-455C-9EA6-DF929625EA0E}">
        <p15:presenceInfo xmlns:p15="http://schemas.microsoft.com/office/powerpoint/2012/main" userId="S::ellie.smith@seattle.gov::b70d3a16-1e84-423e-96df-470b549dc26d" providerId="AD"/>
      </p:ext>
    </p:extLst>
  </p:cmAuthor>
  <p:cmAuthor id="3" name="Wojcicki, Laura" initials="WL" lastIdx="19" clrIdx="2">
    <p:extLst>
      <p:ext uri="{19B8F6BF-5375-455C-9EA6-DF929625EA0E}">
        <p15:presenceInfo xmlns:p15="http://schemas.microsoft.com/office/powerpoint/2012/main" userId="S::laura.wojcicki@seattle.gov::136066e6-187f-4d59-ba86-0e8a56b92b8e" providerId="AD"/>
      </p:ext>
    </p:extLst>
  </p:cmAuthor>
  <p:cmAuthor id="4" name="Brennan, Thomas" initials="BT" lastIdx="35" clrIdx="3">
    <p:extLst>
      <p:ext uri="{19B8F6BF-5375-455C-9EA6-DF929625EA0E}">
        <p15:presenceInfo xmlns:p15="http://schemas.microsoft.com/office/powerpoint/2012/main" userId="S::tbrennan@nelsonnygaard.com::5bc98f13-6fda-438c-b0f7-3365c6640f45" providerId="AD"/>
      </p:ext>
    </p:extLst>
  </p:cmAuthor>
  <p:cmAuthor id="5" name="Krawczyk, Tracy" initials="KT" lastIdx="22" clrIdx="4">
    <p:extLst>
      <p:ext uri="{19B8F6BF-5375-455C-9EA6-DF929625EA0E}">
        <p15:presenceInfo xmlns:p15="http://schemas.microsoft.com/office/powerpoint/2012/main" userId="S::tracy.krawczyk@seattle.gov::a569f13e-44f5-4b36-9889-b60bb0cf2036" providerId="AD"/>
      </p:ext>
    </p:extLst>
  </p:cmAuthor>
  <p:cmAuthor id="6" name="Lewis, Jonathan" initials="LJ" lastIdx="3" clrIdx="5">
    <p:extLst>
      <p:ext uri="{19B8F6BF-5375-455C-9EA6-DF929625EA0E}">
        <p15:presenceInfo xmlns:p15="http://schemas.microsoft.com/office/powerpoint/2012/main" userId="S::jonathan.lewis@seattle.gov::de18ad72-cce4-48ae-a7d4-db5c3f951c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DA5"/>
    <a:srgbClr val="000000"/>
    <a:srgbClr val="1C9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1905"/>
  </p:normalViewPr>
  <p:slideViewPr>
    <p:cSldViewPr snapToGrid="0" snapToObjects="1">
      <p:cViewPr varScale="1">
        <p:scale>
          <a:sx n="76" d="100"/>
          <a:sy n="76" d="100"/>
        </p:scale>
        <p:origin x="8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BAE5B-F118-4961-BA92-79310DC277B4}" type="datetimeFigureOut">
              <a:rPr lang="en-US" smtClean="0"/>
              <a:t>6/18/20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62E38-1DBF-493E-8775-8109287F1EB1}" type="slidenum">
              <a:rPr lang="en-US" smtClean="0"/>
              <a:t>‹#›</a:t>
            </a:fld>
            <a:endParaRPr lang="en-US"/>
          </a:p>
        </p:txBody>
      </p:sp>
    </p:spTree>
    <p:extLst>
      <p:ext uri="{BB962C8B-B14F-4D97-AF65-F5344CB8AC3E}">
        <p14:creationId xmlns:p14="http://schemas.microsoft.com/office/powerpoint/2010/main" val="257453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a:t>
            </a:fld>
            <a:endParaRPr lang="en-US"/>
          </a:p>
        </p:txBody>
      </p:sp>
    </p:spTree>
    <p:extLst>
      <p:ext uri="{BB962C8B-B14F-4D97-AF65-F5344CB8AC3E}">
        <p14:creationId xmlns:p14="http://schemas.microsoft.com/office/powerpoint/2010/main" val="130308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13</a:t>
            </a:fld>
            <a:endParaRPr lang="en-US"/>
          </a:p>
        </p:txBody>
      </p:sp>
    </p:spTree>
    <p:extLst>
      <p:ext uri="{BB962C8B-B14F-4D97-AF65-F5344CB8AC3E}">
        <p14:creationId xmlns:p14="http://schemas.microsoft.com/office/powerpoint/2010/main" val="2037440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14</a:t>
            </a:fld>
            <a:endParaRPr lang="en-US"/>
          </a:p>
        </p:txBody>
      </p:sp>
    </p:spTree>
    <p:extLst>
      <p:ext uri="{BB962C8B-B14F-4D97-AF65-F5344CB8AC3E}">
        <p14:creationId xmlns:p14="http://schemas.microsoft.com/office/powerpoint/2010/main" val="333741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750"/>
              </a:spcBef>
              <a:buFont typeface="Arial"/>
              <a:buChar char="•"/>
            </a:pPr>
            <a:endParaRPr lang="en-US" dirty="0"/>
          </a:p>
        </p:txBody>
      </p:sp>
      <p:sp>
        <p:nvSpPr>
          <p:cNvPr id="4" name="Slide Number Placeholder 3"/>
          <p:cNvSpPr>
            <a:spLocks noGrp="1"/>
          </p:cNvSpPr>
          <p:nvPr>
            <p:ph type="sldNum" sz="quarter" idx="5"/>
          </p:nvPr>
        </p:nvSpPr>
        <p:spPr/>
        <p:txBody>
          <a:bodyPr/>
          <a:lstStyle/>
          <a:p>
            <a:fld id="{35605656-F93C-B84B-A6F6-062585C3235A}" type="slidenum">
              <a:rPr lang="en-US" smtClean="0"/>
              <a:t>16</a:t>
            </a:fld>
            <a:endParaRPr lang="en-US"/>
          </a:p>
        </p:txBody>
      </p:sp>
    </p:spTree>
    <p:extLst>
      <p:ext uri="{BB962C8B-B14F-4D97-AF65-F5344CB8AC3E}">
        <p14:creationId xmlns:p14="http://schemas.microsoft.com/office/powerpoint/2010/main" val="243249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19</a:t>
            </a:fld>
            <a:endParaRPr lang="en-US"/>
          </a:p>
        </p:txBody>
      </p:sp>
    </p:spTree>
    <p:extLst>
      <p:ext uri="{BB962C8B-B14F-4D97-AF65-F5344CB8AC3E}">
        <p14:creationId xmlns:p14="http://schemas.microsoft.com/office/powerpoint/2010/main" val="306187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21</a:t>
            </a:fld>
            <a:endParaRPr lang="en-US"/>
          </a:p>
        </p:txBody>
      </p:sp>
    </p:spTree>
    <p:extLst>
      <p:ext uri="{BB962C8B-B14F-4D97-AF65-F5344CB8AC3E}">
        <p14:creationId xmlns:p14="http://schemas.microsoft.com/office/powerpoint/2010/main" val="3395259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22</a:t>
            </a:fld>
            <a:endParaRPr lang="en-US"/>
          </a:p>
        </p:txBody>
      </p:sp>
    </p:spTree>
    <p:extLst>
      <p:ext uri="{BB962C8B-B14F-4D97-AF65-F5344CB8AC3E}">
        <p14:creationId xmlns:p14="http://schemas.microsoft.com/office/powerpoint/2010/main" val="90183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24</a:t>
            </a:fld>
            <a:endParaRPr lang="en-US"/>
          </a:p>
        </p:txBody>
      </p:sp>
    </p:spTree>
    <p:extLst>
      <p:ext uri="{BB962C8B-B14F-4D97-AF65-F5344CB8AC3E}">
        <p14:creationId xmlns:p14="http://schemas.microsoft.com/office/powerpoint/2010/main" val="2800787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30</a:t>
            </a:fld>
            <a:endParaRPr lang="en-US"/>
          </a:p>
        </p:txBody>
      </p:sp>
    </p:spTree>
    <p:extLst>
      <p:ext uri="{BB962C8B-B14F-4D97-AF65-F5344CB8AC3E}">
        <p14:creationId xmlns:p14="http://schemas.microsoft.com/office/powerpoint/2010/main" val="2025237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31</a:t>
            </a:fld>
            <a:endParaRPr lang="en-US"/>
          </a:p>
        </p:txBody>
      </p:sp>
    </p:spTree>
    <p:extLst>
      <p:ext uri="{BB962C8B-B14F-4D97-AF65-F5344CB8AC3E}">
        <p14:creationId xmlns:p14="http://schemas.microsoft.com/office/powerpoint/2010/main" val="73535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32</a:t>
            </a:fld>
            <a:endParaRPr lang="en-US"/>
          </a:p>
        </p:txBody>
      </p:sp>
    </p:spTree>
    <p:extLst>
      <p:ext uri="{BB962C8B-B14F-4D97-AF65-F5344CB8AC3E}">
        <p14:creationId xmlns:p14="http://schemas.microsoft.com/office/powerpoint/2010/main" val="392863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2</a:t>
            </a:fld>
            <a:endParaRPr lang="en-US"/>
          </a:p>
        </p:txBody>
      </p:sp>
    </p:spTree>
    <p:extLst>
      <p:ext uri="{BB962C8B-B14F-4D97-AF65-F5344CB8AC3E}">
        <p14:creationId xmlns:p14="http://schemas.microsoft.com/office/powerpoint/2010/main" val="22541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33</a:t>
            </a:fld>
            <a:endParaRPr lang="en-US"/>
          </a:p>
        </p:txBody>
      </p:sp>
    </p:spTree>
    <p:extLst>
      <p:ext uri="{BB962C8B-B14F-4D97-AF65-F5344CB8AC3E}">
        <p14:creationId xmlns:p14="http://schemas.microsoft.com/office/powerpoint/2010/main" val="389826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35</a:t>
            </a:fld>
            <a:endParaRPr lang="en-US"/>
          </a:p>
        </p:txBody>
      </p:sp>
    </p:spTree>
    <p:extLst>
      <p:ext uri="{BB962C8B-B14F-4D97-AF65-F5344CB8AC3E}">
        <p14:creationId xmlns:p14="http://schemas.microsoft.com/office/powerpoint/2010/main" val="2696925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D1F966-48DE-4912-B3B1-70F5BD9604CC}" type="slidenum">
              <a:rPr lang="en-US" smtClean="0"/>
              <a:t>36</a:t>
            </a:fld>
            <a:endParaRPr lang="en-US"/>
          </a:p>
        </p:txBody>
      </p:sp>
    </p:spTree>
    <p:extLst>
      <p:ext uri="{BB962C8B-B14F-4D97-AF65-F5344CB8AC3E}">
        <p14:creationId xmlns:p14="http://schemas.microsoft.com/office/powerpoint/2010/main" val="2738170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37</a:t>
            </a:fld>
            <a:endParaRPr lang="en-US"/>
          </a:p>
        </p:txBody>
      </p:sp>
    </p:spTree>
    <p:extLst>
      <p:ext uri="{BB962C8B-B14F-4D97-AF65-F5344CB8AC3E}">
        <p14:creationId xmlns:p14="http://schemas.microsoft.com/office/powerpoint/2010/main" val="384346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39</a:t>
            </a:fld>
            <a:endParaRPr lang="en-US"/>
          </a:p>
        </p:txBody>
      </p:sp>
    </p:spTree>
    <p:extLst>
      <p:ext uri="{BB962C8B-B14F-4D97-AF65-F5344CB8AC3E}">
        <p14:creationId xmlns:p14="http://schemas.microsoft.com/office/powerpoint/2010/main" val="2967813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40</a:t>
            </a:fld>
            <a:endParaRPr lang="en-US"/>
          </a:p>
        </p:txBody>
      </p:sp>
    </p:spTree>
    <p:extLst>
      <p:ext uri="{BB962C8B-B14F-4D97-AF65-F5344CB8AC3E}">
        <p14:creationId xmlns:p14="http://schemas.microsoft.com/office/powerpoint/2010/main" val="2001394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41</a:t>
            </a:fld>
            <a:endParaRPr lang="en-US"/>
          </a:p>
        </p:txBody>
      </p:sp>
    </p:spTree>
    <p:extLst>
      <p:ext uri="{BB962C8B-B14F-4D97-AF65-F5344CB8AC3E}">
        <p14:creationId xmlns:p14="http://schemas.microsoft.com/office/powerpoint/2010/main" val="752379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F966-48DE-4912-B3B1-70F5BD9604CC}" type="slidenum">
              <a:rPr lang="en-US" smtClean="0"/>
              <a:t>42</a:t>
            </a:fld>
            <a:endParaRPr lang="en-US"/>
          </a:p>
        </p:txBody>
      </p:sp>
    </p:spTree>
    <p:extLst>
      <p:ext uri="{BB962C8B-B14F-4D97-AF65-F5344CB8AC3E}">
        <p14:creationId xmlns:p14="http://schemas.microsoft.com/office/powerpoint/2010/main" val="3909296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F966-48DE-4912-B3B1-70F5BD9604CC}" type="slidenum">
              <a:rPr lang="en-US" smtClean="0"/>
              <a:t>43</a:t>
            </a:fld>
            <a:endParaRPr lang="en-US"/>
          </a:p>
        </p:txBody>
      </p:sp>
    </p:spTree>
    <p:extLst>
      <p:ext uri="{BB962C8B-B14F-4D97-AF65-F5344CB8AC3E}">
        <p14:creationId xmlns:p14="http://schemas.microsoft.com/office/powerpoint/2010/main" val="1111003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44</a:t>
            </a:fld>
            <a:endParaRPr lang="en-US"/>
          </a:p>
        </p:txBody>
      </p:sp>
    </p:spTree>
    <p:extLst>
      <p:ext uri="{BB962C8B-B14F-4D97-AF65-F5344CB8AC3E}">
        <p14:creationId xmlns:p14="http://schemas.microsoft.com/office/powerpoint/2010/main" val="258058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3</a:t>
            </a:fld>
            <a:endParaRPr lang="en-US"/>
          </a:p>
        </p:txBody>
      </p:sp>
    </p:spTree>
    <p:extLst>
      <p:ext uri="{BB962C8B-B14F-4D97-AF65-F5344CB8AC3E}">
        <p14:creationId xmlns:p14="http://schemas.microsoft.com/office/powerpoint/2010/main" val="1597587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45</a:t>
            </a:fld>
            <a:endParaRPr lang="en-US"/>
          </a:p>
        </p:txBody>
      </p:sp>
    </p:spTree>
    <p:extLst>
      <p:ext uri="{BB962C8B-B14F-4D97-AF65-F5344CB8AC3E}">
        <p14:creationId xmlns:p14="http://schemas.microsoft.com/office/powerpoint/2010/main" val="2507738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F966-48DE-4912-B3B1-70F5BD9604CC}" type="slidenum">
              <a:rPr lang="en-US" smtClean="0"/>
              <a:t>46</a:t>
            </a:fld>
            <a:endParaRPr lang="en-US"/>
          </a:p>
        </p:txBody>
      </p:sp>
    </p:spTree>
    <p:extLst>
      <p:ext uri="{BB962C8B-B14F-4D97-AF65-F5344CB8AC3E}">
        <p14:creationId xmlns:p14="http://schemas.microsoft.com/office/powerpoint/2010/main" val="257992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5D1F966-48DE-4912-B3B1-70F5BD9604CC}" type="slidenum">
              <a:rPr lang="en-US" smtClean="0"/>
              <a:t>48</a:t>
            </a:fld>
            <a:endParaRPr lang="en-US"/>
          </a:p>
        </p:txBody>
      </p:sp>
    </p:spTree>
    <p:extLst>
      <p:ext uri="{BB962C8B-B14F-4D97-AF65-F5344CB8AC3E}">
        <p14:creationId xmlns:p14="http://schemas.microsoft.com/office/powerpoint/2010/main" val="472955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5D1F966-48DE-4912-B3B1-70F5BD9604CC}" type="slidenum">
              <a:rPr lang="en-US" smtClean="0"/>
              <a:t>49</a:t>
            </a:fld>
            <a:endParaRPr lang="en-US"/>
          </a:p>
        </p:txBody>
      </p:sp>
    </p:spTree>
    <p:extLst>
      <p:ext uri="{BB962C8B-B14F-4D97-AF65-F5344CB8AC3E}">
        <p14:creationId xmlns:p14="http://schemas.microsoft.com/office/powerpoint/2010/main" val="2057678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600"/>
              </a:spcAft>
              <a:buFont typeface="Wingdings" panose="05000000000000000000" pitchFamily="2" charset="2"/>
              <a:buChar char="§"/>
            </a:pPr>
            <a:endParaRPr lang="en-US" sz="2400" dirty="0">
              <a:cs typeface="Calibri"/>
            </a:endParaRPr>
          </a:p>
          <a:p>
            <a:endParaRPr lang="en-US" dirty="0"/>
          </a:p>
          <a:p>
            <a:endParaRPr lang="en-US" dirty="0"/>
          </a:p>
        </p:txBody>
      </p:sp>
      <p:sp>
        <p:nvSpPr>
          <p:cNvPr id="4" name="Slide Number Placeholder 3"/>
          <p:cNvSpPr>
            <a:spLocks noGrp="1"/>
          </p:cNvSpPr>
          <p:nvPr>
            <p:ph type="sldNum" sz="quarter" idx="10"/>
          </p:nvPr>
        </p:nvSpPr>
        <p:spPr/>
        <p:txBody>
          <a:bodyPr/>
          <a:lstStyle/>
          <a:p>
            <a:fld id="{65D1F966-48DE-4912-B3B1-70F5BD9604CC}" type="slidenum">
              <a:rPr lang="en-US" smtClean="0"/>
              <a:t>50</a:t>
            </a:fld>
            <a:endParaRPr lang="en-US"/>
          </a:p>
        </p:txBody>
      </p:sp>
    </p:spTree>
    <p:extLst>
      <p:ext uri="{BB962C8B-B14F-4D97-AF65-F5344CB8AC3E}">
        <p14:creationId xmlns:p14="http://schemas.microsoft.com/office/powerpoint/2010/main" val="2421748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51</a:t>
            </a:fld>
            <a:endParaRPr lang="en-US"/>
          </a:p>
        </p:txBody>
      </p:sp>
    </p:spTree>
    <p:extLst>
      <p:ext uri="{BB962C8B-B14F-4D97-AF65-F5344CB8AC3E}">
        <p14:creationId xmlns:p14="http://schemas.microsoft.com/office/powerpoint/2010/main" val="861338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52</a:t>
            </a:fld>
            <a:endParaRPr lang="en-US"/>
          </a:p>
        </p:txBody>
      </p:sp>
    </p:spTree>
    <p:extLst>
      <p:ext uri="{BB962C8B-B14F-4D97-AF65-F5344CB8AC3E}">
        <p14:creationId xmlns:p14="http://schemas.microsoft.com/office/powerpoint/2010/main" val="2986166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53</a:t>
            </a:fld>
            <a:endParaRPr lang="en-US"/>
          </a:p>
        </p:txBody>
      </p:sp>
    </p:spTree>
    <p:extLst>
      <p:ext uri="{BB962C8B-B14F-4D97-AF65-F5344CB8AC3E}">
        <p14:creationId xmlns:p14="http://schemas.microsoft.com/office/powerpoint/2010/main" val="3186988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54</a:t>
            </a:fld>
            <a:endParaRPr lang="en-US"/>
          </a:p>
        </p:txBody>
      </p:sp>
    </p:spTree>
    <p:extLst>
      <p:ext uri="{BB962C8B-B14F-4D97-AF65-F5344CB8AC3E}">
        <p14:creationId xmlns:p14="http://schemas.microsoft.com/office/powerpoint/2010/main" val="411135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55</a:t>
            </a:fld>
            <a:endParaRPr lang="en-US"/>
          </a:p>
        </p:txBody>
      </p:sp>
    </p:spTree>
    <p:extLst>
      <p:ext uri="{BB962C8B-B14F-4D97-AF65-F5344CB8AC3E}">
        <p14:creationId xmlns:p14="http://schemas.microsoft.com/office/powerpoint/2010/main" val="241956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7</a:t>
            </a:fld>
            <a:endParaRPr lang="en-US"/>
          </a:p>
        </p:txBody>
      </p:sp>
    </p:spTree>
    <p:extLst>
      <p:ext uri="{BB962C8B-B14F-4D97-AF65-F5344CB8AC3E}">
        <p14:creationId xmlns:p14="http://schemas.microsoft.com/office/powerpoint/2010/main" val="2660789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a:p>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8</a:t>
            </a:fld>
            <a:endParaRPr lang="en-US"/>
          </a:p>
        </p:txBody>
      </p:sp>
    </p:spTree>
    <p:extLst>
      <p:ext uri="{BB962C8B-B14F-4D97-AF65-F5344CB8AC3E}">
        <p14:creationId xmlns:p14="http://schemas.microsoft.com/office/powerpoint/2010/main" val="323942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9</a:t>
            </a:fld>
            <a:endParaRPr lang="en-US"/>
          </a:p>
        </p:txBody>
      </p:sp>
    </p:spTree>
    <p:extLst>
      <p:ext uri="{BB962C8B-B14F-4D97-AF65-F5344CB8AC3E}">
        <p14:creationId xmlns:p14="http://schemas.microsoft.com/office/powerpoint/2010/main" val="84209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10</a:t>
            </a:fld>
            <a:endParaRPr lang="en-US"/>
          </a:p>
        </p:txBody>
      </p:sp>
    </p:spTree>
    <p:extLst>
      <p:ext uri="{BB962C8B-B14F-4D97-AF65-F5344CB8AC3E}">
        <p14:creationId xmlns:p14="http://schemas.microsoft.com/office/powerpoint/2010/main" val="202097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11</a:t>
            </a:fld>
            <a:endParaRPr lang="en-US"/>
          </a:p>
        </p:txBody>
      </p:sp>
    </p:spTree>
    <p:extLst>
      <p:ext uri="{BB962C8B-B14F-4D97-AF65-F5344CB8AC3E}">
        <p14:creationId xmlns:p14="http://schemas.microsoft.com/office/powerpoint/2010/main" val="335551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174526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405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TextBox 4">
            <a:extLst>
              <a:ext uri="{FF2B5EF4-FFF2-40B4-BE49-F238E27FC236}">
                <a16:creationId xmlns:a16="http://schemas.microsoft.com/office/drawing/2014/main" id="{75741BA6-CDAF-4674-85A3-AACB1F552E26}"/>
              </a:ext>
            </a:extLst>
          </p:cNvPr>
          <p:cNvSpPr txBox="1"/>
          <p:nvPr userDrawn="1"/>
        </p:nvSpPr>
        <p:spPr>
          <a:xfrm>
            <a:off x="0" y="6516971"/>
            <a:ext cx="9415463" cy="307777"/>
          </a:xfrm>
          <a:prstGeom prst="rect">
            <a:avLst/>
          </a:prstGeom>
          <a:noFill/>
        </p:spPr>
        <p:txBody>
          <a:bodyPr wrap="square" rtlCol="0">
            <a:spAutoFit/>
          </a:bodyPr>
          <a:lstStyle/>
          <a:p>
            <a:r>
              <a:rPr lang="en-US" sz="1400" b="1">
                <a:solidFill>
                  <a:schemeClr val="tx1"/>
                </a:solidFill>
              </a:rPr>
              <a:t>6/25/2020  Department of Transportation</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sz="4400"/>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0"/>
            <a:ext cx="10515600" cy="2852737"/>
          </a:xfrm>
        </p:spPr>
        <p:txBody>
          <a:bodyPr anchor="b"/>
          <a:lstStyle>
            <a:lvl1pPr>
              <a:defRPr sz="44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sz="4400"/>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7"/>
            <a:ext cx="10515600" cy="1325563"/>
          </a:xfrm>
        </p:spPr>
        <p:txBody>
          <a:bodyPr/>
          <a:lstStyle>
            <a:lvl1pPr>
              <a:defRPr sz="4400"/>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1" y="1681163"/>
            <a:ext cx="5183188" cy="823912"/>
          </a:xfrm>
        </p:spPr>
        <p:txBody>
          <a:bodyPr anchor="b">
            <a:normAutofit/>
          </a:bodyPr>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1"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sz="4400"/>
            </a:lvl1p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8B5E1-A20A-40A6-ADD7-A6D96AA0B5D0}"/>
              </a:ext>
            </a:extLst>
          </p:cNvPr>
          <p:cNvSpPr/>
          <p:nvPr userDrawn="1"/>
        </p:nvSpPr>
        <p:spPr>
          <a:xfrm>
            <a:off x="0" y="6057258"/>
            <a:ext cx="12192000" cy="800741"/>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F4B9A-3089-4D6E-8866-D84E2050BDB2}"/>
              </a:ext>
            </a:extLst>
          </p:cNvPr>
          <p:cNvPicPr>
            <a:picLocks noChangeAspect="1"/>
          </p:cNvPicPr>
          <p:nvPr userDrawn="1"/>
        </p:nvPicPr>
        <p:blipFill>
          <a:blip r:embed="rId11"/>
          <a:stretch>
            <a:fillRect/>
          </a:stretch>
        </p:blipFill>
        <p:spPr>
          <a:xfrm>
            <a:off x="9415463" y="6057258"/>
            <a:ext cx="2776537" cy="820079"/>
          </a:xfrm>
          <a:prstGeom prst="rect">
            <a:avLst/>
          </a:prstGeom>
        </p:spPr>
      </p:pic>
      <p:sp>
        <p:nvSpPr>
          <p:cNvPr id="6" name="TextBox 5">
            <a:extLst>
              <a:ext uri="{FF2B5EF4-FFF2-40B4-BE49-F238E27FC236}">
                <a16:creationId xmlns:a16="http://schemas.microsoft.com/office/drawing/2014/main" id="{BA280D15-FD9D-46C3-AD11-3C7ED8EF0895}"/>
              </a:ext>
            </a:extLst>
          </p:cNvPr>
          <p:cNvSpPr txBox="1"/>
          <p:nvPr userDrawn="1"/>
        </p:nvSpPr>
        <p:spPr>
          <a:xfrm>
            <a:off x="218731" y="6303739"/>
            <a:ext cx="9196732" cy="307777"/>
          </a:xfrm>
          <a:prstGeom prst="rect">
            <a:avLst/>
          </a:prstGeom>
          <a:noFill/>
        </p:spPr>
        <p:txBody>
          <a:bodyPr wrap="square" rtlCol="0">
            <a:spAutoFit/>
          </a:bodyPr>
          <a:lstStyle/>
          <a:p>
            <a:r>
              <a:rPr lang="en-US" sz="1400" b="1" dirty="0">
                <a:solidFill>
                  <a:schemeClr val="bg1"/>
                </a:solidFill>
              </a:rPr>
              <a:t>6/25/2020      Department of Transportation      </a:t>
            </a:r>
            <a:fld id="{4EB2B51C-319E-4D77-ADF7-361A9C15B475}"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of kickoff meeting title slide. Photo of an intersection in Seattle that shows pedestrians crossing the street, cars waiting at the stop line, and a bike lane.">
            <a:extLst>
              <a:ext uri="{FF2B5EF4-FFF2-40B4-BE49-F238E27FC236}">
                <a16:creationId xmlns:a16="http://schemas.microsoft.com/office/drawing/2014/main" id="{020FDED9-B03B-4EBF-9D09-B143357AD2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2001" cy="6053258"/>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solidFill>
            <a:schemeClr val="bg1">
              <a:alpha val="50000"/>
            </a:schemeClr>
          </a:solidFill>
        </p:spPr>
        <p:txBody>
          <a:bodyPr>
            <a:normAutofit/>
          </a:bodyPr>
          <a:lstStyle/>
          <a:p>
            <a:r>
              <a:rPr lang="en-US" sz="6000"/>
              <a:t>Policy &amp; Operations Advisory Group</a:t>
            </a:r>
          </a:p>
        </p:txBody>
      </p:sp>
      <p:sp>
        <p:nvSpPr>
          <p:cNvPr id="9" name="Subtitle 2">
            <a:extLst>
              <a:ext uri="{FF2B5EF4-FFF2-40B4-BE49-F238E27FC236}">
                <a16:creationId xmlns:a16="http://schemas.microsoft.com/office/drawing/2014/main" id="{02FB9A00-0EAC-4D45-9D2B-30B18A392A51}"/>
              </a:ext>
            </a:extLst>
          </p:cNvPr>
          <p:cNvSpPr>
            <a:spLocks noGrp="1"/>
          </p:cNvSpPr>
          <p:nvPr>
            <p:ph type="subTitle" idx="1"/>
          </p:nvPr>
        </p:nvSpPr>
        <p:spPr>
          <a:solidFill>
            <a:schemeClr val="bg1">
              <a:alpha val="50000"/>
            </a:schemeClr>
          </a:solidFill>
        </p:spPr>
        <p:txBody>
          <a:bodyPr vert="horz" lIns="91440" tIns="45720" rIns="91440" bIns="45720" rtlCol="0" anchor="t">
            <a:normAutofit/>
          </a:bodyPr>
          <a:lstStyle/>
          <a:p>
            <a:r>
              <a:rPr lang="en-US"/>
              <a:t>Kick-Off Meeting</a:t>
            </a:r>
          </a:p>
        </p:txBody>
      </p:sp>
      <p:sp>
        <p:nvSpPr>
          <p:cNvPr id="6" name="Rectangle 5">
            <a:extLst>
              <a:ext uri="{FF2B5EF4-FFF2-40B4-BE49-F238E27FC236}">
                <a16:creationId xmlns:a16="http://schemas.microsoft.com/office/drawing/2014/main" id="{B3F65539-0726-4A02-B439-6FE3AF6CCC05}"/>
              </a:ext>
            </a:extLst>
          </p:cNvPr>
          <p:cNvSpPr/>
          <p:nvPr/>
        </p:nvSpPr>
        <p:spPr>
          <a:xfrm>
            <a:off x="0" y="6094821"/>
            <a:ext cx="6233019" cy="523220"/>
          </a:xfrm>
          <a:prstGeom prst="rect">
            <a:avLst/>
          </a:prstGeom>
        </p:spPr>
        <p:txBody>
          <a:bodyPr wrap="square" anchor="t">
            <a:spAutoFit/>
          </a:bodyPr>
          <a:lstStyle/>
          <a:p>
            <a:r>
              <a:rPr lang="en-US" sz="1400" b="1"/>
              <a:t>Policy &amp; Operations Advisory Group</a:t>
            </a:r>
          </a:p>
          <a:p>
            <a:r>
              <a:rPr lang="en-US" sz="1400" b="1"/>
              <a:t>Transportation Operations and Policy &amp; Planning Divisions</a:t>
            </a:r>
            <a:endParaRPr lang="en-US"/>
          </a:p>
        </p:txBody>
      </p:sp>
    </p:spTree>
    <p:extLst>
      <p:ext uri="{BB962C8B-B14F-4D97-AF65-F5344CB8AC3E}">
        <p14:creationId xmlns:p14="http://schemas.microsoft.com/office/powerpoint/2010/main" val="3339550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the organizational chart for the Seattle Department of Transportation. It shows the six divisions of the department, including: Downtown Mobility; Capital Project Delivery; Maintenance Operations; Chief of Staff; Policy, Programs, and Finance; and Project and Right-of-Way Coordination. The two work groups involved in the POAG are Policy &amp; Planning (in the Policy, Programs, and Finance division) and Transportation Operations (in the Project &amp; Right-of-Way Coordination division).">
            <a:extLst>
              <a:ext uri="{FF2B5EF4-FFF2-40B4-BE49-F238E27FC236}">
                <a16:creationId xmlns:a16="http://schemas.microsoft.com/office/drawing/2014/main" id="{7845415E-496F-403F-B3D9-F09220CA8ACA}"/>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995082" y="1131763"/>
            <a:ext cx="10179424" cy="4781187"/>
          </a:xfrm>
          <a:prstGeom prst="rect">
            <a:avLst/>
          </a:prstGeom>
          <a:noFill/>
        </p:spPr>
      </p:pic>
      <p:sp>
        <p:nvSpPr>
          <p:cNvPr id="2" name="Title 1">
            <a:extLst>
              <a:ext uri="{FF2B5EF4-FFF2-40B4-BE49-F238E27FC236}">
                <a16:creationId xmlns:a16="http://schemas.microsoft.com/office/drawing/2014/main" id="{24BEF91B-B92E-4BAE-BBD7-04477F00920C}"/>
              </a:ext>
            </a:extLst>
          </p:cNvPr>
          <p:cNvSpPr>
            <a:spLocks noGrp="1"/>
          </p:cNvSpPr>
          <p:nvPr>
            <p:ph type="title"/>
          </p:nvPr>
        </p:nvSpPr>
        <p:spPr>
          <a:xfrm>
            <a:off x="838200" y="136527"/>
            <a:ext cx="10515600" cy="1325563"/>
          </a:xfrm>
        </p:spPr>
        <p:txBody>
          <a:bodyPr anchor="ctr">
            <a:normAutofit/>
          </a:bodyPr>
          <a:lstStyle/>
          <a:p>
            <a:r>
              <a:rPr lang="en-US"/>
              <a:t>SDOT: who we are</a:t>
            </a:r>
          </a:p>
        </p:txBody>
      </p:sp>
    </p:spTree>
    <p:extLst>
      <p:ext uri="{BB962C8B-B14F-4D97-AF65-F5344CB8AC3E}">
        <p14:creationId xmlns:p14="http://schemas.microsoft.com/office/powerpoint/2010/main" val="998978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F91B-B92E-4BAE-BBD7-04477F00920C}"/>
              </a:ext>
            </a:extLst>
          </p:cNvPr>
          <p:cNvSpPr>
            <a:spLocks noGrp="1"/>
          </p:cNvSpPr>
          <p:nvPr>
            <p:ph type="title"/>
          </p:nvPr>
        </p:nvSpPr>
        <p:spPr/>
        <p:txBody>
          <a:bodyPr/>
          <a:lstStyle/>
          <a:p>
            <a:r>
              <a:rPr lang="en-US">
                <a:cs typeface="Seattle Text"/>
              </a:rPr>
              <a:t>Transportation Operations division</a:t>
            </a:r>
            <a:endParaRPr lang="en-US"/>
          </a:p>
        </p:txBody>
      </p:sp>
      <p:sp>
        <p:nvSpPr>
          <p:cNvPr id="3" name="Content Placeholder 2">
            <a:extLst>
              <a:ext uri="{FF2B5EF4-FFF2-40B4-BE49-F238E27FC236}">
                <a16:creationId xmlns:a16="http://schemas.microsoft.com/office/drawing/2014/main" id="{FF44E695-7D3E-4DC1-965F-015ABDDA6B27}"/>
              </a:ext>
            </a:extLst>
          </p:cNvPr>
          <p:cNvSpPr>
            <a:spLocks noGrp="1"/>
          </p:cNvSpPr>
          <p:nvPr>
            <p:ph idx="1"/>
          </p:nvPr>
        </p:nvSpPr>
        <p:spPr>
          <a:xfrm>
            <a:off x="850900" y="1711324"/>
            <a:ext cx="3453245" cy="3470275"/>
          </a:xfrm>
          <a:solidFill>
            <a:srgbClr val="1C91D0"/>
          </a:solidFill>
        </p:spPr>
        <p:txBody>
          <a:bodyPr vert="horz" lIns="91440" tIns="45720" rIns="91440" bIns="45720" rtlCol="0" anchor="t">
            <a:normAutofit/>
          </a:bodyPr>
          <a:lstStyle/>
          <a:p>
            <a:pPr marL="0" indent="0">
              <a:buNone/>
            </a:pPr>
            <a:r>
              <a:rPr lang="en-US" sz="2800" b="1">
                <a:solidFill>
                  <a:schemeClr val="bg1"/>
                </a:solidFill>
                <a:cs typeface="Calibri"/>
              </a:rPr>
              <a:t>Transportation Operations Division: </a:t>
            </a:r>
            <a:r>
              <a:rPr lang="en-US" sz="2800">
                <a:solidFill>
                  <a:schemeClr val="bg1"/>
                </a:solidFill>
                <a:ea typeface="+mn-lt"/>
                <a:cs typeface="+mn-lt"/>
              </a:rPr>
              <a:t>responsible for operation of the city's street system, including bicycle, pedestrian, freight, and transit facilities. </a:t>
            </a:r>
          </a:p>
        </p:txBody>
      </p:sp>
      <p:grpSp>
        <p:nvGrpSpPr>
          <p:cNvPr id="23" name="Group 22">
            <a:extLst>
              <a:ext uri="{FF2B5EF4-FFF2-40B4-BE49-F238E27FC236}">
                <a16:creationId xmlns:a16="http://schemas.microsoft.com/office/drawing/2014/main" id="{0F4DC76F-D967-4F3C-AF57-D723A896B4E4}"/>
              </a:ext>
            </a:extLst>
          </p:cNvPr>
          <p:cNvGrpSpPr/>
          <p:nvPr/>
        </p:nvGrpSpPr>
        <p:grpSpPr>
          <a:xfrm>
            <a:off x="4612207" y="1709199"/>
            <a:ext cx="7067027" cy="3975722"/>
            <a:chOff x="4599507" y="1823499"/>
            <a:chExt cx="7067027" cy="3975722"/>
          </a:xfrm>
        </p:grpSpPr>
        <p:sp>
          <p:nvSpPr>
            <p:cNvPr id="4" name="Content Placeholder 2">
              <a:extLst>
                <a:ext uri="{FF2B5EF4-FFF2-40B4-BE49-F238E27FC236}">
                  <a16:creationId xmlns:a16="http://schemas.microsoft.com/office/drawing/2014/main" id="{C2675F58-D6DE-4AE2-8221-FCE42DCEDEF9}"/>
                </a:ext>
              </a:extLst>
            </p:cNvPr>
            <p:cNvSpPr txBox="1">
              <a:spLocks/>
            </p:cNvSpPr>
            <p:nvPr/>
          </p:nvSpPr>
          <p:spPr>
            <a:xfrm>
              <a:off x="5139495" y="1823499"/>
              <a:ext cx="6527039" cy="3975722"/>
            </a:xfrm>
            <a:prstGeom prst="rect">
              <a:avLst/>
            </a:prstGeom>
          </p:spPr>
          <p:txBody>
            <a:bodyPr vert="horz" lIns="91440" tIns="45720" rIns="91440" bIns="45720" numCol="2" spcCol="7315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a:ea typeface="+mn-lt"/>
                  <a:cs typeface="+mn-lt"/>
                </a:rPr>
                <a:t>Design, install and operate traffic signals</a:t>
              </a:r>
            </a:p>
            <a:p>
              <a:pPr marL="0" indent="0">
                <a:buNone/>
              </a:pPr>
              <a:r>
                <a:rPr lang="en-US" sz="2200">
                  <a:ea typeface="+mn-lt"/>
                  <a:cs typeface="+mn-lt"/>
                </a:rPr>
                <a:t>Intelligent transportation systems</a:t>
              </a:r>
            </a:p>
            <a:p>
              <a:pPr marL="0" indent="0">
                <a:buNone/>
              </a:pPr>
              <a:r>
                <a:rPr lang="en-US" sz="2200">
                  <a:ea typeface="+mn-lt"/>
                  <a:cs typeface="+mn-lt"/>
                </a:rPr>
                <a:t>Conduct freight programs</a:t>
              </a:r>
            </a:p>
            <a:p>
              <a:pPr marL="0" indent="0">
                <a:buNone/>
              </a:pPr>
              <a:r>
                <a:rPr lang="en-US" sz="2200">
                  <a:ea typeface="+mn-lt"/>
                  <a:cs typeface="+mn-lt"/>
                </a:rPr>
                <a:t>Commercial vehicle enforcement</a:t>
              </a:r>
            </a:p>
            <a:p>
              <a:pPr marL="0" indent="0">
                <a:buNone/>
              </a:pPr>
              <a:r>
                <a:rPr lang="en-US" sz="2200">
                  <a:ea typeface="+mn-lt"/>
                  <a:cs typeface="+mn-lt"/>
                </a:rPr>
                <a:t>Administer permits for traffic, truck and parking</a:t>
              </a:r>
            </a:p>
            <a:p>
              <a:pPr marL="0" indent="0">
                <a:buNone/>
              </a:pPr>
              <a:endParaRPr lang="en-US" sz="2200">
                <a:ea typeface="+mn-lt"/>
                <a:cs typeface="+mn-lt"/>
              </a:endParaRPr>
            </a:p>
            <a:p>
              <a:pPr marL="0" indent="0">
                <a:buNone/>
              </a:pPr>
              <a:r>
                <a:rPr lang="en-US" sz="2200">
                  <a:ea typeface="+mn-lt"/>
                  <a:cs typeface="+mn-lt"/>
                </a:rPr>
                <a:t>Review temporary traffic control plans for construction</a:t>
              </a:r>
            </a:p>
            <a:p>
              <a:pPr marL="0" indent="0">
                <a:buNone/>
              </a:pPr>
              <a:r>
                <a:rPr lang="en-US" sz="2200">
                  <a:ea typeface="+mn-lt"/>
                  <a:cs typeface="+mn-lt"/>
                </a:rPr>
                <a:t>Manage traffic data and records</a:t>
              </a:r>
            </a:p>
            <a:p>
              <a:pPr marL="0" indent="0">
                <a:buNone/>
              </a:pPr>
              <a:r>
                <a:rPr lang="en-US" sz="2200">
                  <a:ea typeface="+mn-lt"/>
                  <a:cs typeface="+mn-lt"/>
                </a:rPr>
                <a:t>Design signs and pavement markings</a:t>
              </a:r>
            </a:p>
            <a:p>
              <a:pPr marL="0" indent="0">
                <a:buNone/>
              </a:pPr>
              <a:r>
                <a:rPr lang="en-US" sz="2200">
                  <a:ea typeface="+mn-lt"/>
                  <a:cs typeface="+mn-lt"/>
                </a:rPr>
                <a:t>Coordinate special events in the public right of way</a:t>
              </a:r>
              <a:endParaRPr lang="en-US" sz="2200">
                <a:cs typeface="Calibri"/>
              </a:endParaRPr>
            </a:p>
            <a:p>
              <a:endParaRPr lang="en-US">
                <a:cs typeface="Calibri"/>
              </a:endParaRPr>
            </a:p>
          </p:txBody>
        </p:sp>
        <p:pic>
          <p:nvPicPr>
            <p:cNvPr id="6" name="Picture 5">
              <a:extLst>
                <a:ext uri="{FF2B5EF4-FFF2-40B4-BE49-F238E27FC236}">
                  <a16:creationId xmlns:a16="http://schemas.microsoft.com/office/drawing/2014/main" id="{8AE17AF2-0297-4617-A372-147FC13ADD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29740" y="4029575"/>
              <a:ext cx="422110" cy="353086"/>
            </a:xfrm>
            <a:prstGeom prst="rect">
              <a:avLst/>
            </a:prstGeom>
          </p:spPr>
        </p:pic>
        <p:pic>
          <p:nvPicPr>
            <p:cNvPr id="8" name="Picture 7">
              <a:extLst>
                <a:ext uri="{FF2B5EF4-FFF2-40B4-BE49-F238E27FC236}">
                  <a16:creationId xmlns:a16="http://schemas.microsoft.com/office/drawing/2014/main" id="{5BFA92BB-4817-4605-8B3A-566AEC22EE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48756" y="1984249"/>
              <a:ext cx="648435" cy="436388"/>
            </a:xfrm>
            <a:prstGeom prst="rect">
              <a:avLst/>
            </a:prstGeom>
          </p:spPr>
        </p:pic>
        <p:pic>
          <p:nvPicPr>
            <p:cNvPr id="10" name="Picture 9">
              <a:extLst>
                <a:ext uri="{FF2B5EF4-FFF2-40B4-BE49-F238E27FC236}">
                  <a16:creationId xmlns:a16="http://schemas.microsoft.com/office/drawing/2014/main" id="{EA75BE60-1B23-4A80-B4B6-367CC86AE1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79850" y="2932665"/>
              <a:ext cx="408218" cy="496141"/>
            </a:xfrm>
            <a:prstGeom prst="rect">
              <a:avLst/>
            </a:prstGeom>
          </p:spPr>
        </p:pic>
        <p:pic>
          <p:nvPicPr>
            <p:cNvPr id="12" name="Picture 11">
              <a:extLst>
                <a:ext uri="{FF2B5EF4-FFF2-40B4-BE49-F238E27FC236}">
                  <a16:creationId xmlns:a16="http://schemas.microsoft.com/office/drawing/2014/main" id="{BA04BEFC-B675-4FD8-B5F8-EE978A67835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7184" y="3310042"/>
              <a:ext cx="422110" cy="528355"/>
            </a:xfrm>
            <a:prstGeom prst="rect">
              <a:avLst/>
            </a:prstGeom>
          </p:spPr>
        </p:pic>
        <p:pic>
          <p:nvPicPr>
            <p:cNvPr id="14" name="Picture 13">
              <a:extLst>
                <a:ext uri="{FF2B5EF4-FFF2-40B4-BE49-F238E27FC236}">
                  <a16:creationId xmlns:a16="http://schemas.microsoft.com/office/drawing/2014/main" id="{BB0CD1B9-73E4-4938-8298-5902BC1A227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86146" y="2601400"/>
              <a:ext cx="438863" cy="517465"/>
            </a:xfrm>
            <a:prstGeom prst="rect">
              <a:avLst/>
            </a:prstGeom>
          </p:spPr>
        </p:pic>
        <p:pic>
          <p:nvPicPr>
            <p:cNvPr id="16" name="Picture 15">
              <a:extLst>
                <a:ext uri="{FF2B5EF4-FFF2-40B4-BE49-F238E27FC236}">
                  <a16:creationId xmlns:a16="http://schemas.microsoft.com/office/drawing/2014/main" id="{4E67468C-F3FE-4253-852C-4D52A4A4CEF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28230" y="3633559"/>
              <a:ext cx="459838" cy="496141"/>
            </a:xfrm>
            <a:prstGeom prst="rect">
              <a:avLst/>
            </a:prstGeom>
          </p:spPr>
        </p:pic>
        <p:pic>
          <p:nvPicPr>
            <p:cNvPr id="18" name="Picture 17">
              <a:extLst>
                <a:ext uri="{FF2B5EF4-FFF2-40B4-BE49-F238E27FC236}">
                  <a16:creationId xmlns:a16="http://schemas.microsoft.com/office/drawing/2014/main" id="{A5925A18-08F8-4F73-96AC-531732F70FD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99507" y="4670780"/>
              <a:ext cx="517465" cy="517465"/>
            </a:xfrm>
            <a:prstGeom prst="rect">
              <a:avLst/>
            </a:prstGeom>
          </p:spPr>
        </p:pic>
        <p:pic>
          <p:nvPicPr>
            <p:cNvPr id="20" name="Picture 19">
              <a:extLst>
                <a:ext uri="{FF2B5EF4-FFF2-40B4-BE49-F238E27FC236}">
                  <a16:creationId xmlns:a16="http://schemas.microsoft.com/office/drawing/2014/main" id="{1367183B-6663-4BEA-9460-A607F1F50CB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128230" y="4444175"/>
              <a:ext cx="489486" cy="485338"/>
            </a:xfrm>
            <a:prstGeom prst="rect">
              <a:avLst/>
            </a:prstGeom>
          </p:spPr>
        </p:pic>
        <p:pic>
          <p:nvPicPr>
            <p:cNvPr id="22" name="Picture 21">
              <a:extLst>
                <a:ext uri="{FF2B5EF4-FFF2-40B4-BE49-F238E27FC236}">
                  <a16:creationId xmlns:a16="http://schemas.microsoft.com/office/drawing/2014/main" id="{FD68647A-B918-43F3-A4E5-043FD12D16D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699954" y="1914308"/>
              <a:ext cx="394495" cy="436388"/>
            </a:xfrm>
            <a:prstGeom prst="rect">
              <a:avLst/>
            </a:prstGeom>
          </p:spPr>
        </p:pic>
      </p:grpSp>
    </p:spTree>
    <p:extLst>
      <p:ext uri="{BB962C8B-B14F-4D97-AF65-F5344CB8AC3E}">
        <p14:creationId xmlns:p14="http://schemas.microsoft.com/office/powerpoint/2010/main" val="68228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44E695-7D3E-4DC1-965F-015ABDDA6B27}"/>
              </a:ext>
            </a:extLst>
          </p:cNvPr>
          <p:cNvSpPr>
            <a:spLocks noGrp="1"/>
          </p:cNvSpPr>
          <p:nvPr>
            <p:ph sz="half" idx="1"/>
          </p:nvPr>
        </p:nvSpPr>
        <p:spPr>
          <a:xfrm>
            <a:off x="889000" y="1558925"/>
            <a:ext cx="3848370" cy="4096698"/>
          </a:xfrm>
          <a:solidFill>
            <a:srgbClr val="1C91D0"/>
          </a:solidFill>
        </p:spPr>
        <p:txBody>
          <a:bodyPr vert="horz" lIns="91440" tIns="45720" rIns="91440" bIns="45720" rtlCol="0" anchor="t">
            <a:normAutofit/>
          </a:bodyPr>
          <a:lstStyle/>
          <a:p>
            <a:pPr marL="0" indent="0">
              <a:buNone/>
            </a:pPr>
            <a:r>
              <a:rPr lang="en-US" sz="2800" b="1">
                <a:solidFill>
                  <a:schemeClr val="bg1"/>
                </a:solidFill>
                <a:cs typeface="Calibri"/>
              </a:rPr>
              <a:t>Policy &amp; Planning Division:</a:t>
            </a:r>
          </a:p>
          <a:p>
            <a:pPr marL="0" indent="0">
              <a:buNone/>
            </a:pPr>
            <a:r>
              <a:rPr lang="en-US">
                <a:solidFill>
                  <a:schemeClr val="bg1"/>
                </a:solidFill>
                <a:cs typeface="Calibri"/>
              </a:rPr>
              <a:t>develops policies plans to improve mobility and access; transforms streets into inviting places; informs local and regional transportation investment decisions; and secures new funding </a:t>
            </a:r>
          </a:p>
        </p:txBody>
      </p:sp>
      <p:sp>
        <p:nvSpPr>
          <p:cNvPr id="19" name="Content Placeholder 18">
            <a:extLst>
              <a:ext uri="{FF2B5EF4-FFF2-40B4-BE49-F238E27FC236}">
                <a16:creationId xmlns:a16="http://schemas.microsoft.com/office/drawing/2014/main" id="{E9E64063-BAA2-4B14-8FB8-97673D559D44}"/>
              </a:ext>
            </a:extLst>
          </p:cNvPr>
          <p:cNvSpPr>
            <a:spLocks noGrp="1"/>
          </p:cNvSpPr>
          <p:nvPr>
            <p:ph sz="half" idx="2"/>
          </p:nvPr>
        </p:nvSpPr>
        <p:spPr>
          <a:xfrm>
            <a:off x="6060087" y="1779980"/>
            <a:ext cx="5642185" cy="4096698"/>
          </a:xfrm>
        </p:spPr>
        <p:txBody>
          <a:bodyPr vert="horz" lIns="91440" tIns="45720" rIns="91440" bIns="45720" rtlCol="0" anchor="t">
            <a:normAutofit/>
          </a:bodyPr>
          <a:lstStyle/>
          <a:p>
            <a:pPr marL="0" indent="0">
              <a:spcBef>
                <a:spcPts val="1200"/>
              </a:spcBef>
              <a:spcAft>
                <a:spcPts val="1800"/>
              </a:spcAft>
              <a:buNone/>
            </a:pPr>
            <a:r>
              <a:rPr lang="en-US" sz="2000"/>
              <a:t>Transportation policy</a:t>
            </a:r>
          </a:p>
          <a:p>
            <a:pPr marL="0" indent="0">
              <a:spcBef>
                <a:spcPts val="1200"/>
              </a:spcBef>
              <a:spcAft>
                <a:spcPts val="1800"/>
              </a:spcAft>
              <a:buNone/>
            </a:pPr>
            <a:r>
              <a:rPr lang="en-US" sz="2000"/>
              <a:t>Transportation planning (citywide and community)</a:t>
            </a:r>
            <a:endParaRPr lang="en-US" sz="2000">
              <a:cs typeface="Calibri"/>
            </a:endParaRPr>
          </a:p>
          <a:p>
            <a:pPr marL="0" indent="0">
              <a:spcBef>
                <a:spcPts val="1200"/>
              </a:spcBef>
              <a:spcAft>
                <a:spcPts val="1800"/>
              </a:spcAft>
              <a:buNone/>
            </a:pPr>
            <a:r>
              <a:rPr lang="en-US" sz="2000"/>
              <a:t>Regional coordination </a:t>
            </a:r>
            <a:endParaRPr lang="en-US" sz="2000">
              <a:cs typeface="Calibri"/>
            </a:endParaRPr>
          </a:p>
          <a:p>
            <a:pPr marL="0" indent="0">
              <a:spcBef>
                <a:spcPts val="1200"/>
              </a:spcBef>
              <a:spcAft>
                <a:spcPts val="1800"/>
              </a:spcAft>
              <a:buNone/>
            </a:pPr>
            <a:r>
              <a:rPr lang="en-US" sz="2000"/>
              <a:t>Urban design guidance for streets and public places</a:t>
            </a:r>
            <a:endParaRPr lang="en-US" sz="2000">
              <a:cs typeface="Calibri"/>
            </a:endParaRPr>
          </a:p>
          <a:p>
            <a:pPr marL="0" indent="0">
              <a:spcBef>
                <a:spcPts val="1200"/>
              </a:spcBef>
              <a:spcAft>
                <a:spcPts val="1800"/>
              </a:spcAft>
              <a:buNone/>
            </a:pPr>
            <a:r>
              <a:rPr lang="en-US" sz="2000"/>
              <a:t>Capital planning and programming</a:t>
            </a:r>
            <a:endParaRPr lang="en-US" sz="2000">
              <a:cs typeface="Calibri"/>
            </a:endParaRPr>
          </a:p>
          <a:p>
            <a:pPr marL="0" indent="0">
              <a:spcBef>
                <a:spcPts val="1200"/>
              </a:spcBef>
              <a:spcAft>
                <a:spcPts val="1800"/>
              </a:spcAft>
              <a:buNone/>
            </a:pPr>
            <a:r>
              <a:rPr lang="en-US" sz="2000"/>
              <a:t>Revenue development and grants</a:t>
            </a:r>
            <a:endParaRPr lang="en-US" sz="2000">
              <a:cs typeface="Calibri"/>
            </a:endParaRPr>
          </a:p>
          <a:p>
            <a:endParaRPr lang="en-US" sz="2000"/>
          </a:p>
        </p:txBody>
      </p:sp>
      <p:grpSp>
        <p:nvGrpSpPr>
          <p:cNvPr id="22" name="Group 21">
            <a:extLst>
              <a:ext uri="{FF2B5EF4-FFF2-40B4-BE49-F238E27FC236}">
                <a16:creationId xmlns:a16="http://schemas.microsoft.com/office/drawing/2014/main" id="{E87DD7FB-EAFC-4197-BB85-454E558C6942}"/>
              </a:ext>
            </a:extLst>
          </p:cNvPr>
          <p:cNvGrpSpPr/>
          <p:nvPr/>
        </p:nvGrpSpPr>
        <p:grpSpPr>
          <a:xfrm>
            <a:off x="5327515" y="1645046"/>
            <a:ext cx="730618" cy="3771152"/>
            <a:chOff x="6065793" y="1690690"/>
            <a:chExt cx="730618" cy="3771152"/>
          </a:xfrm>
        </p:grpSpPr>
        <p:grpSp>
          <p:nvGrpSpPr>
            <p:cNvPr id="20" name="Group 19">
              <a:extLst>
                <a:ext uri="{FF2B5EF4-FFF2-40B4-BE49-F238E27FC236}">
                  <a16:creationId xmlns:a16="http://schemas.microsoft.com/office/drawing/2014/main" id="{5837CD8A-FEAF-4235-862C-4D9CAAB761EF}"/>
                </a:ext>
              </a:extLst>
            </p:cNvPr>
            <p:cNvGrpSpPr/>
            <p:nvPr/>
          </p:nvGrpSpPr>
          <p:grpSpPr>
            <a:xfrm>
              <a:off x="6065793" y="2258221"/>
              <a:ext cx="686580" cy="638272"/>
              <a:chOff x="7350413" y="475012"/>
              <a:chExt cx="742284" cy="690056"/>
            </a:xfrm>
          </p:grpSpPr>
          <p:pic>
            <p:nvPicPr>
              <p:cNvPr id="6" name="Picture 5">
                <a:extLst>
                  <a:ext uri="{FF2B5EF4-FFF2-40B4-BE49-F238E27FC236}">
                    <a16:creationId xmlns:a16="http://schemas.microsoft.com/office/drawing/2014/main" id="{493B140B-84C5-45D9-AB55-4C538950DB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50413" y="890748"/>
                <a:ext cx="448408" cy="274320"/>
              </a:xfrm>
              <a:prstGeom prst="rect">
                <a:avLst/>
              </a:prstGeom>
            </p:spPr>
          </p:pic>
          <p:pic>
            <p:nvPicPr>
              <p:cNvPr id="8" name="Picture 7">
                <a:extLst>
                  <a:ext uri="{FF2B5EF4-FFF2-40B4-BE49-F238E27FC236}">
                    <a16:creationId xmlns:a16="http://schemas.microsoft.com/office/drawing/2014/main" id="{2CF15872-2E87-4F01-B1FD-9664392F90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18377" y="795184"/>
                <a:ext cx="274320" cy="333877"/>
              </a:xfrm>
              <a:prstGeom prst="rect">
                <a:avLst/>
              </a:prstGeom>
            </p:spPr>
          </p:pic>
          <p:pic>
            <p:nvPicPr>
              <p:cNvPr id="10" name="Picture 9">
                <a:extLst>
                  <a:ext uri="{FF2B5EF4-FFF2-40B4-BE49-F238E27FC236}">
                    <a16:creationId xmlns:a16="http://schemas.microsoft.com/office/drawing/2014/main" id="{036C4082-055D-4DAD-8B47-8EADB5EAB6E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67877" y="475012"/>
                <a:ext cx="274320" cy="370474"/>
              </a:xfrm>
              <a:prstGeom prst="rect">
                <a:avLst/>
              </a:prstGeom>
            </p:spPr>
          </p:pic>
        </p:grpSp>
        <p:pic>
          <p:nvPicPr>
            <p:cNvPr id="12" name="Picture 11">
              <a:extLst>
                <a:ext uri="{FF2B5EF4-FFF2-40B4-BE49-F238E27FC236}">
                  <a16:creationId xmlns:a16="http://schemas.microsoft.com/office/drawing/2014/main" id="{2CDFA730-2456-4C05-9D0B-2CB0273452D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32955" y="4988220"/>
              <a:ext cx="352256" cy="473622"/>
            </a:xfrm>
            <a:prstGeom prst="rect">
              <a:avLst/>
            </a:prstGeom>
          </p:spPr>
        </p:pic>
        <p:pic>
          <p:nvPicPr>
            <p:cNvPr id="14" name="Picture 13">
              <a:extLst>
                <a:ext uri="{FF2B5EF4-FFF2-40B4-BE49-F238E27FC236}">
                  <a16:creationId xmlns:a16="http://schemas.microsoft.com/office/drawing/2014/main" id="{E4E5AA2A-AE9B-41F5-9342-CF545CF5862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13853" y="1690690"/>
              <a:ext cx="390461" cy="432597"/>
            </a:xfrm>
            <a:prstGeom prst="rect">
              <a:avLst/>
            </a:prstGeom>
          </p:spPr>
        </p:pic>
        <p:pic>
          <p:nvPicPr>
            <p:cNvPr id="16" name="Picture 15">
              <a:extLst>
                <a:ext uri="{FF2B5EF4-FFF2-40B4-BE49-F238E27FC236}">
                  <a16:creationId xmlns:a16="http://schemas.microsoft.com/office/drawing/2014/main" id="{0B1CE13E-236C-4926-BE28-DA077927F50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68807" y="3726864"/>
              <a:ext cx="680552" cy="534421"/>
            </a:xfrm>
            <a:prstGeom prst="rect">
              <a:avLst/>
            </a:prstGeom>
          </p:spPr>
        </p:pic>
        <p:pic>
          <p:nvPicPr>
            <p:cNvPr id="18" name="Picture 17">
              <a:extLst>
                <a:ext uri="{FF2B5EF4-FFF2-40B4-BE49-F238E27FC236}">
                  <a16:creationId xmlns:a16="http://schemas.microsoft.com/office/drawing/2014/main" id="{11450ADC-2D9F-416F-A894-C5329884E26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213853" y="3064210"/>
              <a:ext cx="418187" cy="412927"/>
            </a:xfrm>
            <a:prstGeom prst="rect">
              <a:avLst/>
            </a:prstGeom>
          </p:spPr>
        </p:pic>
        <p:pic>
          <p:nvPicPr>
            <p:cNvPr id="21" name="Picture 20">
              <a:extLst>
                <a:ext uri="{FF2B5EF4-FFF2-40B4-BE49-F238E27FC236}">
                  <a16:creationId xmlns:a16="http://schemas.microsoft.com/office/drawing/2014/main" id="{4491E6A5-2A8A-494F-8CF8-B8B5E97FCF7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56331" y="4406557"/>
              <a:ext cx="640080" cy="430766"/>
            </a:xfrm>
            <a:prstGeom prst="rect">
              <a:avLst/>
            </a:prstGeom>
          </p:spPr>
        </p:pic>
      </p:grpSp>
      <p:sp>
        <p:nvSpPr>
          <p:cNvPr id="15" name="Title 1">
            <a:extLst>
              <a:ext uri="{FF2B5EF4-FFF2-40B4-BE49-F238E27FC236}">
                <a16:creationId xmlns:a16="http://schemas.microsoft.com/office/drawing/2014/main" id="{A1B0631C-814F-41AC-AE9F-2A87BE620B51}"/>
              </a:ext>
            </a:extLst>
          </p:cNvPr>
          <p:cNvSpPr txBox="1">
            <a:spLocks/>
          </p:cNvSpPr>
          <p:nvPr/>
        </p:nvSpPr>
        <p:spPr>
          <a:xfrm>
            <a:off x="990600" y="5175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a:cs typeface="Seattle Text"/>
              </a:rPr>
              <a:t>Policy &amp; Planning division</a:t>
            </a:r>
            <a:endParaRPr lang="en-US"/>
          </a:p>
        </p:txBody>
      </p:sp>
    </p:spTree>
    <p:extLst>
      <p:ext uri="{BB962C8B-B14F-4D97-AF65-F5344CB8AC3E}">
        <p14:creationId xmlns:p14="http://schemas.microsoft.com/office/powerpoint/2010/main" val="3722334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3479-F3CC-46C2-AB23-F3394B1FAEDA}"/>
              </a:ext>
            </a:extLst>
          </p:cNvPr>
          <p:cNvSpPr>
            <a:spLocks noGrp="1"/>
          </p:cNvSpPr>
          <p:nvPr>
            <p:ph type="title"/>
          </p:nvPr>
        </p:nvSpPr>
        <p:spPr/>
        <p:txBody>
          <a:bodyPr>
            <a:normAutofit/>
          </a:bodyPr>
          <a:lstStyle/>
          <a:p>
            <a:r>
              <a:rPr lang="en-US" dirty="0"/>
              <a:t>Current policy needs</a:t>
            </a:r>
          </a:p>
        </p:txBody>
      </p:sp>
      <p:sp>
        <p:nvSpPr>
          <p:cNvPr id="12" name="Content Placeholder 11">
            <a:extLst>
              <a:ext uri="{FF2B5EF4-FFF2-40B4-BE49-F238E27FC236}">
                <a16:creationId xmlns:a16="http://schemas.microsoft.com/office/drawing/2014/main" id="{D825AC36-CC3B-4BB8-84D7-51D6BBBA6D8C}"/>
              </a:ext>
            </a:extLst>
          </p:cNvPr>
          <p:cNvSpPr>
            <a:spLocks noGrp="1"/>
          </p:cNvSpPr>
          <p:nvPr>
            <p:ph idx="1"/>
          </p:nvPr>
        </p:nvSpPr>
        <p:spPr>
          <a:xfrm>
            <a:off x="952500" y="1520825"/>
            <a:ext cx="9275582" cy="4087324"/>
          </a:xfrm>
        </p:spPr>
        <p:txBody>
          <a:bodyPr vert="horz" lIns="91440" tIns="45720" rIns="91440" bIns="45720" rtlCol="0" anchor="t">
            <a:normAutofit/>
          </a:bodyPr>
          <a:lstStyle/>
          <a:p>
            <a:pPr indent="-233045">
              <a:spcAft>
                <a:spcPts val="600"/>
              </a:spcAft>
              <a:buFont typeface="Wingdings" panose="05000000000000000000" pitchFamily="2" charset="2"/>
              <a:buChar char="§"/>
            </a:pPr>
            <a:r>
              <a:rPr lang="en-US" dirty="0">
                <a:cs typeface="Calibri"/>
              </a:rPr>
              <a:t>Coordinate and consolidate our operational policies, with an emphasis on person movement and safety</a:t>
            </a:r>
          </a:p>
          <a:p>
            <a:pPr indent="-233045">
              <a:spcAft>
                <a:spcPts val="600"/>
              </a:spcAft>
              <a:buFont typeface="Wingdings" panose="05000000000000000000" pitchFamily="2" charset="2"/>
              <a:buChar char="§"/>
            </a:pPr>
            <a:r>
              <a:rPr lang="en-US" dirty="0"/>
              <a:t>Clarify our policy guidance for balancing competing modal priorities and access needs, particularly on constrained corridors</a:t>
            </a:r>
            <a:endParaRPr lang="en-US" dirty="0">
              <a:cs typeface="Calibri"/>
            </a:endParaRPr>
          </a:p>
          <a:p>
            <a:pPr indent="-233045">
              <a:spcAft>
                <a:spcPts val="600"/>
              </a:spcAft>
              <a:buFont typeface="Wingdings" panose="05000000000000000000" pitchFamily="2" charset="2"/>
              <a:buChar char="§"/>
            </a:pPr>
            <a:r>
              <a:rPr lang="en-US" dirty="0">
                <a:cs typeface="Calibri"/>
              </a:rPr>
              <a:t>Establish a connection between modal priority within our modal plans and operations</a:t>
            </a:r>
          </a:p>
          <a:p>
            <a:pPr lvl="1">
              <a:buFont typeface="Courier New" panose="02070309020205020404" pitchFamily="49" charset="0"/>
              <a:buChar char="o"/>
            </a:pPr>
            <a:endParaRPr lang="en-US" dirty="0">
              <a:cs typeface="Calibri"/>
            </a:endParaRPr>
          </a:p>
        </p:txBody>
      </p:sp>
    </p:spTree>
    <p:extLst>
      <p:ext uri="{BB962C8B-B14F-4D97-AF65-F5344CB8AC3E}">
        <p14:creationId xmlns:p14="http://schemas.microsoft.com/office/powerpoint/2010/main" val="3229579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3479-F3CC-46C2-AB23-F3394B1FAEDA}"/>
              </a:ext>
            </a:extLst>
          </p:cNvPr>
          <p:cNvSpPr>
            <a:spLocks noGrp="1"/>
          </p:cNvSpPr>
          <p:nvPr>
            <p:ph type="title"/>
          </p:nvPr>
        </p:nvSpPr>
        <p:spPr/>
        <p:txBody>
          <a:bodyPr>
            <a:normAutofit/>
          </a:bodyPr>
          <a:lstStyle/>
          <a:p>
            <a:r>
              <a:rPr lang="en-US" dirty="0"/>
              <a:t>POAG goals</a:t>
            </a:r>
          </a:p>
        </p:txBody>
      </p:sp>
      <p:sp>
        <p:nvSpPr>
          <p:cNvPr id="12" name="Content Placeholder 11">
            <a:extLst>
              <a:ext uri="{FF2B5EF4-FFF2-40B4-BE49-F238E27FC236}">
                <a16:creationId xmlns:a16="http://schemas.microsoft.com/office/drawing/2014/main" id="{D825AC36-CC3B-4BB8-84D7-51D6BBBA6D8C}"/>
              </a:ext>
            </a:extLst>
          </p:cNvPr>
          <p:cNvSpPr>
            <a:spLocks noGrp="1"/>
          </p:cNvSpPr>
          <p:nvPr>
            <p:ph idx="1"/>
          </p:nvPr>
        </p:nvSpPr>
        <p:spPr>
          <a:xfrm>
            <a:off x="952500" y="1520825"/>
            <a:ext cx="9275582" cy="4087324"/>
          </a:xfrm>
        </p:spPr>
        <p:txBody>
          <a:bodyPr vert="horz" lIns="91440" tIns="45720" rIns="91440" bIns="45720" rtlCol="0" anchor="t">
            <a:normAutofit/>
          </a:bodyPr>
          <a:lstStyle/>
          <a:p>
            <a:pPr indent="-233045">
              <a:spcAft>
                <a:spcPts val="600"/>
              </a:spcAft>
              <a:buFont typeface="Wingdings,Sans-Serif" panose="05000000000000000000" pitchFamily="2" charset="2"/>
              <a:buChar char="§"/>
            </a:pPr>
            <a:r>
              <a:rPr lang="en-US" dirty="0"/>
              <a:t>Provide early input on policy development</a:t>
            </a:r>
            <a:endParaRPr lang="en-US" dirty="0">
              <a:cs typeface="Calibri"/>
            </a:endParaRPr>
          </a:p>
          <a:p>
            <a:pPr>
              <a:spcAft>
                <a:spcPts val="600"/>
              </a:spcAft>
              <a:buFont typeface="Wingdings" panose="05000000000000000000" pitchFamily="2" charset="2"/>
              <a:buChar char="§"/>
            </a:pPr>
            <a:r>
              <a:rPr lang="en-US" dirty="0"/>
              <a:t>Provide perspectives from many user groups reliant on the transportation network</a:t>
            </a:r>
            <a:endParaRPr lang="en-US" dirty="0">
              <a:cs typeface="Calibri"/>
            </a:endParaRPr>
          </a:p>
          <a:p>
            <a:pPr>
              <a:spcAft>
                <a:spcPts val="600"/>
              </a:spcAft>
              <a:buFont typeface="Wingdings" panose="05000000000000000000" pitchFamily="2" charset="2"/>
              <a:buChar char="§"/>
            </a:pPr>
            <a:r>
              <a:rPr lang="en-US" dirty="0">
                <a:ea typeface="+mn-lt"/>
                <a:cs typeface="+mn-lt"/>
              </a:rPr>
              <a:t>Support SDOT management of a balanced, multimodal transportation network</a:t>
            </a:r>
            <a:endParaRPr lang="en-US" dirty="0"/>
          </a:p>
          <a:p>
            <a:pPr lvl="1">
              <a:buFont typeface="Courier New" panose="02070309020205020404" pitchFamily="49" charset="0"/>
              <a:buChar char="o"/>
            </a:pPr>
            <a:endParaRPr lang="en-US" dirty="0">
              <a:cs typeface="Calibri"/>
            </a:endParaRPr>
          </a:p>
        </p:txBody>
      </p:sp>
    </p:spTree>
    <p:extLst>
      <p:ext uri="{BB962C8B-B14F-4D97-AF65-F5344CB8AC3E}">
        <p14:creationId xmlns:p14="http://schemas.microsoft.com/office/powerpoint/2010/main" val="65397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9266-4772-4977-95E0-9659A84697DC}"/>
              </a:ext>
            </a:extLst>
          </p:cNvPr>
          <p:cNvSpPr>
            <a:spLocks noGrp="1"/>
          </p:cNvSpPr>
          <p:nvPr>
            <p:ph type="title"/>
          </p:nvPr>
        </p:nvSpPr>
        <p:spPr>
          <a:xfrm>
            <a:off x="839788" y="457200"/>
            <a:ext cx="3771123" cy="1600200"/>
          </a:xfrm>
        </p:spPr>
        <p:txBody>
          <a:bodyPr anchor="b">
            <a:normAutofit/>
          </a:bodyPr>
          <a:lstStyle/>
          <a:p>
            <a:r>
              <a:rPr lang="en-US"/>
              <a:t>Desired outcomes</a:t>
            </a:r>
          </a:p>
        </p:txBody>
      </p:sp>
      <p:pic>
        <p:nvPicPr>
          <p:cNvPr id="6" name="Content Placeholder 5" descr="Photo of an intersection in Seattle that shows pedestrians crossing the street and a bicyclist using a protected bike lane that is stopped at the light. ">
            <a:extLst>
              <a:ext uri="{FF2B5EF4-FFF2-40B4-BE49-F238E27FC236}">
                <a16:creationId xmlns:a16="http://schemas.microsoft.com/office/drawing/2014/main" id="{D45F08FA-4940-4F3B-AE9A-E35C08EA6D6B}"/>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5183188" y="987425"/>
            <a:ext cx="6172200" cy="4934898"/>
          </a:xfrm>
          <a:noFill/>
        </p:spPr>
      </p:pic>
      <p:sp>
        <p:nvSpPr>
          <p:cNvPr id="3" name="Content Placeholder 2">
            <a:extLst>
              <a:ext uri="{FF2B5EF4-FFF2-40B4-BE49-F238E27FC236}">
                <a16:creationId xmlns:a16="http://schemas.microsoft.com/office/drawing/2014/main" id="{ACF52948-FE49-478C-9CCC-19E6A8A2C036}"/>
              </a:ext>
            </a:extLst>
          </p:cNvPr>
          <p:cNvSpPr>
            <a:spLocks noGrp="1"/>
          </p:cNvSpPr>
          <p:nvPr>
            <p:ph type="body" sz="half" idx="2"/>
          </p:nvPr>
        </p:nvSpPr>
        <p:spPr>
          <a:xfrm>
            <a:off x="827882" y="2212180"/>
            <a:ext cx="3932237" cy="3864923"/>
          </a:xfrm>
        </p:spPr>
        <p:txBody>
          <a:bodyPr vert="horz" lIns="91440" tIns="45720" rIns="91440" bIns="45720" rtlCol="0" anchor="t">
            <a:normAutofit/>
          </a:bodyPr>
          <a:lstStyle/>
          <a:p>
            <a:pPr>
              <a:spcAft>
                <a:spcPts val="600"/>
              </a:spcAft>
            </a:pPr>
            <a:r>
              <a:rPr lang="en-US" sz="2400" dirty="0">
                <a:solidFill>
                  <a:srgbClr val="000000"/>
                </a:solidFill>
              </a:rPr>
              <a:t>Pedestrian signal operations policy</a:t>
            </a:r>
            <a:endParaRPr lang="en-US" sz="2400" dirty="0">
              <a:solidFill>
                <a:srgbClr val="000000"/>
              </a:solidFill>
              <a:cs typeface="Calibri"/>
            </a:endParaRPr>
          </a:p>
          <a:p>
            <a:pPr marL="571500" lvl="1" indent="-228600">
              <a:spcAft>
                <a:spcPts val="600"/>
              </a:spcAft>
              <a:buFont typeface="Wingdings" panose="05000000000000000000" pitchFamily="2" charset="2"/>
              <a:buChar char="§"/>
            </a:pPr>
            <a:r>
              <a:rPr lang="en-US" sz="2250" dirty="0">
                <a:solidFill>
                  <a:srgbClr val="000000"/>
                </a:solidFill>
              </a:rPr>
              <a:t>Traffic signal cycle time</a:t>
            </a:r>
          </a:p>
          <a:p>
            <a:pPr marL="571500" lvl="1" indent="-228600">
              <a:spcAft>
                <a:spcPts val="600"/>
              </a:spcAft>
              <a:buFont typeface="Wingdings" panose="05000000000000000000" pitchFamily="2" charset="2"/>
              <a:buChar char="§"/>
            </a:pPr>
            <a:r>
              <a:rPr lang="en-US" sz="2250" dirty="0">
                <a:solidFill>
                  <a:srgbClr val="000000"/>
                </a:solidFill>
              </a:rPr>
              <a:t>Pedestrian signal timing</a:t>
            </a:r>
          </a:p>
          <a:p>
            <a:pPr marL="571500" lvl="1" indent="-228600">
              <a:buFont typeface="Wingdings" panose="05000000000000000000" pitchFamily="2" charset="2"/>
              <a:buChar char="§"/>
            </a:pPr>
            <a:r>
              <a:rPr lang="en-US" sz="2250" dirty="0">
                <a:solidFill>
                  <a:srgbClr val="000000"/>
                </a:solidFill>
              </a:rPr>
              <a:t>Pedestrian actuation</a:t>
            </a:r>
            <a:endParaRPr lang="en-US" dirty="0">
              <a:solidFill>
                <a:srgbClr val="000000"/>
              </a:solidFill>
              <a:cs typeface="Calibri"/>
            </a:endParaRPr>
          </a:p>
          <a:p>
            <a:endParaRPr lang="en-US" dirty="0"/>
          </a:p>
        </p:txBody>
      </p:sp>
    </p:spTree>
    <p:extLst>
      <p:ext uri="{BB962C8B-B14F-4D97-AF65-F5344CB8AC3E}">
        <p14:creationId xmlns:p14="http://schemas.microsoft.com/office/powerpoint/2010/main" val="3839212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9ECF-8B8D-458B-B13F-B60FEE47890A}"/>
              </a:ext>
            </a:extLst>
          </p:cNvPr>
          <p:cNvSpPr>
            <a:spLocks noGrp="1"/>
          </p:cNvSpPr>
          <p:nvPr>
            <p:ph type="title"/>
          </p:nvPr>
        </p:nvSpPr>
        <p:spPr/>
        <p:txBody>
          <a:bodyPr anchor="t" anchorCtr="0">
            <a:noAutofit/>
          </a:bodyPr>
          <a:lstStyle/>
          <a:p>
            <a:pPr indent="-91440">
              <a:lnSpc>
                <a:spcPct val="120000"/>
              </a:lnSpc>
              <a:spcBef>
                <a:spcPts val="1800"/>
              </a:spcBef>
            </a:pPr>
            <a:br>
              <a:rPr lang="en-US" sz="2400" b="0">
                <a:latin typeface="+mn-lt"/>
              </a:rPr>
            </a:br>
            <a:br>
              <a:rPr lang="en-US" sz="2400" b="0">
                <a:latin typeface="+mn-lt"/>
              </a:rPr>
            </a:br>
            <a:br>
              <a:rPr lang="en-US" sz="2400" b="0">
                <a:latin typeface="+mn-lt"/>
              </a:rPr>
            </a:br>
            <a:br>
              <a:rPr lang="en-US" sz="2400" b="0">
                <a:latin typeface="+mn-lt"/>
              </a:rPr>
            </a:br>
            <a:br>
              <a:rPr lang="en-US" sz="2400" b="0">
                <a:latin typeface="+mn-lt"/>
              </a:rPr>
            </a:br>
            <a:endParaRPr lang="en-US" sz="2400" b="0" i="1">
              <a:latin typeface="+mn-lt"/>
            </a:endParaRPr>
          </a:p>
        </p:txBody>
      </p:sp>
      <p:sp>
        <p:nvSpPr>
          <p:cNvPr id="4" name="Content Placeholder 3">
            <a:extLst>
              <a:ext uri="{FF2B5EF4-FFF2-40B4-BE49-F238E27FC236}">
                <a16:creationId xmlns:a16="http://schemas.microsoft.com/office/drawing/2014/main" id="{552030D8-71E3-4EB4-B0CF-69450E8DD0E9}"/>
              </a:ext>
            </a:extLst>
          </p:cNvPr>
          <p:cNvSpPr>
            <a:spLocks noGrp="1"/>
          </p:cNvSpPr>
          <p:nvPr>
            <p:ph sz="half" idx="2"/>
          </p:nvPr>
        </p:nvSpPr>
        <p:spPr>
          <a:xfrm>
            <a:off x="871756" y="1487490"/>
            <a:ext cx="7205444" cy="4096698"/>
          </a:xfrm>
        </p:spPr>
        <p:txBody>
          <a:bodyPr vert="horz" lIns="91440" tIns="45720" rIns="91440" bIns="45720" rtlCol="0" anchor="t">
            <a:noAutofit/>
          </a:bodyPr>
          <a:lstStyle/>
          <a:p>
            <a:pPr marL="0" indent="0">
              <a:spcAft>
                <a:spcPts val="600"/>
              </a:spcAft>
              <a:buNone/>
            </a:pPr>
            <a:r>
              <a:rPr lang="en-US">
                <a:ea typeface="+mn-lt"/>
                <a:cs typeface="+mn-lt"/>
              </a:rPr>
              <a:t>Modal integration policy outcomes:</a:t>
            </a:r>
            <a:endParaRPr lang="en-US"/>
          </a:p>
          <a:p>
            <a:pPr marL="515620" lvl="1" indent="-233045">
              <a:lnSpc>
                <a:spcPct val="100000"/>
              </a:lnSpc>
              <a:spcBef>
                <a:spcPts val="0"/>
              </a:spcBef>
              <a:spcAft>
                <a:spcPts val="600"/>
              </a:spcAft>
              <a:buFont typeface="Wingdings" panose="05000000000000000000" pitchFamily="2" charset="2"/>
              <a:buChar char="§"/>
            </a:pPr>
            <a:r>
              <a:rPr lang="en-US" sz="2400">
                <a:ea typeface="+mn-lt"/>
                <a:cs typeface="+mn-lt"/>
              </a:rPr>
              <a:t>Comprehensive and network approach to our ROW</a:t>
            </a:r>
          </a:p>
          <a:p>
            <a:pPr marL="515620" lvl="1" indent="-233045">
              <a:lnSpc>
                <a:spcPct val="100000"/>
              </a:lnSpc>
              <a:spcBef>
                <a:spcPts val="0"/>
              </a:spcBef>
              <a:spcAft>
                <a:spcPts val="600"/>
              </a:spcAft>
              <a:buFont typeface="Wingdings" panose="05000000000000000000" pitchFamily="2" charset="2"/>
              <a:buChar char="§"/>
            </a:pPr>
            <a:r>
              <a:rPr lang="en-US" sz="2400">
                <a:ea typeface="+mn-lt"/>
                <a:cs typeface="+mn-lt"/>
              </a:rPr>
              <a:t>ROW allocation decisions independent of funding</a:t>
            </a:r>
          </a:p>
          <a:p>
            <a:pPr marL="515620" lvl="1" indent="-233045">
              <a:lnSpc>
                <a:spcPct val="100000"/>
              </a:lnSpc>
              <a:spcBef>
                <a:spcPts val="0"/>
              </a:spcBef>
              <a:spcAft>
                <a:spcPts val="600"/>
              </a:spcAft>
              <a:buFont typeface="Wingdings" panose="05000000000000000000" pitchFamily="2" charset="2"/>
              <a:buChar char="§"/>
            </a:pPr>
            <a:r>
              <a:rPr lang="en-US" sz="2400">
                <a:ea typeface="+mn-lt"/>
                <a:cs typeface="+mn-lt"/>
              </a:rPr>
              <a:t>Transparency, especially publicly, around our ROW allocation process</a:t>
            </a:r>
          </a:p>
          <a:p>
            <a:pPr marL="515620" lvl="1" indent="-233045">
              <a:lnSpc>
                <a:spcPct val="100000"/>
              </a:lnSpc>
              <a:spcBef>
                <a:spcPts val="0"/>
              </a:spcBef>
              <a:spcAft>
                <a:spcPts val="600"/>
              </a:spcAft>
              <a:buFont typeface="Wingdings" panose="05000000000000000000" pitchFamily="2" charset="2"/>
              <a:buChar char="§"/>
            </a:pPr>
            <a:r>
              <a:rPr lang="en-US" sz="2400">
                <a:ea typeface="+mn-lt"/>
                <a:cs typeface="+mn-lt"/>
              </a:rPr>
              <a:t>Connect our operational priorities to our modal priorities</a:t>
            </a:r>
          </a:p>
          <a:p>
            <a:pPr marL="515620" lvl="1" indent="-233045">
              <a:lnSpc>
                <a:spcPct val="100000"/>
              </a:lnSpc>
              <a:spcBef>
                <a:spcPts val="0"/>
              </a:spcBef>
              <a:spcAft>
                <a:spcPts val="600"/>
              </a:spcAft>
              <a:buFont typeface="Wingdings" panose="05000000000000000000" pitchFamily="2" charset="2"/>
              <a:buChar char="§"/>
            </a:pPr>
            <a:r>
              <a:rPr lang="en-US" sz="2400">
                <a:ea typeface="+mn-lt"/>
                <a:cs typeface="+mn-lt"/>
              </a:rPr>
              <a:t>Speed our project development process</a:t>
            </a:r>
          </a:p>
        </p:txBody>
      </p:sp>
      <p:sp>
        <p:nvSpPr>
          <p:cNvPr id="5" name="Title 1">
            <a:extLst>
              <a:ext uri="{FF2B5EF4-FFF2-40B4-BE49-F238E27FC236}">
                <a16:creationId xmlns:a16="http://schemas.microsoft.com/office/drawing/2014/main" id="{AD01A39F-71CC-4456-A351-0D2C0BCEB849}"/>
              </a:ext>
            </a:extLst>
          </p:cNvPr>
          <p:cNvSpPr txBox="1">
            <a:spLocks/>
          </p:cNvSpPr>
          <p:nvPr/>
        </p:nvSpPr>
        <p:spPr>
          <a:xfrm>
            <a:off x="804644" y="348349"/>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lumMod val="50000"/>
                  </a:schemeClr>
                </a:solidFill>
                <a:latin typeface="+mj-lt"/>
                <a:ea typeface="+mj-ea"/>
                <a:cs typeface="+mj-cs"/>
              </a:defRPr>
            </a:lvl1pPr>
          </a:lstStyle>
          <a:p>
            <a:r>
              <a:rPr lang="en-US" sz="4400"/>
              <a:t>Desired outcomes (cont.)</a:t>
            </a:r>
            <a:endParaRPr lang="en-US" sz="4400">
              <a:cs typeface="Seattle Text"/>
            </a:endParaRPr>
          </a:p>
        </p:txBody>
      </p:sp>
      <p:pic>
        <p:nvPicPr>
          <p:cNvPr id="6" name="Picture 5" descr="Image depicting a city street grid system duplicated four times, stacked upon each other. Each of the four layers emphasizes a transportation mode and network, including pedestrian, bicycle, transit, and personal vehicle. ">
            <a:extLst>
              <a:ext uri="{FF2B5EF4-FFF2-40B4-BE49-F238E27FC236}">
                <a16:creationId xmlns:a16="http://schemas.microsoft.com/office/drawing/2014/main" id="{AC9E3F64-3453-4F64-8310-26A2BB9DCA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96281" y="-575980"/>
            <a:ext cx="2791075" cy="6160168"/>
          </a:xfrm>
          <a:prstGeom prst="rect">
            <a:avLst/>
          </a:prstGeom>
        </p:spPr>
      </p:pic>
    </p:spTree>
    <p:extLst>
      <p:ext uri="{BB962C8B-B14F-4D97-AF65-F5344CB8AC3E}">
        <p14:creationId xmlns:p14="http://schemas.microsoft.com/office/powerpoint/2010/main" val="175046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61FF-5BC3-45E9-858E-25E66183069D}"/>
              </a:ext>
            </a:extLst>
          </p:cNvPr>
          <p:cNvSpPr>
            <a:spLocks noGrp="1"/>
          </p:cNvSpPr>
          <p:nvPr>
            <p:ph type="title"/>
          </p:nvPr>
        </p:nvSpPr>
        <p:spPr/>
        <p:txBody>
          <a:bodyPr/>
          <a:lstStyle/>
          <a:p>
            <a:r>
              <a:rPr lang="en-US"/>
              <a:t>What could this lead to?</a:t>
            </a:r>
          </a:p>
        </p:txBody>
      </p:sp>
      <p:sp>
        <p:nvSpPr>
          <p:cNvPr id="3" name="Content Placeholder 2">
            <a:extLst>
              <a:ext uri="{FF2B5EF4-FFF2-40B4-BE49-F238E27FC236}">
                <a16:creationId xmlns:a16="http://schemas.microsoft.com/office/drawing/2014/main" id="{9976F0CC-8B8B-48EE-8B4C-B21F735D7B56}"/>
              </a:ext>
            </a:extLst>
          </p:cNvPr>
          <p:cNvSpPr>
            <a:spLocks noGrp="1"/>
          </p:cNvSpPr>
          <p:nvPr>
            <p:ph idx="1"/>
          </p:nvPr>
        </p:nvSpPr>
        <p:spPr>
          <a:xfrm>
            <a:off x="965200" y="1558925"/>
            <a:ext cx="6311900" cy="4087324"/>
          </a:xfrm>
        </p:spPr>
        <p:txBody>
          <a:bodyPr vert="horz" lIns="91440" tIns="45720" rIns="91440" bIns="45720" rtlCol="0" anchor="t">
            <a:normAutofit/>
          </a:bodyPr>
          <a:lstStyle/>
          <a:p>
            <a:pPr marL="0" indent="0">
              <a:spcAft>
                <a:spcPts val="600"/>
              </a:spcAft>
              <a:buNone/>
            </a:pPr>
            <a:r>
              <a:rPr lang="en-US" dirty="0"/>
              <a:t>POAG inputs may contribute to revised policies and procedures </a:t>
            </a:r>
            <a:endParaRPr lang="en-US" dirty="0">
              <a:cs typeface="Calibri"/>
            </a:endParaRPr>
          </a:p>
          <a:p>
            <a:pPr marL="574675" lvl="1" indent="-231775">
              <a:lnSpc>
                <a:spcPct val="100000"/>
              </a:lnSpc>
              <a:spcAft>
                <a:spcPts val="600"/>
              </a:spcAft>
              <a:buFont typeface="Wingdings" panose="05000000000000000000" pitchFamily="2" charset="2"/>
              <a:buChar char="§"/>
            </a:pPr>
            <a:r>
              <a:rPr lang="en-US" sz="2400" dirty="0"/>
              <a:t>Seattle’s Comprehensive Plan updates</a:t>
            </a:r>
            <a:endParaRPr lang="en-US" sz="2400" dirty="0">
              <a:cs typeface="Calibri"/>
            </a:endParaRPr>
          </a:p>
          <a:p>
            <a:pPr marL="574675" lvl="1" indent="-231775">
              <a:lnSpc>
                <a:spcPct val="100000"/>
              </a:lnSpc>
              <a:buFont typeface="Wingdings" panose="05000000000000000000" pitchFamily="2" charset="2"/>
              <a:buChar char="§"/>
            </a:pPr>
            <a:r>
              <a:rPr lang="en-US" sz="2400" dirty="0"/>
              <a:t>Streets Illustrated updates</a:t>
            </a:r>
            <a:endParaRPr lang="en-US" sz="2400" dirty="0">
              <a:cs typeface="Calibri"/>
            </a:endParaRPr>
          </a:p>
          <a:p>
            <a:pPr marL="574675" lvl="1" indent="-231775">
              <a:lnSpc>
                <a:spcPct val="100000"/>
              </a:lnSpc>
              <a:buFont typeface="Wingdings" panose="05000000000000000000" pitchFamily="2" charset="2"/>
              <a:buChar char="§"/>
            </a:pPr>
            <a:r>
              <a:rPr lang="en-US" sz="2400" dirty="0">
                <a:cs typeface="Calibri"/>
              </a:rPr>
              <a:t>Complete Streets ordinance update</a:t>
            </a:r>
          </a:p>
          <a:p>
            <a:pPr lvl="1">
              <a:lnSpc>
                <a:spcPct val="100000"/>
              </a:lnSpc>
            </a:pPr>
            <a:endParaRPr lang="en-US" sz="1100" dirty="0">
              <a:cs typeface="Calibri"/>
            </a:endParaRPr>
          </a:p>
        </p:txBody>
      </p:sp>
      <p:sp>
        <p:nvSpPr>
          <p:cNvPr id="4" name="Content Placeholder 2">
            <a:extLst>
              <a:ext uri="{FF2B5EF4-FFF2-40B4-BE49-F238E27FC236}">
                <a16:creationId xmlns:a16="http://schemas.microsoft.com/office/drawing/2014/main" id="{E519C9CE-009E-4425-A586-081A0B1FDBD3}"/>
              </a:ext>
            </a:extLst>
          </p:cNvPr>
          <p:cNvSpPr txBox="1">
            <a:spLocks/>
          </p:cNvSpPr>
          <p:nvPr/>
        </p:nvSpPr>
        <p:spPr>
          <a:xfrm>
            <a:off x="1030287" y="3662117"/>
            <a:ext cx="5549900" cy="2234009"/>
          </a:xfrm>
          <a:prstGeom prst="rect">
            <a:avLst/>
          </a:prstGeom>
          <a:solidFill>
            <a:srgbClr val="1C91D0"/>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a:solidFill>
                  <a:schemeClr val="bg1"/>
                </a:solidFill>
                <a:ea typeface="+mn-lt"/>
                <a:cs typeface="+mn-lt"/>
              </a:rPr>
              <a:t>At the end of 2020, SDOT will evaluate and report on the efficacy of POAG</a:t>
            </a:r>
          </a:p>
          <a:p>
            <a:pPr marL="457200" lvl="1" indent="-174625">
              <a:spcAft>
                <a:spcPts val="600"/>
              </a:spcAft>
              <a:buFont typeface="Wingdings" panose="05000000000000000000" pitchFamily="2" charset="2"/>
              <a:buChar char="§"/>
            </a:pPr>
            <a:r>
              <a:rPr lang="en-US">
                <a:solidFill>
                  <a:schemeClr val="bg1"/>
                </a:solidFill>
                <a:ea typeface="+mn-lt"/>
                <a:cs typeface="+mn-lt"/>
              </a:rPr>
              <a:t>POAG member input will be key to the evaluation</a:t>
            </a:r>
          </a:p>
          <a:p>
            <a:pPr marL="457200" lvl="1" indent="-174625">
              <a:buFont typeface="Wingdings" panose="05000000000000000000" pitchFamily="2" charset="2"/>
              <a:buChar char="§"/>
            </a:pPr>
            <a:r>
              <a:rPr lang="en-US">
                <a:solidFill>
                  <a:schemeClr val="bg1"/>
                </a:solidFill>
                <a:ea typeface="+mn-lt"/>
                <a:cs typeface="+mn-lt"/>
              </a:rPr>
              <a:t>Evaluation will be based on ability to meet the POAG Goals</a:t>
            </a:r>
            <a:endParaRPr lang="en-US">
              <a:solidFill>
                <a:schemeClr val="bg1"/>
              </a:solidFill>
            </a:endParaRPr>
          </a:p>
        </p:txBody>
      </p:sp>
      <p:pic>
        <p:nvPicPr>
          <p:cNvPr id="5" name="Picture 4" descr="A screenshot from Seattle Streets Illustated (the City's street design manual), as it appears when viewed online. ">
            <a:extLst>
              <a:ext uri="{FF2B5EF4-FFF2-40B4-BE49-F238E27FC236}">
                <a16:creationId xmlns:a16="http://schemas.microsoft.com/office/drawing/2014/main" id="{4D7E9E11-3132-4C60-9056-6245439923A5}"/>
              </a:ext>
            </a:extLst>
          </p:cNvPr>
          <p:cNvPicPr>
            <a:picLocks noChangeAspect="1"/>
          </p:cNvPicPr>
          <p:nvPr/>
        </p:nvPicPr>
        <p:blipFill>
          <a:blip r:embed="rId2"/>
          <a:stretch>
            <a:fillRect/>
          </a:stretch>
        </p:blipFill>
        <p:spPr>
          <a:xfrm>
            <a:off x="6859443" y="1690690"/>
            <a:ext cx="4674752" cy="3955559"/>
          </a:xfrm>
          <a:prstGeom prst="rect">
            <a:avLst/>
          </a:prstGeom>
        </p:spPr>
      </p:pic>
    </p:spTree>
    <p:extLst>
      <p:ext uri="{BB962C8B-B14F-4D97-AF65-F5344CB8AC3E}">
        <p14:creationId xmlns:p14="http://schemas.microsoft.com/office/powerpoint/2010/main" val="3693329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image for the &quot;POAG&quot; section of the presentation. Photo of a street in Seattle that shows two pedestrians and a dog crossing a street at a crosswalk while two cars wait at the stop line. ">
            <a:extLst>
              <a:ext uri="{FF2B5EF4-FFF2-40B4-BE49-F238E27FC236}">
                <a16:creationId xmlns:a16="http://schemas.microsoft.com/office/drawing/2014/main" id="{4974939E-C5DA-4DFF-A979-4FA0C02300A1}"/>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dirty="0"/>
              <a:t>POAG</a:t>
            </a:r>
          </a:p>
        </p:txBody>
      </p:sp>
      <p:sp>
        <p:nvSpPr>
          <p:cNvPr id="5" name="Text Placeholder 4">
            <a:extLst>
              <a:ext uri="{FF2B5EF4-FFF2-40B4-BE49-F238E27FC236}">
                <a16:creationId xmlns:a16="http://schemas.microsoft.com/office/drawing/2014/main" id="{91C6426D-DB1D-451B-B347-8AA5721B53D6}"/>
              </a:ext>
            </a:extLst>
          </p:cNvPr>
          <p:cNvSpPr>
            <a:spLocks noGrp="1"/>
          </p:cNvSpPr>
          <p:nvPr>
            <p:ph type="body" idx="1"/>
          </p:nvPr>
        </p:nvSpPr>
        <p:spPr/>
        <p:txBody>
          <a:bodyPr vert="horz" lIns="91440" tIns="45720" rIns="91440" bIns="45720" rtlCol="0" anchor="t">
            <a:normAutofit/>
          </a:bodyPr>
          <a:lstStyle/>
          <a:p>
            <a:r>
              <a:rPr lang="en-US"/>
              <a:t>Policy &amp; Operations Advisory Group</a:t>
            </a:r>
          </a:p>
        </p:txBody>
      </p:sp>
    </p:spTree>
    <p:extLst>
      <p:ext uri="{BB962C8B-B14F-4D97-AF65-F5344CB8AC3E}">
        <p14:creationId xmlns:p14="http://schemas.microsoft.com/office/powerpoint/2010/main" val="326120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FECC0-2B6D-4AAA-B2DD-28D30EE4616E}"/>
              </a:ext>
            </a:extLst>
          </p:cNvPr>
          <p:cNvSpPr>
            <a:spLocks noGrp="1"/>
          </p:cNvSpPr>
          <p:nvPr>
            <p:ph type="title"/>
          </p:nvPr>
        </p:nvSpPr>
        <p:spPr>
          <a:xfrm>
            <a:off x="838200" y="365127"/>
            <a:ext cx="10515600" cy="1325563"/>
          </a:xfrm>
        </p:spPr>
        <p:txBody>
          <a:bodyPr anchor="ctr">
            <a:normAutofit/>
          </a:bodyPr>
          <a:lstStyle/>
          <a:p>
            <a:r>
              <a:rPr lang="en-US"/>
              <a:t>Role of POAG</a:t>
            </a:r>
          </a:p>
        </p:txBody>
      </p:sp>
      <p:sp>
        <p:nvSpPr>
          <p:cNvPr id="3" name="Content Placeholder 2">
            <a:extLst>
              <a:ext uri="{FF2B5EF4-FFF2-40B4-BE49-F238E27FC236}">
                <a16:creationId xmlns:a16="http://schemas.microsoft.com/office/drawing/2014/main" id="{AA511BAC-2A6B-4A13-9105-469CD19C5BEE}"/>
              </a:ext>
            </a:extLst>
          </p:cNvPr>
          <p:cNvSpPr>
            <a:spLocks noGrp="1"/>
          </p:cNvSpPr>
          <p:nvPr>
            <p:ph sz="half" idx="1"/>
          </p:nvPr>
        </p:nvSpPr>
        <p:spPr>
          <a:xfrm>
            <a:off x="877111" y="1562978"/>
            <a:ext cx="5468332" cy="4406260"/>
          </a:xfrm>
        </p:spPr>
        <p:txBody>
          <a:bodyPr vert="horz" lIns="91440" tIns="45720" rIns="91440" bIns="45720" rtlCol="0" anchor="t">
            <a:normAutofit fontScale="92500"/>
          </a:bodyPr>
          <a:lstStyle/>
          <a:p>
            <a:pPr marL="228600" indent="-228600">
              <a:spcAft>
                <a:spcPts val="600"/>
              </a:spcAft>
              <a:buFont typeface="Wingdings" panose="05000000000000000000" pitchFamily="2" charset="2"/>
              <a:buChar char="§"/>
            </a:pPr>
            <a:r>
              <a:rPr lang="en-US"/>
              <a:t>Serve as a sounding board</a:t>
            </a:r>
          </a:p>
          <a:p>
            <a:pPr marL="228600" indent="-228600">
              <a:spcAft>
                <a:spcPts val="600"/>
              </a:spcAft>
              <a:buFont typeface="Wingdings" panose="05000000000000000000" pitchFamily="2" charset="2"/>
              <a:buChar char="§"/>
            </a:pPr>
            <a:r>
              <a:rPr lang="en-US">
                <a:cs typeface="Calibri"/>
              </a:rPr>
              <a:t>Confer with respective constituent groups</a:t>
            </a:r>
            <a:endParaRPr lang="en-US"/>
          </a:p>
          <a:p>
            <a:pPr marL="228600" indent="-228600">
              <a:spcAft>
                <a:spcPts val="600"/>
              </a:spcAft>
              <a:buFont typeface="Wingdings" panose="05000000000000000000" pitchFamily="2" charset="2"/>
              <a:buChar char="§"/>
            </a:pPr>
            <a:r>
              <a:rPr lang="en-US"/>
              <a:t>Advise SDOT on integration of the various modal plans and related policy objectives</a:t>
            </a:r>
            <a:endParaRPr lang="en-US">
              <a:cs typeface="Calibri"/>
            </a:endParaRPr>
          </a:p>
          <a:p>
            <a:pPr marL="228600" indent="-228600">
              <a:spcAft>
                <a:spcPts val="600"/>
              </a:spcAft>
              <a:buFont typeface="Wingdings" panose="05000000000000000000" pitchFamily="2" charset="2"/>
              <a:buChar char="§"/>
            </a:pPr>
            <a:r>
              <a:rPr lang="en-US"/>
              <a:t>Learn about one another's interests, priorities, and concerns</a:t>
            </a:r>
            <a:endParaRPr lang="en-US">
              <a:cs typeface="Calibri"/>
            </a:endParaRPr>
          </a:p>
          <a:p>
            <a:pPr marL="228600" indent="-228600">
              <a:spcAft>
                <a:spcPts val="600"/>
              </a:spcAft>
              <a:buFont typeface="Wingdings" panose="05000000000000000000" pitchFamily="2" charset="2"/>
              <a:buChar char="§"/>
            </a:pPr>
            <a:r>
              <a:rPr lang="en-US"/>
              <a:t>Discuss current policies and how we analyze policies and evaluate tradeoffs</a:t>
            </a:r>
            <a:endParaRPr lang="en-US">
              <a:cs typeface="Calibri"/>
            </a:endParaRPr>
          </a:p>
          <a:p>
            <a:pPr marL="228600" indent="-228600">
              <a:spcAft>
                <a:spcPts val="600"/>
              </a:spcAft>
              <a:buFont typeface="Wingdings" panose="05000000000000000000" pitchFamily="2" charset="2"/>
              <a:buChar char="§"/>
            </a:pPr>
            <a:r>
              <a:rPr lang="en-US"/>
              <a:t>Contribute to development of draft policies for a balanced, multimodal transportation network</a:t>
            </a:r>
            <a:endParaRPr lang="en-US" sz="2000"/>
          </a:p>
          <a:p>
            <a:endParaRPr lang="en-US" sz="2000"/>
          </a:p>
          <a:p>
            <a:endParaRPr lang="en-US" sz="2000"/>
          </a:p>
        </p:txBody>
      </p:sp>
      <p:pic>
        <p:nvPicPr>
          <p:cNvPr id="5" name="Picture 4" descr="Image depicting three people participating in a facilitated conversation. ">
            <a:extLst>
              <a:ext uri="{FF2B5EF4-FFF2-40B4-BE49-F238E27FC236}">
                <a16:creationId xmlns:a16="http://schemas.microsoft.com/office/drawing/2014/main" id="{6B201214-4F37-46D0-873D-4A9A8F4DBF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6577" y="1905517"/>
            <a:ext cx="4791503" cy="3512789"/>
          </a:xfrm>
          <a:prstGeom prst="rect">
            <a:avLst/>
          </a:prstGeom>
          <a:noFill/>
        </p:spPr>
      </p:pic>
    </p:spTree>
    <p:extLst>
      <p:ext uri="{BB962C8B-B14F-4D97-AF65-F5344CB8AC3E}">
        <p14:creationId xmlns:p14="http://schemas.microsoft.com/office/powerpoint/2010/main" val="87855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p:txBody>
          <a:bodyPr>
            <a:normAutofit/>
          </a:bodyPr>
          <a:lstStyle/>
          <a:p>
            <a:r>
              <a:rPr lang="en-US" sz="4400"/>
              <a:t>Meeting </a:t>
            </a:r>
            <a:r>
              <a:rPr lang="en-US"/>
              <a:t>overview</a:t>
            </a:r>
            <a:endParaRPr lang="en-US" sz="4400"/>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916021" y="1553251"/>
            <a:ext cx="10515600" cy="4087324"/>
          </a:xfrm>
        </p:spPr>
        <p:txBody>
          <a:bodyPr vert="horz" lIns="91440" tIns="45720" rIns="91440" bIns="45720" rtlCol="0" anchor="t">
            <a:normAutofit/>
          </a:bodyPr>
          <a:lstStyle/>
          <a:p>
            <a:pPr marL="396875" indent="-396875">
              <a:spcAft>
                <a:spcPts val="600"/>
              </a:spcAft>
              <a:buAutoNum type="arabicPeriod"/>
            </a:pPr>
            <a:r>
              <a:rPr lang="en-US" dirty="0"/>
              <a:t>Background: SDOT policy and operations</a:t>
            </a:r>
          </a:p>
          <a:p>
            <a:pPr marL="396875" indent="-396875">
              <a:spcAft>
                <a:spcPts val="600"/>
              </a:spcAft>
              <a:buAutoNum type="arabicPeriod"/>
            </a:pPr>
            <a:r>
              <a:rPr lang="en-US" dirty="0"/>
              <a:t>POAG: group activity, purpose, agendas and topic look-ahead, </a:t>
            </a:r>
            <a:r>
              <a:rPr lang="en-US" dirty="0">
                <a:ea typeface="+mn-lt"/>
                <a:cs typeface="+mn-lt"/>
              </a:rPr>
              <a:t>expectations</a:t>
            </a:r>
          </a:p>
          <a:p>
            <a:pPr marL="396875" indent="-396875">
              <a:spcAft>
                <a:spcPts val="600"/>
              </a:spcAft>
              <a:buAutoNum type="arabicPeriod"/>
            </a:pPr>
            <a:r>
              <a:rPr lang="en-US" dirty="0">
                <a:cs typeface="Calibri"/>
              </a:rPr>
              <a:t>Break</a:t>
            </a:r>
            <a:endParaRPr lang="en-US" dirty="0"/>
          </a:p>
          <a:p>
            <a:pPr marL="396875" indent="-396875">
              <a:spcAft>
                <a:spcPts val="600"/>
              </a:spcAft>
              <a:buAutoNum type="arabicPeriod"/>
            </a:pPr>
            <a:r>
              <a:rPr lang="en-US" dirty="0"/>
              <a:t>Introduction to Signals Operations</a:t>
            </a:r>
            <a:endParaRPr lang="en-US" dirty="0">
              <a:cs typeface="Calibri"/>
            </a:endParaRPr>
          </a:p>
          <a:p>
            <a:pPr marL="396875" indent="-396875">
              <a:buAutoNum type="arabicPeriod"/>
            </a:pPr>
            <a:r>
              <a:rPr lang="en-US" dirty="0">
                <a:cs typeface="Calibri"/>
              </a:rPr>
              <a:t>Wrap-up and next steps</a:t>
            </a:r>
          </a:p>
        </p:txBody>
      </p:sp>
    </p:spTree>
    <p:extLst>
      <p:ext uri="{BB962C8B-B14F-4D97-AF65-F5344CB8AC3E}">
        <p14:creationId xmlns:p14="http://schemas.microsoft.com/office/powerpoint/2010/main" val="2751387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B1FD-46D4-499A-A813-571FB062B970}"/>
              </a:ext>
            </a:extLst>
          </p:cNvPr>
          <p:cNvSpPr>
            <a:spLocks noGrp="1"/>
          </p:cNvSpPr>
          <p:nvPr>
            <p:ph type="title"/>
          </p:nvPr>
        </p:nvSpPr>
        <p:spPr/>
        <p:txBody>
          <a:bodyPr/>
          <a:lstStyle/>
          <a:p>
            <a:r>
              <a:rPr lang="en-US">
                <a:cs typeface="Seattle Text"/>
              </a:rPr>
              <a:t>POAG roster</a:t>
            </a:r>
            <a:endParaRPr lang="en-US"/>
          </a:p>
        </p:txBody>
      </p:sp>
      <p:graphicFrame>
        <p:nvGraphicFramePr>
          <p:cNvPr id="4" name="Table 4">
            <a:extLst>
              <a:ext uri="{FF2B5EF4-FFF2-40B4-BE49-F238E27FC236}">
                <a16:creationId xmlns:a16="http://schemas.microsoft.com/office/drawing/2014/main" id="{0E45EB94-0F38-4396-B536-198F931A5F91}"/>
              </a:ext>
            </a:extLst>
          </p:cNvPr>
          <p:cNvGraphicFramePr>
            <a:graphicFrameLocks noGrp="1"/>
          </p:cNvGraphicFramePr>
          <p:nvPr>
            <p:extLst>
              <p:ext uri="{D42A27DB-BD31-4B8C-83A1-F6EECF244321}">
                <p14:modId xmlns:p14="http://schemas.microsoft.com/office/powerpoint/2010/main" val="3314385172"/>
              </p:ext>
            </p:extLst>
          </p:nvPr>
        </p:nvGraphicFramePr>
        <p:xfrm>
          <a:off x="924560" y="1591733"/>
          <a:ext cx="9591040" cy="4040296"/>
        </p:xfrm>
        <a:graphic>
          <a:graphicData uri="http://schemas.openxmlformats.org/drawingml/2006/table">
            <a:tbl>
              <a:tblPr firstRow="1" bandRow="1">
                <a:tableStyleId>{5C22544A-7EE6-4342-B048-85BDC9FD1C3A}</a:tableStyleId>
              </a:tblPr>
              <a:tblGrid>
                <a:gridCol w="4785360">
                  <a:extLst>
                    <a:ext uri="{9D8B030D-6E8A-4147-A177-3AD203B41FA5}">
                      <a16:colId xmlns:a16="http://schemas.microsoft.com/office/drawing/2014/main" val="937185522"/>
                    </a:ext>
                  </a:extLst>
                </a:gridCol>
                <a:gridCol w="4805680">
                  <a:extLst>
                    <a:ext uri="{9D8B030D-6E8A-4147-A177-3AD203B41FA5}">
                      <a16:colId xmlns:a16="http://schemas.microsoft.com/office/drawing/2014/main" val="3151547780"/>
                    </a:ext>
                  </a:extLst>
                </a:gridCol>
              </a:tblGrid>
              <a:tr h="370840">
                <a:tc>
                  <a:txBody>
                    <a:bodyPr/>
                    <a:lstStyle/>
                    <a:p>
                      <a:r>
                        <a:rPr lang="en-US" sz="2400" dirty="0"/>
                        <a:t>Board, Committee, or Commission</a:t>
                      </a:r>
                    </a:p>
                  </a:txBody>
                  <a:tcPr/>
                </a:tc>
                <a:tc>
                  <a:txBody>
                    <a:bodyPr/>
                    <a:lstStyle/>
                    <a:p>
                      <a:r>
                        <a:rPr lang="en-US" sz="2400"/>
                        <a:t>Members</a:t>
                      </a:r>
                    </a:p>
                  </a:txBody>
                  <a:tcPr/>
                </a:tc>
                <a:extLst>
                  <a:ext uri="{0D108BD9-81ED-4DB2-BD59-A6C34878D82A}">
                    <a16:rowId xmlns:a16="http://schemas.microsoft.com/office/drawing/2014/main" val="2344416187"/>
                  </a:ext>
                </a:extLst>
              </a:tr>
              <a:tr h="465667">
                <a:tc>
                  <a:txBody>
                    <a:bodyPr/>
                    <a:lstStyle/>
                    <a:p>
                      <a:pPr>
                        <a:spcBef>
                          <a:spcPts val="200"/>
                        </a:spcBef>
                        <a:spcAft>
                          <a:spcPts val="200"/>
                        </a:spcAft>
                      </a:pPr>
                      <a:r>
                        <a:rPr lang="en-US" sz="2000" b="1">
                          <a:solidFill>
                            <a:schemeClr val="tx1">
                              <a:lumMod val="50000"/>
                            </a:schemeClr>
                          </a:solidFill>
                          <a:cs typeface="Calibri"/>
                        </a:rPr>
                        <a:t>Bike Advisory Board</a:t>
                      </a:r>
                      <a:endParaRPr lang="en-US" sz="200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dirty="0">
                          <a:solidFill>
                            <a:schemeClr val="tx1">
                              <a:lumMod val="50000"/>
                            </a:schemeClr>
                          </a:solidFill>
                          <a:cs typeface="Calibri"/>
                        </a:rPr>
                        <a:t>Pierre Brunelle and Alexander Lew</a:t>
                      </a:r>
                      <a:endParaRPr lang="en-US" sz="2000" dirty="0">
                        <a:solidFill>
                          <a:schemeClr val="tx1">
                            <a:lumMod val="50000"/>
                          </a:schemeClr>
                        </a:solidFill>
                      </a:endParaRPr>
                    </a:p>
                  </a:txBody>
                  <a:tcPr/>
                </a:tc>
                <a:extLst>
                  <a:ext uri="{0D108BD9-81ED-4DB2-BD59-A6C34878D82A}">
                    <a16:rowId xmlns:a16="http://schemas.microsoft.com/office/drawing/2014/main" val="4064196410"/>
                  </a:ext>
                </a:extLst>
              </a:tr>
              <a:tr h="475827">
                <a:tc>
                  <a:txBody>
                    <a:bodyPr/>
                    <a:lstStyle/>
                    <a:p>
                      <a:pPr>
                        <a:spcBef>
                          <a:spcPts val="200"/>
                        </a:spcBef>
                        <a:spcAft>
                          <a:spcPts val="200"/>
                        </a:spcAft>
                      </a:pPr>
                      <a:r>
                        <a:rPr lang="en-US" sz="2000" b="1">
                          <a:solidFill>
                            <a:schemeClr val="tx1">
                              <a:lumMod val="50000"/>
                            </a:schemeClr>
                          </a:solidFill>
                          <a:ea typeface="+mn-lt"/>
                          <a:cs typeface="+mn-lt"/>
                        </a:rPr>
                        <a:t>Business Improvement Association</a:t>
                      </a:r>
                      <a:endParaRPr lang="en-US" sz="200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ea typeface="+mn-lt"/>
                          <a:cs typeface="+mn-lt"/>
                        </a:rPr>
                        <a:t>Mike Stewart (Ballard)</a:t>
                      </a:r>
                    </a:p>
                  </a:txBody>
                  <a:tcPr/>
                </a:tc>
                <a:extLst>
                  <a:ext uri="{0D108BD9-81ED-4DB2-BD59-A6C34878D82A}">
                    <a16:rowId xmlns:a16="http://schemas.microsoft.com/office/drawing/2014/main" val="4099936136"/>
                  </a:ext>
                </a:extLst>
              </a:tr>
              <a:tr h="445347">
                <a:tc>
                  <a:txBody>
                    <a:bodyPr/>
                    <a:lstStyle/>
                    <a:p>
                      <a:pPr>
                        <a:spcBef>
                          <a:spcPts val="200"/>
                        </a:spcBef>
                        <a:spcAft>
                          <a:spcPts val="200"/>
                        </a:spcAft>
                      </a:pPr>
                      <a:r>
                        <a:rPr lang="en-US" sz="2000" b="1">
                          <a:solidFill>
                            <a:schemeClr val="tx1">
                              <a:lumMod val="50000"/>
                            </a:schemeClr>
                          </a:solidFill>
                          <a:ea typeface="+mn-lt"/>
                          <a:cs typeface="+mn-lt"/>
                        </a:rPr>
                        <a:t>Freight Advisory Board</a:t>
                      </a:r>
                      <a:endParaRPr lang="en-US" sz="2000">
                        <a:solidFill>
                          <a:schemeClr val="tx1">
                            <a:lumMod val="50000"/>
                          </a:schemeClr>
                        </a:solidFill>
                      </a:endParaRPr>
                    </a:p>
                  </a:txBody>
                  <a:tcPr/>
                </a:tc>
                <a:tc>
                  <a:txBody>
                    <a:bodyPr/>
                    <a:lstStyle/>
                    <a:p>
                      <a:pPr>
                        <a:spcBef>
                          <a:spcPts val="200"/>
                        </a:spcBef>
                        <a:spcAft>
                          <a:spcPts val="200"/>
                        </a:spcAft>
                      </a:pPr>
                      <a:r>
                        <a:rPr lang="en-US" sz="2000">
                          <a:solidFill>
                            <a:schemeClr val="tx1">
                              <a:lumMod val="50000"/>
                            </a:schemeClr>
                          </a:solidFill>
                          <a:ea typeface="+mn-lt"/>
                          <a:cs typeface="+mn-lt"/>
                        </a:rPr>
                        <a:t>Warren </a:t>
                      </a:r>
                      <a:r>
                        <a:rPr lang="en-US" sz="2000" err="1">
                          <a:solidFill>
                            <a:schemeClr val="tx1">
                              <a:lumMod val="50000"/>
                            </a:schemeClr>
                          </a:solidFill>
                          <a:ea typeface="+mn-lt"/>
                          <a:cs typeface="+mn-lt"/>
                        </a:rPr>
                        <a:t>Aakervik</a:t>
                      </a:r>
                      <a:r>
                        <a:rPr lang="en-US" sz="2000">
                          <a:solidFill>
                            <a:schemeClr val="tx1">
                              <a:lumMod val="50000"/>
                            </a:schemeClr>
                          </a:solidFill>
                          <a:ea typeface="+mn-lt"/>
                          <a:cs typeface="+mn-lt"/>
                        </a:rPr>
                        <a:t> and Geri Poor</a:t>
                      </a:r>
                      <a:endParaRPr lang="en-US" sz="2000">
                        <a:solidFill>
                          <a:schemeClr val="tx1">
                            <a:lumMod val="50000"/>
                          </a:schemeClr>
                        </a:solidFill>
                      </a:endParaRPr>
                    </a:p>
                  </a:txBody>
                  <a:tcPr/>
                </a:tc>
                <a:extLst>
                  <a:ext uri="{0D108BD9-81ED-4DB2-BD59-A6C34878D82A}">
                    <a16:rowId xmlns:a16="http://schemas.microsoft.com/office/drawing/2014/main" val="2575934671"/>
                  </a:ext>
                </a:extLst>
              </a:tr>
              <a:tr h="455507">
                <a:tc>
                  <a:txBody>
                    <a:bodyPr/>
                    <a:lstStyle/>
                    <a:p>
                      <a:pPr>
                        <a:spcBef>
                          <a:spcPts val="200"/>
                        </a:spcBef>
                        <a:spcAft>
                          <a:spcPts val="200"/>
                        </a:spcAft>
                      </a:pPr>
                      <a:r>
                        <a:rPr lang="en-US" sz="2000" b="1">
                          <a:solidFill>
                            <a:schemeClr val="tx1">
                              <a:lumMod val="50000"/>
                            </a:schemeClr>
                          </a:solidFill>
                          <a:cs typeface="Calibri"/>
                        </a:rPr>
                        <a:t>Pedestrian Access Advisory Committee</a:t>
                      </a:r>
                      <a:endParaRPr lang="en-US" sz="2000">
                        <a:solidFill>
                          <a:schemeClr val="tx1">
                            <a:lumMod val="50000"/>
                          </a:schemeClr>
                        </a:solidFill>
                      </a:endParaRPr>
                    </a:p>
                  </a:txBody>
                  <a:tcPr/>
                </a:tc>
                <a:tc>
                  <a:txBody>
                    <a:bodyPr/>
                    <a:lstStyle/>
                    <a:p>
                      <a:pPr>
                        <a:spcBef>
                          <a:spcPts val="200"/>
                        </a:spcBef>
                        <a:spcAft>
                          <a:spcPts val="200"/>
                        </a:spcAft>
                      </a:pPr>
                      <a:r>
                        <a:rPr lang="en-US" sz="2000" err="1">
                          <a:solidFill>
                            <a:schemeClr val="tx1">
                              <a:lumMod val="50000"/>
                            </a:schemeClr>
                          </a:solidFill>
                          <a:cs typeface="Calibri"/>
                        </a:rPr>
                        <a:t>Dorene</a:t>
                      </a:r>
                      <a:r>
                        <a:rPr lang="en-US" sz="2000">
                          <a:solidFill>
                            <a:schemeClr val="tx1">
                              <a:lumMod val="50000"/>
                            </a:schemeClr>
                          </a:solidFill>
                          <a:cs typeface="Calibri"/>
                        </a:rPr>
                        <a:t> Cornwell and Steven </a:t>
                      </a:r>
                      <a:r>
                        <a:rPr lang="en-US" sz="2000" err="1">
                          <a:solidFill>
                            <a:schemeClr val="tx1">
                              <a:lumMod val="50000"/>
                            </a:schemeClr>
                          </a:solidFill>
                          <a:cs typeface="Calibri"/>
                        </a:rPr>
                        <a:t>Feher</a:t>
                      </a:r>
                      <a:endParaRPr lang="en-US" sz="2000">
                        <a:solidFill>
                          <a:schemeClr val="tx1">
                            <a:lumMod val="50000"/>
                          </a:schemeClr>
                        </a:solidFill>
                      </a:endParaRPr>
                    </a:p>
                  </a:txBody>
                  <a:tcPr/>
                </a:tc>
                <a:extLst>
                  <a:ext uri="{0D108BD9-81ED-4DB2-BD59-A6C34878D82A}">
                    <a16:rowId xmlns:a16="http://schemas.microsoft.com/office/drawing/2014/main" val="3902546695"/>
                  </a:ext>
                </a:extLst>
              </a:tr>
              <a:tr h="465667">
                <a:tc>
                  <a:txBody>
                    <a:bodyPr/>
                    <a:lstStyle/>
                    <a:p>
                      <a:pPr>
                        <a:spcBef>
                          <a:spcPts val="200"/>
                        </a:spcBef>
                        <a:spcAft>
                          <a:spcPts val="200"/>
                        </a:spcAft>
                      </a:pPr>
                      <a:r>
                        <a:rPr lang="en-US" sz="2000" b="1">
                          <a:solidFill>
                            <a:schemeClr val="tx1">
                              <a:lumMod val="50000"/>
                            </a:schemeClr>
                          </a:solidFill>
                          <a:cs typeface="Calibri"/>
                        </a:rPr>
                        <a:t>Pedestrian Advisory Board</a:t>
                      </a:r>
                      <a:endParaRPr lang="en-US" sz="2000">
                        <a:solidFill>
                          <a:schemeClr val="tx1">
                            <a:lumMod val="50000"/>
                          </a:schemeClr>
                        </a:solidFill>
                      </a:endParaRPr>
                    </a:p>
                  </a:txBody>
                  <a:tcPr/>
                </a:tc>
                <a:tc>
                  <a:txBody>
                    <a:bodyPr/>
                    <a:lstStyle/>
                    <a:p>
                      <a:pPr>
                        <a:spcBef>
                          <a:spcPts val="200"/>
                        </a:spcBef>
                        <a:spcAft>
                          <a:spcPts val="200"/>
                        </a:spcAft>
                      </a:pPr>
                      <a:r>
                        <a:rPr lang="en-US" sz="2000">
                          <a:solidFill>
                            <a:schemeClr val="tx1">
                              <a:lumMod val="50000"/>
                            </a:schemeClr>
                          </a:solidFill>
                          <a:cs typeface="Calibri"/>
                        </a:rPr>
                        <a:t>David Seater and </a:t>
                      </a:r>
                      <a:r>
                        <a:rPr lang="en-US" sz="2000">
                          <a:solidFill>
                            <a:schemeClr val="tx1">
                              <a:lumMod val="50000"/>
                            </a:schemeClr>
                          </a:solidFill>
                          <a:ea typeface="+mn-lt"/>
                          <a:cs typeface="+mn-lt"/>
                        </a:rPr>
                        <a:t>Anna </a:t>
                      </a:r>
                      <a:r>
                        <a:rPr lang="en-US" sz="2000" err="1">
                          <a:solidFill>
                            <a:schemeClr val="tx1">
                              <a:lumMod val="50000"/>
                            </a:schemeClr>
                          </a:solidFill>
                          <a:ea typeface="+mn-lt"/>
                          <a:cs typeface="+mn-lt"/>
                        </a:rPr>
                        <a:t>Zivarts</a:t>
                      </a:r>
                      <a:r>
                        <a:rPr lang="en-US" sz="2000">
                          <a:solidFill>
                            <a:schemeClr val="tx1">
                              <a:lumMod val="50000"/>
                            </a:schemeClr>
                          </a:solidFill>
                          <a:ea typeface="+mn-lt"/>
                          <a:cs typeface="+mn-lt"/>
                        </a:rPr>
                        <a:t> </a:t>
                      </a:r>
                      <a:endParaRPr lang="en-US" sz="2000">
                        <a:solidFill>
                          <a:schemeClr val="tx1">
                            <a:lumMod val="50000"/>
                          </a:schemeClr>
                        </a:solidFill>
                      </a:endParaRPr>
                    </a:p>
                  </a:txBody>
                  <a:tcPr/>
                </a:tc>
                <a:extLst>
                  <a:ext uri="{0D108BD9-81ED-4DB2-BD59-A6C34878D82A}">
                    <a16:rowId xmlns:a16="http://schemas.microsoft.com/office/drawing/2014/main" val="309380913"/>
                  </a:ext>
                </a:extLst>
              </a:tr>
              <a:tr h="435187">
                <a:tc>
                  <a:txBody>
                    <a:bodyPr/>
                    <a:lstStyle/>
                    <a:p>
                      <a:pPr>
                        <a:spcBef>
                          <a:spcPts val="200"/>
                        </a:spcBef>
                        <a:spcAft>
                          <a:spcPts val="200"/>
                        </a:spcAft>
                      </a:pPr>
                      <a:r>
                        <a:rPr lang="en-US" sz="2000" b="1">
                          <a:solidFill>
                            <a:schemeClr val="tx1">
                              <a:lumMod val="50000"/>
                            </a:schemeClr>
                          </a:solidFill>
                          <a:cs typeface="Calibri"/>
                        </a:rPr>
                        <a:t>Planning Commission</a:t>
                      </a:r>
                      <a:endParaRPr lang="en-US" sz="200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ea typeface="+mn-lt"/>
                          <a:cs typeface="+mn-lt"/>
                        </a:rPr>
                        <a:t>David Goldberg and </a:t>
                      </a:r>
                      <a:r>
                        <a:rPr lang="en-US" sz="2000">
                          <a:solidFill>
                            <a:schemeClr val="tx1">
                              <a:lumMod val="50000"/>
                            </a:schemeClr>
                          </a:solidFill>
                          <a:cs typeface="Calibri"/>
                        </a:rPr>
                        <a:t>Grace Kim</a:t>
                      </a:r>
                    </a:p>
                  </a:txBody>
                  <a:tcPr/>
                </a:tc>
                <a:extLst>
                  <a:ext uri="{0D108BD9-81ED-4DB2-BD59-A6C34878D82A}">
                    <a16:rowId xmlns:a16="http://schemas.microsoft.com/office/drawing/2014/main" val="277366977"/>
                  </a:ext>
                </a:extLst>
              </a:tr>
              <a:tr h="443654">
                <a:tc>
                  <a:txBody>
                    <a:bodyPr/>
                    <a:lstStyle/>
                    <a:p>
                      <a:pPr>
                        <a:spcBef>
                          <a:spcPts val="200"/>
                        </a:spcBef>
                        <a:spcAft>
                          <a:spcPts val="200"/>
                        </a:spcAft>
                      </a:pPr>
                      <a:r>
                        <a:rPr lang="en-US" sz="2000" b="1">
                          <a:solidFill>
                            <a:schemeClr val="tx1">
                              <a:lumMod val="50000"/>
                            </a:schemeClr>
                          </a:solidFill>
                          <a:cs typeface="Calibri"/>
                        </a:rPr>
                        <a:t>Transit Advisory Board</a:t>
                      </a:r>
                      <a:endParaRPr lang="en-US" sz="2000">
                        <a:solidFill>
                          <a:schemeClr val="tx1">
                            <a:lumMod val="50000"/>
                          </a:schemeClr>
                        </a:solidFill>
                      </a:endParaRPr>
                    </a:p>
                  </a:txBody>
                  <a:tcPr/>
                </a:tc>
                <a:tc>
                  <a:txBody>
                    <a:bodyPr/>
                    <a:lstStyle/>
                    <a:p>
                      <a:pPr>
                        <a:spcBef>
                          <a:spcPts val="200"/>
                        </a:spcBef>
                        <a:spcAft>
                          <a:spcPts val="200"/>
                        </a:spcAft>
                      </a:pPr>
                      <a:r>
                        <a:rPr lang="en-US" sz="2000">
                          <a:solidFill>
                            <a:schemeClr val="tx1">
                              <a:lumMod val="50000"/>
                            </a:schemeClr>
                          </a:solidFill>
                          <a:cs typeface="Calibri"/>
                        </a:rPr>
                        <a:t>Erin Tighe and Bryce Kolton</a:t>
                      </a:r>
                      <a:endParaRPr lang="en-US" sz="2000">
                        <a:solidFill>
                          <a:schemeClr val="tx1">
                            <a:lumMod val="50000"/>
                          </a:schemeClr>
                        </a:solidFill>
                      </a:endParaRPr>
                    </a:p>
                  </a:txBody>
                  <a:tcPr/>
                </a:tc>
                <a:extLst>
                  <a:ext uri="{0D108BD9-81ED-4DB2-BD59-A6C34878D82A}">
                    <a16:rowId xmlns:a16="http://schemas.microsoft.com/office/drawing/2014/main" val="4271026072"/>
                  </a:ext>
                </a:extLst>
              </a:tr>
              <a:tr h="370840">
                <a:tc>
                  <a:txBody>
                    <a:bodyPr/>
                    <a:lstStyle/>
                    <a:p>
                      <a:pPr>
                        <a:spcBef>
                          <a:spcPts val="200"/>
                        </a:spcBef>
                        <a:spcAft>
                          <a:spcPts val="200"/>
                        </a:spcAft>
                      </a:pPr>
                      <a:r>
                        <a:rPr lang="en-US" sz="2000" b="1">
                          <a:solidFill>
                            <a:schemeClr val="tx1">
                              <a:lumMod val="50000"/>
                            </a:schemeClr>
                          </a:solidFill>
                          <a:cs typeface="Calibri"/>
                        </a:rPr>
                        <a:t>Transportation Equity Workgroup</a:t>
                      </a:r>
                      <a:endParaRPr lang="en-US" sz="2000">
                        <a:solidFill>
                          <a:schemeClr val="tx1">
                            <a:lumMod val="50000"/>
                          </a:schemeClr>
                        </a:solidFill>
                      </a:endParaRPr>
                    </a:p>
                  </a:txBody>
                  <a:tcPr/>
                </a:tc>
                <a:tc>
                  <a:txBody>
                    <a:bodyPr/>
                    <a:lstStyle/>
                    <a:p>
                      <a:pPr>
                        <a:spcBef>
                          <a:spcPts val="200"/>
                        </a:spcBef>
                        <a:spcAft>
                          <a:spcPts val="200"/>
                        </a:spcAft>
                      </a:pPr>
                      <a:r>
                        <a:rPr lang="en-US" sz="2000" dirty="0">
                          <a:solidFill>
                            <a:schemeClr val="tx1">
                              <a:lumMod val="50000"/>
                            </a:schemeClr>
                          </a:solidFill>
                          <a:cs typeface="Calibri"/>
                        </a:rPr>
                        <a:t>Kiana Parker and </a:t>
                      </a:r>
                      <a:r>
                        <a:rPr lang="en-US" sz="2000" dirty="0" err="1">
                          <a:solidFill>
                            <a:schemeClr val="tx1">
                              <a:lumMod val="50000"/>
                            </a:schemeClr>
                          </a:solidFill>
                          <a:cs typeface="Calibri"/>
                        </a:rPr>
                        <a:t>Yordano</a:t>
                      </a:r>
                      <a:r>
                        <a:rPr lang="en-US" sz="2000" dirty="0">
                          <a:solidFill>
                            <a:schemeClr val="tx1">
                              <a:lumMod val="50000"/>
                            </a:schemeClr>
                          </a:solidFill>
                          <a:cs typeface="Calibri"/>
                        </a:rPr>
                        <a:t> </a:t>
                      </a:r>
                      <a:r>
                        <a:rPr lang="en-US" sz="2000" dirty="0" err="1">
                          <a:solidFill>
                            <a:schemeClr val="tx1">
                              <a:lumMod val="50000"/>
                            </a:schemeClr>
                          </a:solidFill>
                          <a:cs typeface="Calibri"/>
                        </a:rPr>
                        <a:t>Teferi</a:t>
                      </a:r>
                      <a:endParaRPr lang="en-US" sz="2000" dirty="0">
                        <a:solidFill>
                          <a:schemeClr val="tx1">
                            <a:lumMod val="50000"/>
                          </a:schemeClr>
                        </a:solidFill>
                      </a:endParaRPr>
                    </a:p>
                  </a:txBody>
                  <a:tcPr/>
                </a:tc>
                <a:extLst>
                  <a:ext uri="{0D108BD9-81ED-4DB2-BD59-A6C34878D82A}">
                    <a16:rowId xmlns:a16="http://schemas.microsoft.com/office/drawing/2014/main" val="401032976"/>
                  </a:ext>
                </a:extLst>
              </a:tr>
            </a:tbl>
          </a:graphicData>
        </a:graphic>
      </p:graphicFrame>
    </p:spTree>
    <p:extLst>
      <p:ext uri="{BB962C8B-B14F-4D97-AF65-F5344CB8AC3E}">
        <p14:creationId xmlns:p14="http://schemas.microsoft.com/office/powerpoint/2010/main" val="4094448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177F-13AD-46E6-8491-E24F8549D5D6}"/>
              </a:ext>
            </a:extLst>
          </p:cNvPr>
          <p:cNvSpPr>
            <a:spLocks noGrp="1"/>
          </p:cNvSpPr>
          <p:nvPr>
            <p:ph type="title"/>
          </p:nvPr>
        </p:nvSpPr>
        <p:spPr/>
        <p:txBody>
          <a:bodyPr/>
          <a:lstStyle/>
          <a:p>
            <a:r>
              <a:rPr lang="en-US">
                <a:cs typeface="Seattle Text"/>
              </a:rPr>
              <a:t>Introductions</a:t>
            </a:r>
            <a:endParaRPr lang="en-US">
              <a:highlight>
                <a:srgbClr val="FFFF00"/>
              </a:highlight>
              <a:cs typeface="Seattle Text"/>
            </a:endParaRPr>
          </a:p>
        </p:txBody>
      </p:sp>
      <p:sp>
        <p:nvSpPr>
          <p:cNvPr id="3" name="Content Placeholder 2">
            <a:extLst>
              <a:ext uri="{FF2B5EF4-FFF2-40B4-BE49-F238E27FC236}">
                <a16:creationId xmlns:a16="http://schemas.microsoft.com/office/drawing/2014/main" id="{4067606D-2EE2-48DA-8AC7-4D9E933D1549}"/>
              </a:ext>
            </a:extLst>
          </p:cNvPr>
          <p:cNvSpPr>
            <a:spLocks noGrp="1"/>
          </p:cNvSpPr>
          <p:nvPr>
            <p:ph idx="1"/>
          </p:nvPr>
        </p:nvSpPr>
        <p:spPr>
          <a:xfrm>
            <a:off x="920345" y="1477001"/>
            <a:ext cx="10515600" cy="4087324"/>
          </a:xfrm>
        </p:spPr>
        <p:txBody>
          <a:bodyPr vert="horz" lIns="91440" tIns="45720" rIns="91440" bIns="45720" rtlCol="0" anchor="t">
            <a:normAutofit/>
          </a:bodyPr>
          <a:lstStyle/>
          <a:p>
            <a:pPr>
              <a:spcAft>
                <a:spcPts val="600"/>
              </a:spcAft>
              <a:buFont typeface="Wingdings" panose="05000000000000000000" pitchFamily="2" charset="2"/>
              <a:buChar char="§"/>
            </a:pPr>
            <a:r>
              <a:rPr lang="en-US" sz="2700" dirty="0">
                <a:ea typeface="+mn-lt"/>
                <a:cs typeface="+mn-lt"/>
              </a:rPr>
              <a:t>How you would like to be addressed: name/nickname, pronoun</a:t>
            </a:r>
          </a:p>
          <a:p>
            <a:pPr>
              <a:spcAft>
                <a:spcPts val="600"/>
              </a:spcAft>
              <a:buFont typeface="Wingdings" panose="05000000000000000000" pitchFamily="2" charset="2"/>
              <a:buChar char="§"/>
            </a:pPr>
            <a:r>
              <a:rPr lang="en-US" sz="2700" dirty="0">
                <a:ea typeface="+mn-lt"/>
                <a:cs typeface="+mn-lt"/>
              </a:rPr>
              <a:t>Neighborhood you call home</a:t>
            </a:r>
          </a:p>
          <a:p>
            <a:pPr>
              <a:spcAft>
                <a:spcPts val="600"/>
              </a:spcAft>
              <a:buFont typeface="Wingdings" panose="05000000000000000000" pitchFamily="2" charset="2"/>
              <a:buChar char="§"/>
            </a:pPr>
            <a:r>
              <a:rPr lang="en-US" sz="2700" dirty="0">
                <a:ea typeface="+mn-lt"/>
                <a:cs typeface="+mn-lt"/>
              </a:rPr>
              <a:t>Questions</a:t>
            </a:r>
          </a:p>
          <a:p>
            <a:pPr lvl="1">
              <a:spcAft>
                <a:spcPts val="600"/>
              </a:spcAft>
              <a:buFont typeface="Wingdings" panose="05000000000000000000" pitchFamily="2" charset="2"/>
              <a:buChar char="§"/>
            </a:pPr>
            <a:r>
              <a:rPr lang="en-US" sz="2400" dirty="0">
                <a:ea typeface="+mn-lt"/>
                <a:cs typeface="+mn-lt"/>
              </a:rPr>
              <a:t>Name one thing, big or small, that has changed your outlook on life over the last few months?</a:t>
            </a:r>
          </a:p>
          <a:p>
            <a:pPr lvl="1">
              <a:spcAft>
                <a:spcPts val="600"/>
              </a:spcAft>
              <a:buFont typeface="Wingdings" panose="05000000000000000000" pitchFamily="2" charset="2"/>
              <a:buChar char="§"/>
            </a:pPr>
            <a:r>
              <a:rPr lang="en-US" sz="2400" dirty="0">
                <a:ea typeface="+mn-lt"/>
                <a:cs typeface="+mn-lt"/>
              </a:rPr>
              <a:t>What inspired you to be part of the POAG?</a:t>
            </a:r>
          </a:p>
        </p:txBody>
      </p:sp>
    </p:spTree>
    <p:extLst>
      <p:ext uri="{BB962C8B-B14F-4D97-AF65-F5344CB8AC3E}">
        <p14:creationId xmlns:p14="http://schemas.microsoft.com/office/powerpoint/2010/main" val="308056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52A8-18E0-4EBE-A3F7-18DC9252ECF2}"/>
              </a:ext>
            </a:extLst>
          </p:cNvPr>
          <p:cNvSpPr>
            <a:spLocks noGrp="1"/>
          </p:cNvSpPr>
          <p:nvPr>
            <p:ph type="title"/>
          </p:nvPr>
        </p:nvSpPr>
        <p:spPr/>
        <p:txBody>
          <a:bodyPr/>
          <a:lstStyle/>
          <a:p>
            <a:r>
              <a:rPr lang="en-US">
                <a:cs typeface="Seattle Text"/>
              </a:rPr>
              <a:t>Introductions for SDOT staff</a:t>
            </a:r>
            <a:endParaRPr lang="en-US"/>
          </a:p>
        </p:txBody>
      </p:sp>
      <p:sp>
        <p:nvSpPr>
          <p:cNvPr id="3" name="Content Placeholder 2">
            <a:extLst>
              <a:ext uri="{FF2B5EF4-FFF2-40B4-BE49-F238E27FC236}">
                <a16:creationId xmlns:a16="http://schemas.microsoft.com/office/drawing/2014/main" id="{BBDBEDC2-0AC1-4534-8882-E01ABC8DF1DE}"/>
              </a:ext>
            </a:extLst>
          </p:cNvPr>
          <p:cNvSpPr>
            <a:spLocks noGrp="1"/>
          </p:cNvSpPr>
          <p:nvPr>
            <p:ph sz="half" idx="1"/>
          </p:nvPr>
        </p:nvSpPr>
        <p:spPr/>
        <p:txBody>
          <a:bodyPr>
            <a:normAutofit lnSpcReduction="10000"/>
          </a:bodyPr>
          <a:lstStyle/>
          <a:p>
            <a:pPr marL="0" indent="0">
              <a:buNone/>
            </a:pPr>
            <a:r>
              <a:rPr lang="en-US" b="1" dirty="0"/>
              <a:t>Transportation Operations	</a:t>
            </a:r>
          </a:p>
          <a:p>
            <a:pPr marL="0" indent="0">
              <a:buNone/>
            </a:pPr>
            <a:endParaRPr lang="en-US" dirty="0"/>
          </a:p>
          <a:p>
            <a:pPr marL="0" indent="0">
              <a:buNone/>
            </a:pPr>
            <a:r>
              <a:rPr lang="en-US" dirty="0" err="1"/>
              <a:t>Adiam</a:t>
            </a:r>
            <a:r>
              <a:rPr lang="en-US" dirty="0"/>
              <a:t> Emery – Division Director</a:t>
            </a:r>
          </a:p>
          <a:p>
            <a:pPr marL="0" indent="0">
              <a:buNone/>
            </a:pPr>
            <a:endParaRPr lang="en-US" dirty="0"/>
          </a:p>
          <a:p>
            <a:pPr marL="0" indent="0">
              <a:buNone/>
            </a:pPr>
            <a:r>
              <a:rPr lang="en-US" dirty="0"/>
              <a:t>Dusty Rasmussen – Signal Design &amp; Field Operations Manager</a:t>
            </a:r>
          </a:p>
          <a:p>
            <a:pPr marL="0" indent="0">
              <a:buNone/>
            </a:pPr>
            <a:endParaRPr lang="en-US" dirty="0"/>
          </a:p>
          <a:p>
            <a:pPr marL="0" indent="0">
              <a:buNone/>
            </a:pPr>
            <a:r>
              <a:rPr lang="en-US" dirty="0"/>
              <a:t>Laura Wojcicki – Signal Operations Supervisor</a:t>
            </a:r>
          </a:p>
        </p:txBody>
      </p:sp>
      <p:sp>
        <p:nvSpPr>
          <p:cNvPr id="4" name="Content Placeholder 3">
            <a:extLst>
              <a:ext uri="{FF2B5EF4-FFF2-40B4-BE49-F238E27FC236}">
                <a16:creationId xmlns:a16="http://schemas.microsoft.com/office/drawing/2014/main" id="{8A035EB1-E909-BE4A-A97A-F5C497A51155}"/>
              </a:ext>
            </a:extLst>
          </p:cNvPr>
          <p:cNvSpPr>
            <a:spLocks noGrp="1"/>
          </p:cNvSpPr>
          <p:nvPr>
            <p:ph sz="half" idx="2"/>
          </p:nvPr>
        </p:nvSpPr>
        <p:spPr>
          <a:xfrm>
            <a:off x="6172200" y="1825625"/>
            <a:ext cx="5715000" cy="4096698"/>
          </a:xfrm>
        </p:spPr>
        <p:txBody>
          <a:bodyPr>
            <a:normAutofit lnSpcReduction="10000"/>
          </a:bodyPr>
          <a:lstStyle/>
          <a:p>
            <a:pPr marL="0" indent="0">
              <a:buNone/>
            </a:pPr>
            <a:r>
              <a:rPr lang="en-US" b="1" dirty="0"/>
              <a:t>Policy &amp; Planning</a:t>
            </a:r>
          </a:p>
          <a:p>
            <a:pPr marL="0" indent="0">
              <a:buNone/>
            </a:pPr>
            <a:endParaRPr lang="en-US" dirty="0"/>
          </a:p>
          <a:p>
            <a:pPr marL="0" indent="0">
              <a:buNone/>
            </a:pPr>
            <a:r>
              <a:rPr lang="en-US" dirty="0"/>
              <a:t>Tracy Krawczyk– Division Director</a:t>
            </a:r>
          </a:p>
          <a:p>
            <a:pPr marL="0" indent="0">
              <a:buNone/>
            </a:pPr>
            <a:endParaRPr lang="en-US" dirty="0"/>
          </a:p>
          <a:p>
            <a:pPr marL="0" indent="0">
              <a:buNone/>
            </a:pPr>
            <a:r>
              <a:rPr lang="en-US" dirty="0"/>
              <a:t>Susan McLaughlin – Urban Design Manager </a:t>
            </a:r>
          </a:p>
          <a:p>
            <a:pPr marL="0" indent="0">
              <a:buNone/>
            </a:pPr>
            <a:endParaRPr lang="en-US" dirty="0"/>
          </a:p>
          <a:p>
            <a:pPr marL="0" indent="0">
              <a:buNone/>
            </a:pPr>
            <a:r>
              <a:rPr lang="en-US" dirty="0"/>
              <a:t>Jonathan Lewis – Transportation Planning Manager</a:t>
            </a:r>
          </a:p>
          <a:p>
            <a:pPr marL="0" indent="0">
              <a:buNone/>
            </a:pPr>
            <a:endParaRPr lang="en-US" dirty="0"/>
          </a:p>
          <a:p>
            <a:pPr marL="0" indent="0">
              <a:buNone/>
            </a:pPr>
            <a:r>
              <a:rPr lang="en-US" dirty="0"/>
              <a:t>Ellie Smith –  Transportation Planner</a:t>
            </a:r>
          </a:p>
        </p:txBody>
      </p:sp>
    </p:spTree>
    <p:extLst>
      <p:ext uri="{BB962C8B-B14F-4D97-AF65-F5344CB8AC3E}">
        <p14:creationId xmlns:p14="http://schemas.microsoft.com/office/powerpoint/2010/main" val="193274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0A96F-144A-487A-A113-A6EE953312A2}"/>
              </a:ext>
            </a:extLst>
          </p:cNvPr>
          <p:cNvSpPr>
            <a:spLocks noGrp="1"/>
          </p:cNvSpPr>
          <p:nvPr>
            <p:ph type="title"/>
          </p:nvPr>
        </p:nvSpPr>
        <p:spPr>
          <a:xfrm>
            <a:off x="838200" y="365127"/>
            <a:ext cx="10515600" cy="609431"/>
          </a:xfrm>
        </p:spPr>
        <p:txBody>
          <a:bodyPr anchor="t">
            <a:normAutofit fontScale="90000"/>
          </a:bodyPr>
          <a:lstStyle/>
          <a:p>
            <a:r>
              <a:rPr lang="en-US"/>
              <a:t>Meeting schedule and draft topics</a:t>
            </a:r>
          </a:p>
        </p:txBody>
      </p:sp>
      <p:sp>
        <p:nvSpPr>
          <p:cNvPr id="4" name="Rectangle: Rounded Corners 3">
            <a:extLst>
              <a:ext uri="{FF2B5EF4-FFF2-40B4-BE49-F238E27FC236}">
                <a16:creationId xmlns:a16="http://schemas.microsoft.com/office/drawing/2014/main" id="{3D5CA42D-E6AD-4AE5-8E6B-381F31E2DEB9}"/>
              </a:ext>
            </a:extLst>
          </p:cNvPr>
          <p:cNvSpPr/>
          <p:nvPr/>
        </p:nvSpPr>
        <p:spPr>
          <a:xfrm>
            <a:off x="943583" y="1332689"/>
            <a:ext cx="10291864"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D75EB36C-153A-4FFC-94F9-BE213655D5F3}"/>
              </a:ext>
            </a:extLst>
          </p:cNvPr>
          <p:cNvSpPr/>
          <p:nvPr/>
        </p:nvSpPr>
        <p:spPr>
          <a:xfrm>
            <a:off x="940340" y="2078476"/>
            <a:ext cx="10291864"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6" name="Rectangle: Rounded Corners 5">
            <a:extLst>
              <a:ext uri="{FF2B5EF4-FFF2-40B4-BE49-F238E27FC236}">
                <a16:creationId xmlns:a16="http://schemas.microsoft.com/office/drawing/2014/main" id="{A272BB92-0025-4707-956C-9C988BCD2586}"/>
              </a:ext>
            </a:extLst>
          </p:cNvPr>
          <p:cNvSpPr/>
          <p:nvPr/>
        </p:nvSpPr>
        <p:spPr>
          <a:xfrm>
            <a:off x="959795" y="2817778"/>
            <a:ext cx="10291864"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E0536309-42C4-42C6-B892-DAA604859E0B}"/>
              </a:ext>
            </a:extLst>
          </p:cNvPr>
          <p:cNvSpPr/>
          <p:nvPr/>
        </p:nvSpPr>
        <p:spPr>
          <a:xfrm>
            <a:off x="956552" y="3563565"/>
            <a:ext cx="10291864"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8" name="Rectangle: Rounded Corners 7">
            <a:extLst>
              <a:ext uri="{FF2B5EF4-FFF2-40B4-BE49-F238E27FC236}">
                <a16:creationId xmlns:a16="http://schemas.microsoft.com/office/drawing/2014/main" id="{43ED4E72-DF0B-4121-B646-4C9047EC7261}"/>
              </a:ext>
            </a:extLst>
          </p:cNvPr>
          <p:cNvSpPr/>
          <p:nvPr/>
        </p:nvSpPr>
        <p:spPr>
          <a:xfrm>
            <a:off x="956553" y="4332050"/>
            <a:ext cx="10291864"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9" name="Rectangle: Rounded Corners 8">
            <a:extLst>
              <a:ext uri="{FF2B5EF4-FFF2-40B4-BE49-F238E27FC236}">
                <a16:creationId xmlns:a16="http://schemas.microsoft.com/office/drawing/2014/main" id="{0B282185-6082-4BAD-8247-94AB744E77F9}"/>
              </a:ext>
            </a:extLst>
          </p:cNvPr>
          <p:cNvSpPr/>
          <p:nvPr/>
        </p:nvSpPr>
        <p:spPr>
          <a:xfrm>
            <a:off x="953310" y="5077837"/>
            <a:ext cx="10291864"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10" name="Rectangle: Rounded Corners 9">
            <a:extLst>
              <a:ext uri="{FF2B5EF4-FFF2-40B4-BE49-F238E27FC236}">
                <a16:creationId xmlns:a16="http://schemas.microsoft.com/office/drawing/2014/main" id="{0179F429-117A-4B6B-9ACB-9BF902A8587A}"/>
              </a:ext>
            </a:extLst>
          </p:cNvPr>
          <p:cNvSpPr/>
          <p:nvPr/>
        </p:nvSpPr>
        <p:spPr>
          <a:xfrm>
            <a:off x="940340" y="1329446"/>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#1 – June 25</a:t>
            </a:r>
          </a:p>
        </p:txBody>
      </p:sp>
      <p:sp>
        <p:nvSpPr>
          <p:cNvPr id="11" name="Rectangle: Rounded Corners 10">
            <a:extLst>
              <a:ext uri="{FF2B5EF4-FFF2-40B4-BE49-F238E27FC236}">
                <a16:creationId xmlns:a16="http://schemas.microsoft.com/office/drawing/2014/main" id="{6E64C186-BAE1-4381-A514-D306CC938D24}"/>
              </a:ext>
            </a:extLst>
          </p:cNvPr>
          <p:cNvSpPr/>
          <p:nvPr/>
        </p:nvSpPr>
        <p:spPr>
          <a:xfrm>
            <a:off x="956552" y="2084961"/>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#2 – July 23</a:t>
            </a:r>
          </a:p>
        </p:txBody>
      </p:sp>
      <p:sp>
        <p:nvSpPr>
          <p:cNvPr id="12" name="Rectangle: Rounded Corners 11">
            <a:extLst>
              <a:ext uri="{FF2B5EF4-FFF2-40B4-BE49-F238E27FC236}">
                <a16:creationId xmlns:a16="http://schemas.microsoft.com/office/drawing/2014/main" id="{1E9C4E59-750F-41FE-9D46-324921665F8B}"/>
              </a:ext>
            </a:extLst>
          </p:cNvPr>
          <p:cNvSpPr/>
          <p:nvPr/>
        </p:nvSpPr>
        <p:spPr>
          <a:xfrm>
            <a:off x="946825" y="2833991"/>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#3 – August 27</a:t>
            </a:r>
          </a:p>
        </p:txBody>
      </p:sp>
      <p:sp>
        <p:nvSpPr>
          <p:cNvPr id="13" name="Rectangle: Rounded Corners 12">
            <a:extLst>
              <a:ext uri="{FF2B5EF4-FFF2-40B4-BE49-F238E27FC236}">
                <a16:creationId xmlns:a16="http://schemas.microsoft.com/office/drawing/2014/main" id="{AB1201AC-8CFA-4F25-B790-5D16F112CDE9}"/>
              </a:ext>
            </a:extLst>
          </p:cNvPr>
          <p:cNvSpPr/>
          <p:nvPr/>
        </p:nvSpPr>
        <p:spPr>
          <a:xfrm>
            <a:off x="963037" y="3570050"/>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#4 – Sept 24</a:t>
            </a:r>
          </a:p>
        </p:txBody>
      </p:sp>
      <p:sp>
        <p:nvSpPr>
          <p:cNvPr id="14" name="Rectangle: Rounded Corners 13">
            <a:extLst>
              <a:ext uri="{FF2B5EF4-FFF2-40B4-BE49-F238E27FC236}">
                <a16:creationId xmlns:a16="http://schemas.microsoft.com/office/drawing/2014/main" id="{514A9684-DD99-4107-82DA-A2BF7F5927E7}"/>
              </a:ext>
            </a:extLst>
          </p:cNvPr>
          <p:cNvSpPr/>
          <p:nvPr/>
        </p:nvSpPr>
        <p:spPr>
          <a:xfrm>
            <a:off x="959795" y="4338535"/>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#5 – Oct 22</a:t>
            </a:r>
          </a:p>
        </p:txBody>
      </p:sp>
      <p:sp>
        <p:nvSpPr>
          <p:cNvPr id="15" name="Rectangle: Rounded Corners 14">
            <a:extLst>
              <a:ext uri="{FF2B5EF4-FFF2-40B4-BE49-F238E27FC236}">
                <a16:creationId xmlns:a16="http://schemas.microsoft.com/office/drawing/2014/main" id="{394A0284-A6EE-48FF-B9F2-A4435C33921E}"/>
              </a:ext>
            </a:extLst>
          </p:cNvPr>
          <p:cNvSpPr/>
          <p:nvPr/>
        </p:nvSpPr>
        <p:spPr>
          <a:xfrm>
            <a:off x="976007" y="5084322"/>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r>
              <a:rPr lang="en-US" b="1">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#6 – </a:t>
            </a:r>
            <a:r>
              <a:rPr lang="en-US" b="1">
                <a:solidFill>
                  <a:schemeClr val="lt1"/>
                </a:solidFill>
                <a:latin typeface="Calibri"/>
                <a:ea typeface="Calibri"/>
                <a:cs typeface="Calibri"/>
                <a:sym typeface="Calibri"/>
              </a:rPr>
              <a:t>date TBD</a:t>
            </a:r>
            <a:endParaRPr lang="en-US" sz="1800" b="1">
              <a:solidFill>
                <a:schemeClr val="lt1"/>
              </a:solidFill>
              <a:latin typeface="Calibri"/>
              <a:ea typeface="Calibri"/>
              <a:cs typeface="Calibri"/>
              <a:sym typeface="Calibri"/>
            </a:endParaRPr>
          </a:p>
        </p:txBody>
      </p:sp>
      <p:sp>
        <p:nvSpPr>
          <p:cNvPr id="18" name="Rectangle: Rounded Corners 17">
            <a:extLst>
              <a:ext uri="{FF2B5EF4-FFF2-40B4-BE49-F238E27FC236}">
                <a16:creationId xmlns:a16="http://schemas.microsoft.com/office/drawing/2014/main" id="{243922F7-3B3F-4F2B-ABFE-CF1E3C7FD920}"/>
              </a:ext>
            </a:extLst>
          </p:cNvPr>
          <p:cNvSpPr/>
          <p:nvPr/>
        </p:nvSpPr>
        <p:spPr>
          <a:xfrm>
            <a:off x="2824264" y="1329446"/>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a:buFont typeface="Wingdings" panose="05000000000000000000" pitchFamily="2" charset="2"/>
              <a:buChar char="§"/>
            </a:pPr>
            <a:r>
              <a:rPr lang="en-US">
                <a:solidFill>
                  <a:srgbClr val="000000"/>
                </a:solidFill>
              </a:rPr>
              <a:t> Kick-off</a:t>
            </a:r>
          </a:p>
          <a:p>
            <a:pPr>
              <a:buFont typeface="Wingdings" panose="05000000000000000000" pitchFamily="2" charset="2"/>
              <a:buChar char="§"/>
            </a:pPr>
            <a:r>
              <a:rPr lang="en-US">
                <a:solidFill>
                  <a:srgbClr val="000000"/>
                </a:solidFill>
              </a:rPr>
              <a:t> Introduction to signal operations</a:t>
            </a:r>
          </a:p>
        </p:txBody>
      </p:sp>
      <p:sp>
        <p:nvSpPr>
          <p:cNvPr id="19" name="Rectangle: Rounded Corners 18">
            <a:extLst>
              <a:ext uri="{FF2B5EF4-FFF2-40B4-BE49-F238E27FC236}">
                <a16:creationId xmlns:a16="http://schemas.microsoft.com/office/drawing/2014/main" id="{98365DA8-866E-461A-82B9-C36566111CC2}"/>
              </a:ext>
            </a:extLst>
          </p:cNvPr>
          <p:cNvSpPr/>
          <p:nvPr/>
        </p:nvSpPr>
        <p:spPr>
          <a:xfrm>
            <a:off x="2821021" y="2084961"/>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presentation and discussion</a:t>
            </a:r>
          </a:p>
          <a:p>
            <a:pPr marL="174625" lvl="0" indent="-174625">
              <a:buFont typeface="Wingdings" panose="05000000000000000000" pitchFamily="2" charset="2"/>
              <a:buChar char="§"/>
            </a:pPr>
            <a:r>
              <a:rPr lang="en-US">
                <a:solidFill>
                  <a:srgbClr val="000000"/>
                </a:solidFill>
              </a:rPr>
              <a:t>Modal Integration: introduction</a:t>
            </a:r>
            <a:endParaRPr lang="en-US">
              <a:solidFill>
                <a:srgbClr val="000000"/>
              </a:solidFill>
              <a:cs typeface="Calibri"/>
            </a:endParaRPr>
          </a:p>
        </p:txBody>
      </p:sp>
      <p:sp>
        <p:nvSpPr>
          <p:cNvPr id="20" name="Rectangle: Rounded Corners 19">
            <a:extLst>
              <a:ext uri="{FF2B5EF4-FFF2-40B4-BE49-F238E27FC236}">
                <a16:creationId xmlns:a16="http://schemas.microsoft.com/office/drawing/2014/main" id="{E8D3D2E2-75C6-4A7F-A11B-B3F290BFF24A}"/>
              </a:ext>
            </a:extLst>
          </p:cNvPr>
          <p:cNvSpPr/>
          <p:nvPr/>
        </p:nvSpPr>
        <p:spPr>
          <a:xfrm>
            <a:off x="2840476" y="2824263"/>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continued discussion</a:t>
            </a:r>
          </a:p>
          <a:p>
            <a:pPr marL="174625" lvl="0" indent="-174625">
              <a:buFont typeface="Wingdings" panose="05000000000000000000" pitchFamily="2" charset="2"/>
              <a:buChar char="§"/>
            </a:pPr>
            <a:r>
              <a:rPr lang="en-US">
                <a:solidFill>
                  <a:srgbClr val="000000"/>
                </a:solidFill>
              </a:rPr>
              <a:t>Modal Integration: analysis</a:t>
            </a:r>
            <a:endParaRPr lang="en-US">
              <a:solidFill>
                <a:srgbClr val="000000"/>
              </a:solidFill>
              <a:cs typeface="Calibri"/>
            </a:endParaRPr>
          </a:p>
        </p:txBody>
      </p:sp>
      <p:sp>
        <p:nvSpPr>
          <p:cNvPr id="21" name="Rectangle: Rounded Corners 20">
            <a:extLst>
              <a:ext uri="{FF2B5EF4-FFF2-40B4-BE49-F238E27FC236}">
                <a16:creationId xmlns:a16="http://schemas.microsoft.com/office/drawing/2014/main" id="{AD021169-40A3-4BD4-901F-54134ED0DE42}"/>
              </a:ext>
            </a:extLst>
          </p:cNvPr>
          <p:cNvSpPr/>
          <p:nvPr/>
        </p:nvSpPr>
        <p:spPr>
          <a:xfrm>
            <a:off x="2837233" y="3560322"/>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draft policy options</a:t>
            </a:r>
          </a:p>
        </p:txBody>
      </p:sp>
      <p:sp>
        <p:nvSpPr>
          <p:cNvPr id="22" name="Rectangle: Rounded Corners 21">
            <a:extLst>
              <a:ext uri="{FF2B5EF4-FFF2-40B4-BE49-F238E27FC236}">
                <a16:creationId xmlns:a16="http://schemas.microsoft.com/office/drawing/2014/main" id="{F38C9E95-36D2-49AD-8014-2E194241B3B4}"/>
              </a:ext>
            </a:extLst>
          </p:cNvPr>
          <p:cNvSpPr/>
          <p:nvPr/>
        </p:nvSpPr>
        <p:spPr>
          <a:xfrm>
            <a:off x="2837234" y="4328807"/>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draft policy options and operational priority</a:t>
            </a:r>
          </a:p>
        </p:txBody>
      </p:sp>
      <p:sp>
        <p:nvSpPr>
          <p:cNvPr id="23" name="Rectangle: Rounded Corners 22">
            <a:extLst>
              <a:ext uri="{FF2B5EF4-FFF2-40B4-BE49-F238E27FC236}">
                <a16:creationId xmlns:a16="http://schemas.microsoft.com/office/drawing/2014/main" id="{A8605817-EC33-412F-975E-E3EBD65AA67F}"/>
              </a:ext>
            </a:extLst>
          </p:cNvPr>
          <p:cNvSpPr/>
          <p:nvPr/>
        </p:nvSpPr>
        <p:spPr>
          <a:xfrm>
            <a:off x="2833991" y="5074594"/>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policy recommendations and discussion </a:t>
            </a:r>
          </a:p>
          <a:p>
            <a:pPr marL="174625" lvl="0" indent="-174625">
              <a:buFont typeface="Wingdings" panose="05000000000000000000" pitchFamily="2" charset="2"/>
              <a:buChar char="§"/>
            </a:pPr>
            <a:r>
              <a:rPr lang="en-US">
                <a:solidFill>
                  <a:srgbClr val="000000"/>
                </a:solidFill>
              </a:rPr>
              <a:t>Wrap-up and reflections</a:t>
            </a:r>
          </a:p>
        </p:txBody>
      </p:sp>
    </p:spTree>
    <p:extLst>
      <p:ext uri="{BB962C8B-B14F-4D97-AF65-F5344CB8AC3E}">
        <p14:creationId xmlns:p14="http://schemas.microsoft.com/office/powerpoint/2010/main" val="1875173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233A-C634-4AEC-86A0-C38B2290C7AC}"/>
              </a:ext>
            </a:extLst>
          </p:cNvPr>
          <p:cNvSpPr>
            <a:spLocks noGrp="1"/>
          </p:cNvSpPr>
          <p:nvPr>
            <p:ph type="title"/>
          </p:nvPr>
        </p:nvSpPr>
        <p:spPr/>
        <p:txBody>
          <a:bodyPr/>
          <a:lstStyle/>
          <a:p>
            <a:r>
              <a:rPr lang="en-US" dirty="0"/>
              <a:t>Expectations of SDOT</a:t>
            </a:r>
          </a:p>
        </p:txBody>
      </p:sp>
      <p:sp>
        <p:nvSpPr>
          <p:cNvPr id="3" name="Content Placeholder 2">
            <a:extLst>
              <a:ext uri="{FF2B5EF4-FFF2-40B4-BE49-F238E27FC236}">
                <a16:creationId xmlns:a16="http://schemas.microsoft.com/office/drawing/2014/main" id="{3CB1E872-843A-407C-90A2-07B9F598F0BA}"/>
              </a:ext>
            </a:extLst>
          </p:cNvPr>
          <p:cNvSpPr>
            <a:spLocks noGrp="1"/>
          </p:cNvSpPr>
          <p:nvPr>
            <p:ph idx="1"/>
          </p:nvPr>
        </p:nvSpPr>
        <p:spPr>
          <a:xfrm>
            <a:off x="876300" y="1609725"/>
            <a:ext cx="9979768" cy="4087324"/>
          </a:xfrm>
        </p:spPr>
        <p:txBody>
          <a:bodyPr vert="horz" lIns="91440" tIns="45720" rIns="91440" bIns="45720" rtlCol="0" anchor="t">
            <a:normAutofit lnSpcReduction="10000"/>
          </a:bodyPr>
          <a:lstStyle/>
          <a:p>
            <a:pPr marL="233363" indent="-233363">
              <a:buFont typeface="Wingdings" panose="05000000000000000000" pitchFamily="2" charset="2"/>
              <a:buChar char="§"/>
            </a:pPr>
            <a:r>
              <a:rPr lang="en-US" dirty="0">
                <a:ea typeface="+mn-lt"/>
                <a:cs typeface="+mn-lt"/>
              </a:rPr>
              <a:t>SDOT staff will aim to send out agendas and other materials a week in advance of the meeting</a:t>
            </a:r>
          </a:p>
          <a:p>
            <a:pPr marL="233363" indent="-233363">
              <a:buFont typeface="Wingdings" panose="05000000000000000000" pitchFamily="2" charset="2"/>
              <a:buChar char="§"/>
            </a:pPr>
            <a:r>
              <a:rPr lang="en-US" dirty="0">
                <a:ea typeface="+mn-lt"/>
                <a:cs typeface="+mn-lt"/>
              </a:rPr>
              <a:t>Meetings will be facilitated by SDOT staff and consultants. Some</a:t>
            </a:r>
            <a:r>
              <a:rPr lang="en-US" sz="2400" dirty="0">
                <a:ea typeface="+mn-lt"/>
                <a:cs typeface="+mn-lt"/>
              </a:rPr>
              <a:t> topics will begin with an informational session to ensure all POAG members are on the same page</a:t>
            </a:r>
            <a:endParaRPr lang="en-US" dirty="0">
              <a:ea typeface="+mn-lt"/>
              <a:cs typeface="+mn-lt"/>
            </a:endParaRPr>
          </a:p>
          <a:p>
            <a:pPr marL="233363" indent="-233363">
              <a:buFont typeface="Wingdings" panose="05000000000000000000" pitchFamily="2" charset="2"/>
              <a:buChar char="§"/>
            </a:pPr>
            <a:r>
              <a:rPr lang="en-US" dirty="0"/>
              <a:t>Meeting summaries from the prior meeting will be compiled by SDOT staff and distributed to the POAG in advance of the next meeting date</a:t>
            </a:r>
          </a:p>
          <a:p>
            <a:pPr marL="233363" indent="-233363">
              <a:buFont typeface="Wingdings" panose="05000000000000000000" pitchFamily="2" charset="2"/>
              <a:buChar char="§"/>
            </a:pPr>
            <a:r>
              <a:rPr lang="en-US" dirty="0"/>
              <a:t>SDOT may record virtual meetings for the purposes of compiling notes after the fact, but will not be publishing meetings</a:t>
            </a:r>
          </a:p>
          <a:p>
            <a:pPr marL="233363" indent="-233363">
              <a:buFont typeface="Wingdings" panose="05000000000000000000" pitchFamily="2" charset="2"/>
              <a:buChar char="§"/>
            </a:pPr>
            <a:r>
              <a:rPr lang="en-US" dirty="0">
                <a:cs typeface="Calibri"/>
              </a:rPr>
              <a:t>Maintain webpage with information about the POAG, meeting agendas, and meeting summaries</a:t>
            </a:r>
          </a:p>
          <a:p>
            <a:endParaRPr lang="en-US" dirty="0">
              <a:ea typeface="+mn-lt"/>
              <a:cs typeface="+mn-lt"/>
            </a:endParaRPr>
          </a:p>
        </p:txBody>
      </p:sp>
    </p:spTree>
    <p:extLst>
      <p:ext uri="{BB962C8B-B14F-4D97-AF65-F5344CB8AC3E}">
        <p14:creationId xmlns:p14="http://schemas.microsoft.com/office/powerpoint/2010/main" val="117075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233A-C634-4AEC-86A0-C38B2290C7AC}"/>
              </a:ext>
            </a:extLst>
          </p:cNvPr>
          <p:cNvSpPr>
            <a:spLocks noGrp="1"/>
          </p:cNvSpPr>
          <p:nvPr>
            <p:ph type="title"/>
          </p:nvPr>
        </p:nvSpPr>
        <p:spPr/>
        <p:txBody>
          <a:bodyPr/>
          <a:lstStyle/>
          <a:p>
            <a:r>
              <a:rPr lang="en-US" dirty="0"/>
              <a:t>Expectations of SDOT (cont.)</a:t>
            </a:r>
          </a:p>
        </p:txBody>
      </p:sp>
      <p:sp>
        <p:nvSpPr>
          <p:cNvPr id="3" name="Content Placeholder 2">
            <a:extLst>
              <a:ext uri="{FF2B5EF4-FFF2-40B4-BE49-F238E27FC236}">
                <a16:creationId xmlns:a16="http://schemas.microsoft.com/office/drawing/2014/main" id="{3CB1E872-843A-407C-90A2-07B9F598F0BA}"/>
              </a:ext>
            </a:extLst>
          </p:cNvPr>
          <p:cNvSpPr>
            <a:spLocks noGrp="1"/>
          </p:cNvSpPr>
          <p:nvPr>
            <p:ph idx="1"/>
          </p:nvPr>
        </p:nvSpPr>
        <p:spPr>
          <a:xfrm>
            <a:off x="925749" y="1611617"/>
            <a:ext cx="9434208" cy="4087324"/>
          </a:xfrm>
        </p:spPr>
        <p:txBody>
          <a:bodyPr vert="horz" lIns="91440" tIns="45720" rIns="91440" bIns="45720" rtlCol="0" anchor="t">
            <a:normAutofit/>
          </a:bodyPr>
          <a:lstStyle/>
          <a:p>
            <a:pPr marL="233363" indent="-233363">
              <a:buFont typeface="Wingdings" panose="05000000000000000000" pitchFamily="2" charset="2"/>
              <a:buChar char="§"/>
            </a:pPr>
            <a:r>
              <a:rPr lang="en-US">
                <a:cs typeface="Calibri"/>
              </a:rPr>
              <a:t>SDOT will make meetings available to the general public and publish information on the City calendar and POAG webpage</a:t>
            </a:r>
            <a:endParaRPr lang="en-US"/>
          </a:p>
          <a:p>
            <a:pPr marL="233363" indent="-233363">
              <a:buFont typeface="Wingdings" panose="05000000000000000000" pitchFamily="2" charset="2"/>
              <a:buChar char="§"/>
            </a:pPr>
            <a:r>
              <a:rPr lang="en-US">
                <a:ea typeface="+mn-lt"/>
                <a:cs typeface="+mn-lt"/>
              </a:rPr>
              <a:t>Any input relating to policies not on the POAG agenda will be referred to the appropriate SDOT resource or contact</a:t>
            </a:r>
          </a:p>
          <a:p>
            <a:pPr marL="233363" indent="-233363">
              <a:buFont typeface="Wingdings" panose="05000000000000000000" pitchFamily="2" charset="2"/>
              <a:buChar char="§"/>
            </a:pPr>
            <a:r>
              <a:rPr lang="en-US">
                <a:ea typeface="+mn-lt"/>
                <a:cs typeface="+mn-lt"/>
              </a:rPr>
              <a:t>Further SDOT policy development will follow normal SDOT practice for public outreach</a:t>
            </a:r>
          </a:p>
          <a:p>
            <a:pPr marL="0" indent="0">
              <a:buNone/>
            </a:pPr>
            <a:endParaRPr lang="en-US">
              <a:ea typeface="+mn-lt"/>
              <a:cs typeface="+mn-lt"/>
            </a:endParaRPr>
          </a:p>
        </p:txBody>
      </p:sp>
    </p:spTree>
    <p:extLst>
      <p:ext uri="{BB962C8B-B14F-4D97-AF65-F5344CB8AC3E}">
        <p14:creationId xmlns:p14="http://schemas.microsoft.com/office/powerpoint/2010/main" val="328069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5EA2-36E8-46BE-9416-87BD48DDDCBD}"/>
              </a:ext>
            </a:extLst>
          </p:cNvPr>
          <p:cNvSpPr>
            <a:spLocks noGrp="1"/>
          </p:cNvSpPr>
          <p:nvPr>
            <p:ph type="title"/>
          </p:nvPr>
        </p:nvSpPr>
        <p:spPr/>
        <p:txBody>
          <a:bodyPr/>
          <a:lstStyle/>
          <a:p>
            <a:r>
              <a:rPr lang="en-US" dirty="0"/>
              <a:t>Expectations of POAG members</a:t>
            </a:r>
          </a:p>
        </p:txBody>
      </p:sp>
      <p:sp>
        <p:nvSpPr>
          <p:cNvPr id="3" name="Content Placeholder 2">
            <a:extLst>
              <a:ext uri="{FF2B5EF4-FFF2-40B4-BE49-F238E27FC236}">
                <a16:creationId xmlns:a16="http://schemas.microsoft.com/office/drawing/2014/main" id="{5FFD569E-E676-4EF5-AD48-1A31B9852A5D}"/>
              </a:ext>
            </a:extLst>
          </p:cNvPr>
          <p:cNvSpPr>
            <a:spLocks noGrp="1"/>
          </p:cNvSpPr>
          <p:nvPr>
            <p:ph idx="1"/>
          </p:nvPr>
        </p:nvSpPr>
        <p:spPr>
          <a:xfrm>
            <a:off x="906293" y="1533796"/>
            <a:ext cx="10515600" cy="4087324"/>
          </a:xfrm>
        </p:spPr>
        <p:txBody>
          <a:bodyPr vert="horz" lIns="91440" tIns="45720" rIns="91440" bIns="45720" rtlCol="0" anchor="t">
            <a:normAutofit/>
          </a:bodyPr>
          <a:lstStyle/>
          <a:p>
            <a:pPr>
              <a:buFont typeface="Wingdings" panose="05000000000000000000" pitchFamily="2" charset="2"/>
              <a:buChar char="§"/>
            </a:pPr>
            <a:r>
              <a:rPr lang="en-US">
                <a:cs typeface="Calibri"/>
              </a:rPr>
              <a:t>Attend 6 meetings in 2020</a:t>
            </a:r>
          </a:p>
          <a:p>
            <a:pPr lvl="1">
              <a:buFont typeface="Wingdings" panose="05000000000000000000" pitchFamily="2" charset="2"/>
              <a:buChar char="§"/>
            </a:pPr>
            <a:r>
              <a:rPr lang="en-US">
                <a:ea typeface="+mn-lt"/>
                <a:cs typeface="+mn-lt"/>
              </a:rPr>
              <a:t>Come </a:t>
            </a:r>
            <a:r>
              <a:rPr lang="en-US" u="sng">
                <a:ea typeface="+mn-lt"/>
                <a:cs typeface="+mn-lt"/>
              </a:rPr>
              <a:t>prepared and ready to engage</a:t>
            </a:r>
          </a:p>
          <a:p>
            <a:pPr lvl="1">
              <a:buFont typeface="Wingdings" panose="05000000000000000000" pitchFamily="2" charset="2"/>
              <a:buChar char="§"/>
            </a:pPr>
            <a:r>
              <a:rPr lang="en-US" u="sng">
                <a:ea typeface="+mn-lt"/>
                <a:cs typeface="+mn-lt"/>
              </a:rPr>
              <a:t>Ask questions for clarification </a:t>
            </a:r>
            <a:r>
              <a:rPr lang="en-US">
                <a:ea typeface="+mn-lt"/>
                <a:cs typeface="+mn-lt"/>
              </a:rPr>
              <a:t>to help avoid making assumptions</a:t>
            </a:r>
          </a:p>
          <a:p>
            <a:pPr lvl="1">
              <a:buFont typeface="Wingdings" panose="05000000000000000000" pitchFamily="2" charset="2"/>
              <a:buChar char="§"/>
            </a:pPr>
            <a:r>
              <a:rPr lang="en-US">
                <a:ea typeface="+mn-lt"/>
                <a:cs typeface="+mn-lt"/>
              </a:rPr>
              <a:t>Balance your participation – </a:t>
            </a:r>
            <a:r>
              <a:rPr lang="en-US" u="sng">
                <a:ea typeface="+mn-lt"/>
                <a:cs typeface="+mn-lt"/>
              </a:rPr>
              <a:t>speak and listen</a:t>
            </a:r>
          </a:p>
          <a:p>
            <a:pPr lvl="1">
              <a:spcAft>
                <a:spcPts val="1200"/>
              </a:spcAft>
              <a:buFont typeface="Wingdings" panose="05000000000000000000" pitchFamily="2" charset="2"/>
              <a:buChar char="§"/>
            </a:pPr>
            <a:r>
              <a:rPr lang="en-US" u="sng">
                <a:ea typeface="+mn-lt"/>
                <a:cs typeface="+mn-lt"/>
              </a:rPr>
              <a:t>All voices count and all opinions are valid</a:t>
            </a:r>
            <a:r>
              <a:rPr lang="en-US">
                <a:ea typeface="+mn-lt"/>
                <a:cs typeface="+mn-lt"/>
              </a:rPr>
              <a:t>, offer reasoning behind your thinking</a:t>
            </a:r>
          </a:p>
          <a:p>
            <a:pPr>
              <a:buFont typeface="Wingdings" panose="05000000000000000000" pitchFamily="2" charset="2"/>
              <a:buChar char="§"/>
            </a:pPr>
            <a:r>
              <a:rPr lang="en-US"/>
              <a:t>POAG members </a:t>
            </a:r>
            <a:r>
              <a:rPr lang="en-US" u="sng"/>
              <a:t>may choose to share information pertinent to the upcoming meeting topic with the group </a:t>
            </a:r>
            <a:endParaRPr lang="en-US" u="sng">
              <a:cs typeface="Calibri"/>
            </a:endParaRPr>
          </a:p>
          <a:p>
            <a:pPr lvl="1">
              <a:buFont typeface="Wingdings" panose="05000000000000000000" pitchFamily="2" charset="2"/>
              <a:buChar char="§"/>
            </a:pPr>
            <a:r>
              <a:rPr lang="en-US"/>
              <a:t>E.g., examples from other cities, record of prior discussions with SDOT, studies, news reports</a:t>
            </a:r>
            <a:endParaRPr lang="en-US">
              <a:cs typeface="Calibri"/>
            </a:endParaRPr>
          </a:p>
          <a:p>
            <a:pPr lvl="1">
              <a:buFont typeface="Wingdings" panose="05000000000000000000" pitchFamily="2" charset="2"/>
              <a:buChar char="§"/>
            </a:pPr>
            <a:r>
              <a:rPr lang="en-US"/>
              <a:t>Please provide to SDOT at least one week prior to the meeting for distribution</a:t>
            </a:r>
            <a:endParaRPr lang="en-US">
              <a:cs typeface="Calibri"/>
            </a:endParaRPr>
          </a:p>
          <a:p>
            <a:endParaRPr lang="en-US">
              <a:cs typeface="Calibri"/>
            </a:endParaRPr>
          </a:p>
          <a:p>
            <a:endParaRPr lang="en-US">
              <a:cs typeface="Calibri"/>
            </a:endParaRPr>
          </a:p>
          <a:p>
            <a:endParaRPr lang="en-US">
              <a:ea typeface="+mn-lt"/>
              <a:cs typeface="+mn-lt"/>
            </a:endParaRPr>
          </a:p>
          <a:p>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4132987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5EA2-36E8-46BE-9416-87BD48DDDCBD}"/>
              </a:ext>
            </a:extLst>
          </p:cNvPr>
          <p:cNvSpPr>
            <a:spLocks noGrp="1"/>
          </p:cNvSpPr>
          <p:nvPr>
            <p:ph type="title"/>
          </p:nvPr>
        </p:nvSpPr>
        <p:spPr/>
        <p:txBody>
          <a:bodyPr/>
          <a:lstStyle/>
          <a:p>
            <a:r>
              <a:rPr lang="en-US"/>
              <a:t>Expectations of POAG members</a:t>
            </a:r>
          </a:p>
        </p:txBody>
      </p:sp>
      <p:sp>
        <p:nvSpPr>
          <p:cNvPr id="3" name="Content Placeholder 2">
            <a:extLst>
              <a:ext uri="{FF2B5EF4-FFF2-40B4-BE49-F238E27FC236}">
                <a16:creationId xmlns:a16="http://schemas.microsoft.com/office/drawing/2014/main" id="{5FFD569E-E676-4EF5-AD48-1A31B9852A5D}"/>
              </a:ext>
            </a:extLst>
          </p:cNvPr>
          <p:cNvSpPr>
            <a:spLocks noGrp="1"/>
          </p:cNvSpPr>
          <p:nvPr>
            <p:ph idx="1"/>
          </p:nvPr>
        </p:nvSpPr>
        <p:spPr>
          <a:xfrm>
            <a:off x="886838" y="1582433"/>
            <a:ext cx="9512030" cy="4087324"/>
          </a:xfrm>
        </p:spPr>
        <p:txBody>
          <a:bodyPr vert="horz" lIns="91440" tIns="45720" rIns="91440" bIns="45720" rtlCol="0" anchor="t">
            <a:normAutofit/>
          </a:bodyPr>
          <a:lstStyle/>
          <a:p>
            <a:pPr marL="233045" indent="-233045">
              <a:buFont typeface="Wingdings" panose="05000000000000000000" pitchFamily="2" charset="2"/>
              <a:buChar char="§"/>
            </a:pPr>
            <a:r>
              <a:rPr lang="en-US">
                <a:ea typeface="+mn-lt"/>
                <a:cs typeface="+mn-lt"/>
              </a:rPr>
              <a:t>Serve as conduit between this group and your respective boards, committees, and networks; inform them of the topics discussed here, and communicate their feedback to us, as appropriate</a:t>
            </a:r>
            <a:endParaRPr lang="en-US">
              <a:cs typeface="Calibri"/>
            </a:endParaRPr>
          </a:p>
          <a:p>
            <a:pPr marL="233045" indent="-233045">
              <a:buFont typeface="Wingdings" panose="05000000000000000000" pitchFamily="2" charset="2"/>
              <a:buChar char="§"/>
            </a:pPr>
            <a:r>
              <a:rPr lang="en-US">
                <a:ea typeface="+mn-lt"/>
                <a:cs typeface="+mn-lt"/>
              </a:rPr>
              <a:t>You are not required to achieve consensus when providing input to SDOT.  If consensus is not reached, perspectives will be documented in the meeting summaries</a:t>
            </a:r>
            <a:endParaRPr lang="en-US">
              <a:cs typeface="Calibri"/>
            </a:endParaRPr>
          </a:p>
          <a:p>
            <a:endParaRPr lang="en-US">
              <a:cs typeface="Calibri"/>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2691302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670227-A8D3-4FF4-A38D-102F2D01AAB2}"/>
              </a:ext>
            </a:extLst>
          </p:cNvPr>
          <p:cNvSpPr>
            <a:spLocks noGrp="1"/>
          </p:cNvSpPr>
          <p:nvPr>
            <p:ph type="ctrTitle"/>
          </p:nvPr>
        </p:nvSpPr>
        <p:spPr>
          <a:xfrm>
            <a:off x="1848465" y="3298722"/>
            <a:ext cx="8495070" cy="1784402"/>
          </a:xfrm>
        </p:spPr>
        <p:txBody>
          <a:bodyPr anchor="b">
            <a:normAutofit/>
          </a:bodyPr>
          <a:lstStyle/>
          <a:p>
            <a:pPr algn="ctr"/>
            <a:r>
              <a:rPr lang="en-US" sz="6000">
                <a:solidFill>
                  <a:srgbClr val="FFFFFF"/>
                </a:solidFill>
              </a:rPr>
              <a:t>Break</a:t>
            </a:r>
          </a:p>
        </p:txBody>
      </p:sp>
      <p:sp>
        <p:nvSpPr>
          <p:cNvPr id="13" name="Oval 12">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Coffee">
            <a:extLst>
              <a:ext uri="{FF2B5EF4-FFF2-40B4-BE49-F238E27FC236}">
                <a16:creationId xmlns:a16="http://schemas.microsoft.com/office/drawing/2014/main" id="{137A1F50-B6F7-44E7-8239-37B0794A49A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90147" y="1145200"/>
            <a:ext cx="1585968" cy="1585968"/>
          </a:xfrm>
          <a:prstGeom prst="rect">
            <a:avLst/>
          </a:prstGeom>
        </p:spPr>
      </p:pic>
    </p:spTree>
    <p:extLst>
      <p:ext uri="{BB962C8B-B14F-4D97-AF65-F5344CB8AC3E}">
        <p14:creationId xmlns:p14="http://schemas.microsoft.com/office/powerpoint/2010/main" val="354398896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52AB6-43FB-45C7-A42E-51C1344BC4DC}"/>
              </a:ext>
              <a:ext uri="{C183D7F6-B498-43B3-948B-1728B52AA6E4}">
                <adec:decorative xmlns:adec="http://schemas.microsoft.com/office/drawing/2017/decorative" val="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1" y="0"/>
            <a:ext cx="12191999" cy="6056555"/>
          </a:xfrm>
          <a:prstGeom prst="rect">
            <a:avLst/>
          </a:prstGeom>
        </p:spPr>
      </p:pic>
      <p:sp>
        <p:nvSpPr>
          <p:cNvPr id="2" name="Title 1">
            <a:extLst>
              <a:ext uri="{FF2B5EF4-FFF2-40B4-BE49-F238E27FC236}">
                <a16:creationId xmlns:a16="http://schemas.microsoft.com/office/drawing/2014/main" id="{3868DF9A-2486-4208-A8D1-DA18E8EF438C}"/>
              </a:ext>
            </a:extLst>
          </p:cNvPr>
          <p:cNvSpPr>
            <a:spLocks noGrp="1"/>
          </p:cNvSpPr>
          <p:nvPr>
            <p:ph type="title"/>
          </p:nvPr>
        </p:nvSpPr>
        <p:spPr/>
        <p:txBody>
          <a:bodyPr/>
          <a:lstStyle/>
          <a:p>
            <a:r>
              <a:rPr lang="en-US" dirty="0">
                <a:ea typeface="Ebrima"/>
                <a:cs typeface="Ebrima"/>
              </a:rPr>
              <a:t>Introduction to Signal Operations</a:t>
            </a:r>
            <a:endParaRPr lang="en-US" dirty="0"/>
          </a:p>
        </p:txBody>
      </p:sp>
      <p:sp>
        <p:nvSpPr>
          <p:cNvPr id="7" name="Title 1">
            <a:extLst>
              <a:ext uri="{FF2B5EF4-FFF2-40B4-BE49-F238E27FC236}">
                <a16:creationId xmlns:a16="http://schemas.microsoft.com/office/drawing/2014/main" id="{7860ECA4-CE66-4CD9-91B2-ECA1465D2C33}"/>
              </a:ext>
            </a:extLst>
          </p:cNvPr>
          <p:cNvSpPr txBox="1">
            <a:spLocks/>
          </p:cNvSpPr>
          <p:nvPr/>
        </p:nvSpPr>
        <p:spPr>
          <a:xfrm>
            <a:off x="1524000" y="1122362"/>
            <a:ext cx="9144000" cy="28472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a:latin typeface="Ebrima"/>
              <a:ea typeface="Ebrima"/>
              <a:cs typeface="Ebrima"/>
            </a:endParaRPr>
          </a:p>
        </p:txBody>
      </p:sp>
    </p:spTree>
    <p:extLst>
      <p:ext uri="{BB962C8B-B14F-4D97-AF65-F5344CB8AC3E}">
        <p14:creationId xmlns:p14="http://schemas.microsoft.com/office/powerpoint/2010/main" val="133482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A321-B302-724D-9AE8-5D49CD128CA1}"/>
              </a:ext>
            </a:extLst>
          </p:cNvPr>
          <p:cNvSpPr>
            <a:spLocks noGrp="1"/>
          </p:cNvSpPr>
          <p:nvPr>
            <p:ph type="title"/>
          </p:nvPr>
        </p:nvSpPr>
        <p:spPr/>
        <p:txBody>
          <a:bodyPr/>
          <a:lstStyle/>
          <a:p>
            <a:r>
              <a:rPr lang="en-US" dirty="0"/>
              <a:t>Meeting format</a:t>
            </a:r>
          </a:p>
        </p:txBody>
      </p:sp>
      <p:sp>
        <p:nvSpPr>
          <p:cNvPr id="3" name="Content Placeholder 2">
            <a:extLst>
              <a:ext uri="{FF2B5EF4-FFF2-40B4-BE49-F238E27FC236}">
                <a16:creationId xmlns:a16="http://schemas.microsoft.com/office/drawing/2014/main" id="{99629BB7-D1A0-864C-89D0-1E21D702D586}"/>
              </a:ext>
            </a:extLst>
          </p:cNvPr>
          <p:cNvSpPr>
            <a:spLocks noGrp="1"/>
          </p:cNvSpPr>
          <p:nvPr>
            <p:ph idx="1"/>
          </p:nvPr>
        </p:nvSpPr>
        <p:spPr>
          <a:xfrm>
            <a:off x="929640" y="1561465"/>
            <a:ext cx="9281160" cy="4087324"/>
          </a:xfrm>
        </p:spPr>
        <p:txBody>
          <a:bodyPr vert="horz" lIns="91440" tIns="45720" rIns="91440" bIns="45720" rtlCol="0" anchor="t">
            <a:normAutofit/>
          </a:bodyPr>
          <a:lstStyle/>
          <a:p>
            <a:pPr>
              <a:spcAft>
                <a:spcPts val="600"/>
              </a:spcAft>
              <a:buFont typeface="Wingdings" panose="05000000000000000000" pitchFamily="2" charset="2"/>
              <a:buChar char="§"/>
            </a:pPr>
            <a:r>
              <a:rPr lang="en-US" dirty="0">
                <a:ea typeface="+mn-lt"/>
                <a:cs typeface="+mn-lt"/>
              </a:rPr>
              <a:t>We want to hear from you; </a:t>
            </a:r>
            <a:r>
              <a:rPr lang="en-US" u="sng" dirty="0">
                <a:ea typeface="+mn-lt"/>
                <a:cs typeface="+mn-lt"/>
              </a:rPr>
              <a:t>we encourage you to chime in and participate</a:t>
            </a:r>
            <a:r>
              <a:rPr lang="en-US" dirty="0">
                <a:ea typeface="+mn-lt"/>
                <a:cs typeface="+mn-lt"/>
              </a:rPr>
              <a:t>; some meetings will have more time for open discussion</a:t>
            </a:r>
          </a:p>
          <a:p>
            <a:pPr>
              <a:buFont typeface="Wingdings" panose="05000000000000000000" pitchFamily="2" charset="2"/>
              <a:buChar char="§"/>
            </a:pPr>
            <a:r>
              <a:rPr lang="en-US" dirty="0">
                <a:ea typeface="+mn-lt"/>
                <a:cs typeface="+mn-lt"/>
              </a:rPr>
              <a:t>During presentations:</a:t>
            </a:r>
          </a:p>
          <a:p>
            <a:pPr lvl="1">
              <a:buFont typeface="Wingdings" panose="05000000000000000000" pitchFamily="2" charset="2"/>
              <a:buChar char="§"/>
            </a:pPr>
            <a:r>
              <a:rPr lang="en-US" dirty="0">
                <a:ea typeface="+mn-lt"/>
                <a:cs typeface="+mn-lt"/>
              </a:rPr>
              <a:t>We will screenshare slides</a:t>
            </a:r>
          </a:p>
          <a:p>
            <a:pPr lvl="1">
              <a:buFont typeface="Wingdings" panose="05000000000000000000" pitchFamily="2" charset="2"/>
              <a:buChar char="§"/>
            </a:pPr>
            <a:r>
              <a:rPr lang="en-US" dirty="0"/>
              <a:t>Please stay on mute</a:t>
            </a:r>
          </a:p>
          <a:p>
            <a:pPr lvl="1">
              <a:buFont typeface="Wingdings" panose="05000000000000000000" pitchFamily="2" charset="2"/>
              <a:buChar char="§"/>
            </a:pPr>
            <a:r>
              <a:rPr lang="en-US" dirty="0"/>
              <a:t>If you want to chime in or have quick questions answered as we go, please use the </a:t>
            </a:r>
            <a:r>
              <a:rPr lang="en-US" b="1" u="sng" dirty="0"/>
              <a:t>chat function</a:t>
            </a:r>
            <a:r>
              <a:rPr lang="en-US" dirty="0"/>
              <a:t> or </a:t>
            </a:r>
            <a:r>
              <a:rPr lang="en-US" b="1" u="sng" dirty="0"/>
              <a:t>raise hand function</a:t>
            </a:r>
          </a:p>
          <a:p>
            <a:pPr>
              <a:spcAft>
                <a:spcPts val="600"/>
              </a:spcAft>
              <a:buFont typeface="Wingdings" panose="05000000000000000000" pitchFamily="2" charset="2"/>
              <a:buChar char="§"/>
            </a:pPr>
            <a:r>
              <a:rPr lang="en-US" sz="2500" dirty="0">
                <a:ea typeface="+mn-lt"/>
                <a:cs typeface="+mn-lt"/>
              </a:rPr>
              <a:t>Please say your name before you speak</a:t>
            </a:r>
          </a:p>
          <a:p>
            <a:pPr>
              <a:buFont typeface="Wingdings" panose="05000000000000000000" pitchFamily="2" charset="2"/>
              <a:buChar char="§"/>
            </a:pPr>
            <a:r>
              <a:rPr lang="en-US" dirty="0">
                <a:ea typeface="+mn-lt"/>
                <a:cs typeface="+mn-lt"/>
              </a:rPr>
              <a:t>If you are having technical difficulties, please use the chat or email </a:t>
            </a:r>
            <a:r>
              <a:rPr lang="en-US" dirty="0" err="1">
                <a:ea typeface="+mn-lt"/>
                <a:cs typeface="+mn-lt"/>
              </a:rPr>
              <a:t>ellie.smith@seattle.gov</a:t>
            </a:r>
            <a:endParaRPr lang="en-US" dirty="0">
              <a:ea typeface="+mn-lt"/>
              <a:cs typeface="+mn-lt"/>
            </a:endParaRPr>
          </a:p>
          <a:p>
            <a:pPr marL="0" indent="0">
              <a:buNone/>
            </a:pPr>
            <a:endParaRPr lang="en-US" dirty="0">
              <a:cs typeface="Calibri"/>
            </a:endParaRPr>
          </a:p>
          <a:p>
            <a:endParaRPr lang="en-US" dirty="0">
              <a:cs typeface="Calibri"/>
            </a:endParaRPr>
          </a:p>
          <a:p>
            <a:endParaRPr lang="en-US" dirty="0">
              <a:highlight>
                <a:srgbClr val="FFFF00"/>
              </a:highlight>
              <a:cs typeface="Calibri"/>
            </a:endParaRPr>
          </a:p>
        </p:txBody>
      </p:sp>
    </p:spTree>
    <p:extLst>
      <p:ext uri="{BB962C8B-B14F-4D97-AF65-F5344CB8AC3E}">
        <p14:creationId xmlns:p14="http://schemas.microsoft.com/office/powerpoint/2010/main" val="3711610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1DDA2B-8CCC-4E4E-A017-C528C4552688}"/>
              </a:ext>
              <a:ext uri="{C183D7F6-B498-43B3-948B-1728B52AA6E4}">
                <adec:decorative xmlns:adec="http://schemas.microsoft.com/office/drawing/2017/decorative" val="1"/>
              </a:ext>
            </a:extLst>
          </p:cNvPr>
          <p:cNvPicPr>
            <a:picLocks noChangeAspect="1" noChangeArrowheads="1"/>
          </p:cNvPicPr>
          <p:nvPr/>
        </p:nvPicPr>
        <p:blipFill rotWithShape="1">
          <a:blip r:embed="rId3" cstate="hqprint">
            <a:alphaModFix amt="50000"/>
            <a:extLst>
              <a:ext uri="{28A0092B-C50C-407E-A947-70E740481C1C}">
                <a14:useLocalDpi xmlns:a14="http://schemas.microsoft.com/office/drawing/2010/main"/>
              </a:ext>
            </a:extLst>
          </a:blip>
          <a:srcRect/>
          <a:stretch/>
        </p:blipFill>
        <p:spPr bwMode="auto">
          <a:xfrm>
            <a:off x="0" y="1"/>
            <a:ext cx="12369338" cy="6064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4A597B-E268-44F8-BAF1-CE3241FC0CE4}"/>
              </a:ext>
            </a:extLst>
          </p:cNvPr>
          <p:cNvSpPr>
            <a:spLocks noGrp="1"/>
          </p:cNvSpPr>
          <p:nvPr>
            <p:ph type="title"/>
          </p:nvPr>
        </p:nvSpPr>
        <p:spPr>
          <a:xfrm>
            <a:off x="6258098" y="407830"/>
            <a:ext cx="10515600" cy="1325563"/>
          </a:xfrm>
        </p:spPr>
        <p:txBody>
          <a:bodyPr>
            <a:normAutofit/>
          </a:bodyPr>
          <a:lstStyle/>
          <a:p>
            <a:r>
              <a:rPr lang="en-US" dirty="0">
                <a:ea typeface="Ebrima"/>
                <a:cs typeface="Ebrima"/>
              </a:rPr>
              <a:t>Purpose</a:t>
            </a:r>
            <a:endParaRPr lang="en-US" dirty="0">
              <a:ea typeface="Ebrima" panose="02000000000000000000" pitchFamily="2" charset="0"/>
              <a:cs typeface="Ebrima" panose="02000000000000000000" pitchFamily="2" charset="0"/>
            </a:endParaRPr>
          </a:p>
        </p:txBody>
      </p:sp>
      <p:sp>
        <p:nvSpPr>
          <p:cNvPr id="7" name="Content Placeholder 4">
            <a:extLst>
              <a:ext uri="{FF2B5EF4-FFF2-40B4-BE49-F238E27FC236}">
                <a16:creationId xmlns:a16="http://schemas.microsoft.com/office/drawing/2014/main" id="{E517AC8D-D59E-4048-A5D3-FDAF1B1BE3BA}"/>
              </a:ext>
            </a:extLst>
          </p:cNvPr>
          <p:cNvSpPr>
            <a:spLocks noGrp="1"/>
          </p:cNvSpPr>
          <p:nvPr>
            <p:ph sz="half" idx="2"/>
          </p:nvPr>
        </p:nvSpPr>
        <p:spPr>
          <a:xfrm>
            <a:off x="6495393" y="1690690"/>
            <a:ext cx="5611999" cy="4096698"/>
          </a:xfrm>
        </p:spPr>
        <p:txBody>
          <a:bodyPr vert="horz" lIns="91440" tIns="45720" rIns="91440" bIns="45720" rtlCol="0" anchor="t">
            <a:normAutofit/>
          </a:bodyPr>
          <a:lstStyle/>
          <a:p>
            <a:pPr>
              <a:lnSpc>
                <a:spcPct val="120000"/>
              </a:lnSpc>
              <a:buFont typeface="Wingdings" panose="05000000000000000000" pitchFamily="2" charset="2"/>
              <a:buChar char="§"/>
            </a:pPr>
            <a:r>
              <a:rPr lang="en-US" dirty="0">
                <a:ea typeface="Ebrima"/>
                <a:cs typeface="Ebrima"/>
              </a:rPr>
              <a:t>Role of traffic signals</a:t>
            </a:r>
          </a:p>
          <a:p>
            <a:pPr>
              <a:lnSpc>
                <a:spcPct val="120000"/>
              </a:lnSpc>
              <a:buFont typeface="Wingdings" panose="05000000000000000000" pitchFamily="2" charset="2"/>
              <a:buChar char="§"/>
            </a:pPr>
            <a:r>
              <a:rPr lang="en-US" dirty="0">
                <a:ea typeface="Ebrima"/>
                <a:cs typeface="Ebrima"/>
              </a:rPr>
              <a:t>Background </a:t>
            </a:r>
          </a:p>
          <a:p>
            <a:pPr>
              <a:lnSpc>
                <a:spcPct val="120000"/>
              </a:lnSpc>
              <a:buFont typeface="Wingdings" panose="05000000000000000000" pitchFamily="2" charset="2"/>
              <a:buChar char="§"/>
            </a:pPr>
            <a:r>
              <a:rPr lang="en-US" dirty="0">
                <a:ea typeface="Ebrima"/>
                <a:cs typeface="Ebrima"/>
              </a:rPr>
              <a:t>Explain our current practices and discuss future policy update</a:t>
            </a:r>
          </a:p>
          <a:p>
            <a:pPr>
              <a:lnSpc>
                <a:spcPct val="120000"/>
              </a:lnSpc>
              <a:buFont typeface="Wingdings" panose="05000000000000000000" pitchFamily="2" charset="2"/>
              <a:buChar char="§"/>
            </a:pPr>
            <a:endParaRPr lang="en-US" sz="2400" dirty="0">
              <a:ea typeface="Ebrima" panose="02000000000000000000" pitchFamily="2" charset="0"/>
              <a:cs typeface="Ebrima" panose="02000000000000000000" pitchFamily="2" charset="0"/>
            </a:endParaRPr>
          </a:p>
          <a:p>
            <a:pPr marL="0" indent="0">
              <a:buNone/>
            </a:pPr>
            <a:endParaRPr lang="en-US"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167787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97B-E268-44F8-BAF1-CE3241FC0CE4}"/>
              </a:ext>
            </a:extLst>
          </p:cNvPr>
          <p:cNvSpPr>
            <a:spLocks noGrp="1"/>
          </p:cNvSpPr>
          <p:nvPr>
            <p:ph type="title"/>
          </p:nvPr>
        </p:nvSpPr>
        <p:spPr/>
        <p:txBody>
          <a:bodyPr>
            <a:normAutofit/>
          </a:bodyPr>
          <a:lstStyle/>
          <a:p>
            <a:r>
              <a:rPr lang="en-US" dirty="0">
                <a:ea typeface="Ebrima"/>
                <a:cs typeface="Ebrima"/>
              </a:rPr>
              <a:t>Role of traffic signals</a:t>
            </a:r>
            <a:endParaRPr lang="en-US" dirty="0">
              <a:ea typeface="Ebrima" panose="02000000000000000000" pitchFamily="2" charset="0"/>
              <a:cs typeface="Ebrima" panose="02000000000000000000" pitchFamily="2" charset="0"/>
            </a:endParaRPr>
          </a:p>
        </p:txBody>
      </p:sp>
      <p:sp>
        <p:nvSpPr>
          <p:cNvPr id="7" name="Content Placeholder 4">
            <a:extLst>
              <a:ext uri="{FF2B5EF4-FFF2-40B4-BE49-F238E27FC236}">
                <a16:creationId xmlns:a16="http://schemas.microsoft.com/office/drawing/2014/main" id="{E517AC8D-D59E-4048-A5D3-FDAF1B1BE3BA}"/>
              </a:ext>
            </a:extLst>
          </p:cNvPr>
          <p:cNvSpPr>
            <a:spLocks noGrp="1"/>
          </p:cNvSpPr>
          <p:nvPr>
            <p:ph sz="half" idx="2"/>
          </p:nvPr>
        </p:nvSpPr>
        <p:spPr>
          <a:xfrm>
            <a:off x="883394" y="1496422"/>
            <a:ext cx="5181600" cy="4096698"/>
          </a:xfrm>
        </p:spPr>
        <p:txBody>
          <a:bodyPr vert="horz" lIns="91440" tIns="45720" rIns="91440" bIns="45720" rtlCol="0" anchor="t">
            <a:normAutofit lnSpcReduction="10000"/>
          </a:bodyPr>
          <a:lstStyle/>
          <a:p>
            <a:pPr>
              <a:lnSpc>
                <a:spcPct val="120000"/>
              </a:lnSpc>
              <a:buFont typeface="Wingdings" panose="05000000000000000000" pitchFamily="2" charset="2"/>
              <a:buChar char="§"/>
            </a:pPr>
            <a:r>
              <a:rPr lang="en-US" dirty="0">
                <a:ea typeface="Ebrima"/>
                <a:cs typeface="Ebrima"/>
              </a:rPr>
              <a:t>Provide orderly movement of people driving, riding, rolling and walking</a:t>
            </a:r>
            <a:endParaRPr lang="en-US" dirty="0">
              <a:ea typeface="Ebrima"/>
              <a:cs typeface="Calibri"/>
            </a:endParaRPr>
          </a:p>
          <a:p>
            <a:pPr>
              <a:lnSpc>
                <a:spcPct val="120000"/>
              </a:lnSpc>
              <a:buFont typeface="Wingdings" panose="05000000000000000000" pitchFamily="2" charset="2"/>
              <a:buChar char="§"/>
            </a:pPr>
            <a:r>
              <a:rPr lang="en-US" dirty="0">
                <a:ea typeface="Ebrima"/>
                <a:cs typeface="Ebrima"/>
              </a:rPr>
              <a:t>Reduce frequency and severity of certain types of crashes</a:t>
            </a:r>
          </a:p>
          <a:p>
            <a:pPr>
              <a:lnSpc>
                <a:spcPct val="120000"/>
              </a:lnSpc>
              <a:buFont typeface="Wingdings" panose="05000000000000000000" pitchFamily="2" charset="2"/>
              <a:buChar char="§"/>
            </a:pPr>
            <a:r>
              <a:rPr lang="en-US" dirty="0">
                <a:ea typeface="Ebrima"/>
                <a:cs typeface="Ebrima"/>
              </a:rPr>
              <a:t>Help to manage travel speeds along a given route</a:t>
            </a:r>
            <a:endParaRPr lang="en-US" dirty="0"/>
          </a:p>
          <a:p>
            <a:pPr>
              <a:lnSpc>
                <a:spcPct val="120000"/>
              </a:lnSpc>
              <a:buFont typeface="Wingdings" panose="05000000000000000000" pitchFamily="2" charset="2"/>
              <a:buChar char="§"/>
            </a:pPr>
            <a:r>
              <a:rPr lang="en-US" dirty="0">
                <a:ea typeface="Ebrima"/>
                <a:cs typeface="Ebrima"/>
              </a:rPr>
              <a:t>Interrupt travel flow where streets cross, creating regular and reliable crossing opportunities</a:t>
            </a:r>
            <a:endParaRPr lang="en-US" sz="2400" dirty="0">
              <a:ea typeface="Ebrima" panose="02000000000000000000" pitchFamily="2" charset="0"/>
              <a:cs typeface="Ebrima" panose="02000000000000000000" pitchFamily="2" charset="0"/>
            </a:endParaRPr>
          </a:p>
          <a:p>
            <a:pPr marL="0" indent="0">
              <a:buNone/>
            </a:pP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10" name="Picture 9" descr="Photo of an intersection in Seattle. It shows automobiles, a street car, and a pedestrian all crossing in the same direction at the same time in the intersection.">
            <a:extLst>
              <a:ext uri="{FF2B5EF4-FFF2-40B4-BE49-F238E27FC236}">
                <a16:creationId xmlns:a16="http://schemas.microsoft.com/office/drawing/2014/main" id="{95CD8E9A-3BB4-4048-A200-337D97E34928}"/>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6362092" y="1027908"/>
            <a:ext cx="5305424" cy="4114801"/>
          </a:xfrm>
          <a:prstGeom prst="rect">
            <a:avLst/>
          </a:prstGeom>
          <a:ln>
            <a:noFill/>
          </a:ln>
          <a:effectLst/>
        </p:spPr>
      </p:pic>
    </p:spTree>
    <p:extLst>
      <p:ext uri="{BB962C8B-B14F-4D97-AF65-F5344CB8AC3E}">
        <p14:creationId xmlns:p14="http://schemas.microsoft.com/office/powerpoint/2010/main" val="542949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graph of building construction in Seattle, including high rise buildings and cranes.">
            <a:extLst>
              <a:ext uri="{FF2B5EF4-FFF2-40B4-BE49-F238E27FC236}">
                <a16:creationId xmlns:a16="http://schemas.microsoft.com/office/drawing/2014/main" id="{DC0FE25A-7AA4-4BC5-902F-CDA8513708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025" y="852050"/>
            <a:ext cx="3815549" cy="5087399"/>
          </a:xfrm>
          <a:prstGeom prst="rect">
            <a:avLst/>
          </a:prstGeom>
        </p:spPr>
      </p:pic>
      <p:sp>
        <p:nvSpPr>
          <p:cNvPr id="2" name="Title 1">
            <a:extLst>
              <a:ext uri="{FF2B5EF4-FFF2-40B4-BE49-F238E27FC236}">
                <a16:creationId xmlns:a16="http://schemas.microsoft.com/office/drawing/2014/main" id="{C644BEF6-DCA2-4D72-8286-DCE16AF9CAE3}"/>
              </a:ext>
            </a:extLst>
          </p:cNvPr>
          <p:cNvSpPr>
            <a:spLocks noGrp="1"/>
          </p:cNvSpPr>
          <p:nvPr>
            <p:ph type="title"/>
          </p:nvPr>
        </p:nvSpPr>
        <p:spPr>
          <a:xfrm>
            <a:off x="4571999" y="4363493"/>
            <a:ext cx="5006336" cy="1325563"/>
          </a:xfrm>
        </p:spPr>
        <p:txBody>
          <a:bodyPr>
            <a:noAutofit/>
          </a:bodyPr>
          <a:lstStyle/>
          <a:p>
            <a:r>
              <a:rPr lang="en-US" dirty="0"/>
              <a:t>Growth</a:t>
            </a:r>
            <a:br>
              <a:rPr lang="en-US" dirty="0"/>
            </a:br>
            <a:r>
              <a:rPr lang="en-US" dirty="0"/>
              <a:t>Congestion</a:t>
            </a:r>
            <a:br>
              <a:rPr lang="en-US" dirty="0"/>
            </a:br>
            <a:r>
              <a:rPr lang="en-US" dirty="0"/>
              <a:t>&amp; Capacity</a:t>
            </a:r>
          </a:p>
        </p:txBody>
      </p:sp>
      <p:pic>
        <p:nvPicPr>
          <p:cNvPr id="6" name="Picture 5" descr="Figure showing five different photos of the same street. Each of the five photos shows the the amount of space 200 people take up in various modes of transportation, including cars, bicycles, buses, and light rail. ">
            <a:extLst>
              <a:ext uri="{FF2B5EF4-FFF2-40B4-BE49-F238E27FC236}">
                <a16:creationId xmlns:a16="http://schemas.microsoft.com/office/drawing/2014/main" id="{0391E16E-12A8-411C-9A20-58FA45DEFA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9428" b="-5101"/>
          <a:stretch/>
        </p:blipFill>
        <p:spPr>
          <a:xfrm>
            <a:off x="6219244" y="284143"/>
            <a:ext cx="5006336" cy="5748342"/>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7" name="Title 1">
            <a:extLst>
              <a:ext uri="{FF2B5EF4-FFF2-40B4-BE49-F238E27FC236}">
                <a16:creationId xmlns:a16="http://schemas.microsoft.com/office/drawing/2014/main" id="{DC7350CF-805E-4F08-BDF2-BF78E8D38B06}"/>
              </a:ext>
            </a:extLst>
          </p:cNvPr>
          <p:cNvSpPr txBox="1">
            <a:spLocks/>
          </p:cNvSpPr>
          <p:nvPr/>
        </p:nvSpPr>
        <p:spPr>
          <a:xfrm>
            <a:off x="838200" y="2321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ea typeface="Ebrima"/>
                <a:cs typeface="Ebrima"/>
              </a:rPr>
              <a:t>Signal Ops background </a:t>
            </a:r>
            <a:endParaRPr lang="en-US" dirty="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06006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Photo of a street experiencing vehicle congestion. The photo shows lines of cars from behind that are backed up for blocks. ">
            <a:extLst>
              <a:ext uri="{FF2B5EF4-FFF2-40B4-BE49-F238E27FC236}">
                <a16:creationId xmlns:a16="http://schemas.microsoft.com/office/drawing/2014/main" id="{0A06AD2F-C71E-4D0C-BDFC-0B1F5BC5413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540733" y="991310"/>
            <a:ext cx="5181600" cy="4428456"/>
          </a:xfrm>
          <a:prstGeom prst="rect">
            <a:avLst/>
          </a:prstGeom>
          <a:ln>
            <a:noFill/>
          </a:ln>
          <a:effectLst/>
        </p:spPr>
      </p:pic>
      <p:sp>
        <p:nvSpPr>
          <p:cNvPr id="2" name="Title 1">
            <a:extLst>
              <a:ext uri="{FF2B5EF4-FFF2-40B4-BE49-F238E27FC236}">
                <a16:creationId xmlns:a16="http://schemas.microsoft.com/office/drawing/2014/main" id="{F796C07A-65EE-4068-9321-9E40431D113F}"/>
              </a:ext>
            </a:extLst>
          </p:cNvPr>
          <p:cNvSpPr>
            <a:spLocks noGrp="1"/>
          </p:cNvSpPr>
          <p:nvPr>
            <p:ph type="title"/>
          </p:nvPr>
        </p:nvSpPr>
        <p:spPr/>
        <p:txBody>
          <a:bodyPr/>
          <a:lstStyle/>
          <a:p>
            <a:r>
              <a:rPr lang="en-US" dirty="0"/>
              <a:t>Revisiting our policies</a:t>
            </a:r>
          </a:p>
        </p:txBody>
      </p:sp>
      <p:sp>
        <p:nvSpPr>
          <p:cNvPr id="3" name="Content Placeholder 2">
            <a:extLst>
              <a:ext uri="{FF2B5EF4-FFF2-40B4-BE49-F238E27FC236}">
                <a16:creationId xmlns:a16="http://schemas.microsoft.com/office/drawing/2014/main" id="{FFB1B802-1916-4EAF-98A6-FAD17F121A59}"/>
              </a:ext>
            </a:extLst>
          </p:cNvPr>
          <p:cNvSpPr>
            <a:spLocks noGrp="1"/>
          </p:cNvSpPr>
          <p:nvPr>
            <p:ph sz="half" idx="1"/>
          </p:nvPr>
        </p:nvSpPr>
        <p:spPr/>
        <p:txBody>
          <a:bodyPr/>
          <a:lstStyle/>
          <a:p>
            <a:r>
              <a:rPr lang="en-US" dirty="0"/>
              <a:t>Historic Practice:</a:t>
            </a:r>
          </a:p>
          <a:p>
            <a:pPr lvl="1"/>
            <a:r>
              <a:rPr lang="en-US" dirty="0"/>
              <a:t>Move vehicles and goods as safe and efficiently as possible</a:t>
            </a:r>
          </a:p>
          <a:p>
            <a:pPr lvl="1"/>
            <a:r>
              <a:rPr lang="en-US" dirty="0"/>
              <a:t>Provide opportunity for pedestrian access</a:t>
            </a:r>
          </a:p>
          <a:p>
            <a:r>
              <a:rPr lang="en-US" dirty="0"/>
              <a:t>Current and Updated Practice:</a:t>
            </a:r>
          </a:p>
          <a:p>
            <a:pPr lvl="1"/>
            <a:r>
              <a:rPr lang="en-US" dirty="0"/>
              <a:t>Understanding recurring congestion</a:t>
            </a:r>
          </a:p>
          <a:p>
            <a:pPr lvl="1"/>
            <a:r>
              <a:rPr lang="en-US" dirty="0"/>
              <a:t>Focused on moving people within multimodal operations</a:t>
            </a:r>
          </a:p>
          <a:p>
            <a:pPr lvl="1"/>
            <a:r>
              <a:rPr lang="en-US" dirty="0"/>
              <a:t>Inclusive, people focused with equitable opportunity and access for all user</a:t>
            </a:r>
          </a:p>
          <a:p>
            <a:pPr lvl="1"/>
            <a:endParaRPr lang="en-US" dirty="0"/>
          </a:p>
        </p:txBody>
      </p:sp>
    </p:spTree>
    <p:extLst>
      <p:ext uri="{BB962C8B-B14F-4D97-AF65-F5344CB8AC3E}">
        <p14:creationId xmlns:p14="http://schemas.microsoft.com/office/powerpoint/2010/main" val="3548110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52AB6-43FB-45C7-A42E-51C1344BC4DC}"/>
              </a:ext>
              <a:ext uri="{C183D7F6-B498-43B3-948B-1728B52AA6E4}">
                <adec:decorative xmlns:adec="http://schemas.microsoft.com/office/drawing/2017/decorative" val="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1" y="0"/>
            <a:ext cx="12191999" cy="6056555"/>
          </a:xfrm>
          <a:prstGeom prst="rect">
            <a:avLst/>
          </a:prstGeom>
        </p:spPr>
      </p:pic>
      <p:sp>
        <p:nvSpPr>
          <p:cNvPr id="2" name="Title 1">
            <a:extLst>
              <a:ext uri="{FF2B5EF4-FFF2-40B4-BE49-F238E27FC236}">
                <a16:creationId xmlns:a16="http://schemas.microsoft.com/office/drawing/2014/main" id="{D265220E-6096-41B0-938A-D3E9B751F7CF}"/>
              </a:ext>
            </a:extLst>
          </p:cNvPr>
          <p:cNvSpPr>
            <a:spLocks noGrp="1"/>
          </p:cNvSpPr>
          <p:nvPr>
            <p:ph type="title"/>
          </p:nvPr>
        </p:nvSpPr>
        <p:spPr/>
        <p:txBody>
          <a:bodyPr/>
          <a:lstStyle/>
          <a:p>
            <a:r>
              <a:rPr lang="en-US" dirty="0"/>
              <a:t>Signal essentials: operations and phasing</a:t>
            </a:r>
          </a:p>
        </p:txBody>
      </p:sp>
      <p:sp>
        <p:nvSpPr>
          <p:cNvPr id="3" name="Text Placeholder 2">
            <a:extLst>
              <a:ext uri="{FF2B5EF4-FFF2-40B4-BE49-F238E27FC236}">
                <a16:creationId xmlns:a16="http://schemas.microsoft.com/office/drawing/2014/main" id="{65D50FE9-5044-4403-8CA2-7D76C28DEBB2}"/>
              </a:ext>
            </a:extLst>
          </p:cNvPr>
          <p:cNvSpPr>
            <a:spLocks noGrp="1"/>
          </p:cNvSpPr>
          <p:nvPr>
            <p:ph type="body" idx="1"/>
          </p:nvPr>
        </p:nvSpPr>
        <p:spPr/>
        <p:txBody>
          <a:bodyPr/>
          <a:lstStyle/>
          <a:p>
            <a:r>
              <a:rPr lang="en-US" sz="2400"/>
              <a:t>Signal operations provides order in a multimodal environment</a:t>
            </a:r>
            <a:r>
              <a:rPr lang="en-US"/>
              <a:t> </a:t>
            </a:r>
          </a:p>
          <a:p>
            <a:endParaRPr lang="en-US"/>
          </a:p>
        </p:txBody>
      </p:sp>
      <p:sp>
        <p:nvSpPr>
          <p:cNvPr id="7" name="Title 1">
            <a:extLst>
              <a:ext uri="{FF2B5EF4-FFF2-40B4-BE49-F238E27FC236}">
                <a16:creationId xmlns:a16="http://schemas.microsoft.com/office/drawing/2014/main" id="{7860ECA4-CE66-4CD9-91B2-ECA1465D2C33}"/>
              </a:ext>
            </a:extLst>
          </p:cNvPr>
          <p:cNvSpPr txBox="1">
            <a:spLocks/>
          </p:cNvSpPr>
          <p:nvPr/>
        </p:nvSpPr>
        <p:spPr>
          <a:xfrm>
            <a:off x="1524000" y="1122362"/>
            <a:ext cx="9144000" cy="215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a:latin typeface="Ebrima"/>
              <a:ea typeface="Ebrima"/>
              <a:cs typeface="Ebrima"/>
            </a:endParaRPr>
          </a:p>
        </p:txBody>
      </p:sp>
      <p:sp>
        <p:nvSpPr>
          <p:cNvPr id="13" name="Subtitle 2">
            <a:extLst>
              <a:ext uri="{FF2B5EF4-FFF2-40B4-BE49-F238E27FC236}">
                <a16:creationId xmlns:a16="http://schemas.microsoft.com/office/drawing/2014/main" id="{5011C82A-2D55-4817-BAE0-99CCA9A0DEAC}"/>
              </a:ext>
            </a:extLst>
          </p:cNvPr>
          <p:cNvSpPr txBox="1">
            <a:spLocks/>
          </p:cNvSpPr>
          <p:nvPr/>
        </p:nvSpPr>
        <p:spPr>
          <a:xfrm>
            <a:off x="1524000" y="3429000"/>
            <a:ext cx="9144000" cy="10983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FFFFFF"/>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162790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97B-E268-44F8-BAF1-CE3241FC0CE4}"/>
              </a:ext>
            </a:extLst>
          </p:cNvPr>
          <p:cNvSpPr>
            <a:spLocks noGrp="1"/>
          </p:cNvSpPr>
          <p:nvPr>
            <p:ph type="title"/>
          </p:nvPr>
        </p:nvSpPr>
        <p:spPr/>
        <p:txBody>
          <a:bodyPr>
            <a:normAutofit/>
          </a:bodyPr>
          <a:lstStyle/>
          <a:p>
            <a:r>
              <a:rPr lang="en-US" dirty="0">
                <a:ea typeface="Ebrima"/>
                <a:cs typeface="Ebrima"/>
              </a:rPr>
              <a:t>Types of signal operations</a:t>
            </a:r>
          </a:p>
        </p:txBody>
      </p:sp>
      <p:sp>
        <p:nvSpPr>
          <p:cNvPr id="7" name="Content Placeholder 4">
            <a:extLst>
              <a:ext uri="{FF2B5EF4-FFF2-40B4-BE49-F238E27FC236}">
                <a16:creationId xmlns:a16="http://schemas.microsoft.com/office/drawing/2014/main" id="{E517AC8D-D59E-4048-A5D3-FDAF1B1BE3BA}"/>
              </a:ext>
            </a:extLst>
          </p:cNvPr>
          <p:cNvSpPr>
            <a:spLocks noGrp="1"/>
          </p:cNvSpPr>
          <p:nvPr>
            <p:ph idx="1"/>
          </p:nvPr>
        </p:nvSpPr>
        <p:spPr>
          <a:xfrm>
            <a:off x="838200" y="1547295"/>
            <a:ext cx="5257800" cy="4427049"/>
          </a:xfrm>
        </p:spPr>
        <p:txBody>
          <a:bodyPr vert="horz" lIns="91440" tIns="45720" rIns="91440" bIns="45720" rtlCol="0" anchor="t">
            <a:normAutofit lnSpcReduction="10000"/>
          </a:bodyPr>
          <a:lstStyle/>
          <a:p>
            <a:pPr marL="0" indent="0">
              <a:buNone/>
            </a:pPr>
            <a:r>
              <a:rPr lang="en-US" b="1" dirty="0">
                <a:latin typeface="Ebrima"/>
                <a:ea typeface="Ebrima"/>
                <a:cs typeface="Ebrima"/>
              </a:rPr>
              <a:t>Adaptive</a:t>
            </a:r>
          </a:p>
          <a:p>
            <a:pPr marL="0" indent="0">
              <a:buNone/>
            </a:pPr>
            <a:r>
              <a:rPr lang="en-US" dirty="0">
                <a:latin typeface="Ebrima" panose="02000000000000000000" pitchFamily="2" charset="0"/>
                <a:ea typeface="Ebrima" panose="02000000000000000000" pitchFamily="2" charset="0"/>
                <a:cs typeface="Ebrima" panose="02000000000000000000" pitchFamily="2" charset="0"/>
              </a:rPr>
              <a:t>Signals respond in real time to detected changes in traffic conditions.</a:t>
            </a:r>
          </a:p>
          <a:p>
            <a:pPr marL="0" indent="0">
              <a:buNone/>
            </a:pPr>
            <a:endParaRPr lang="en-US"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b="1" dirty="0">
                <a:latin typeface="Ebrima" panose="02000000000000000000" pitchFamily="2" charset="0"/>
                <a:ea typeface="Ebrima" panose="02000000000000000000" pitchFamily="2" charset="0"/>
                <a:cs typeface="Ebrima" panose="02000000000000000000" pitchFamily="2" charset="0"/>
              </a:rPr>
              <a:t>Coordinated</a:t>
            </a:r>
          </a:p>
          <a:p>
            <a:pPr marL="0" indent="0">
              <a:buNone/>
            </a:pPr>
            <a:r>
              <a:rPr lang="en-US" dirty="0">
                <a:latin typeface="Ebrima" panose="02000000000000000000" pitchFamily="2" charset="0"/>
                <a:ea typeface="Ebrima" panose="02000000000000000000" pitchFamily="2" charset="0"/>
                <a:cs typeface="Ebrima" panose="02000000000000000000" pitchFamily="2" charset="0"/>
              </a:rPr>
              <a:t>Signals are timed with respect to other signals in a corridor or network. </a:t>
            </a:r>
          </a:p>
          <a:p>
            <a:pPr marL="0" indent="0">
              <a:buNone/>
            </a:pPr>
            <a:endParaRPr lang="en-US" dirty="0">
              <a:latin typeface="Ebrima" panose="02000000000000000000" pitchFamily="2" charset="0"/>
              <a:ea typeface="Ebrima" panose="02000000000000000000" pitchFamily="2" charset="0"/>
              <a:cs typeface="Ebrima" panose="02000000000000000000" pitchFamily="2" charset="0"/>
            </a:endParaRPr>
          </a:p>
          <a:p>
            <a:pPr marL="0" indent="0">
              <a:buNone/>
            </a:pPr>
            <a:r>
              <a:rPr lang="en-US" b="1" dirty="0">
                <a:latin typeface="Ebrima" panose="02000000000000000000" pitchFamily="2" charset="0"/>
                <a:ea typeface="Ebrima" panose="02000000000000000000" pitchFamily="2" charset="0"/>
                <a:cs typeface="Ebrima" panose="02000000000000000000" pitchFamily="2" charset="0"/>
              </a:rPr>
              <a:t>Isolated</a:t>
            </a:r>
          </a:p>
          <a:p>
            <a:pPr marL="0" indent="0">
              <a:buNone/>
            </a:pPr>
            <a:r>
              <a:rPr lang="en-US" dirty="0">
                <a:latin typeface="Ebrima" panose="02000000000000000000" pitchFamily="2" charset="0"/>
                <a:ea typeface="Ebrima" panose="02000000000000000000" pitchFamily="2" charset="0"/>
                <a:cs typeface="Ebrima" panose="02000000000000000000" pitchFamily="2" charset="0"/>
              </a:rPr>
              <a:t>Signals operate alone and do not consider other intersections.</a:t>
            </a:r>
          </a:p>
          <a:p>
            <a:pPr marL="0" indent="0">
              <a:buNone/>
            </a:pP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2050" name="Picture 2" descr="An example image of an adaptive signal system, which shows the street grid and adaptive traffic signals along Mercer St in Seattle.">
            <a:extLst>
              <a:ext uri="{FF2B5EF4-FFF2-40B4-BE49-F238E27FC236}">
                <a16:creationId xmlns:a16="http://schemas.microsoft.com/office/drawing/2014/main" id="{EEDE0FC7-03BB-4871-96B9-9E062FD876E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531033" y="1330431"/>
            <a:ext cx="5257800" cy="4197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533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example diagram of transit priority signal. It shows a signal with three white lights. From top to bottom: horizontal bar, triangle, and vertical bar.">
            <a:extLst>
              <a:ext uri="{FF2B5EF4-FFF2-40B4-BE49-F238E27FC236}">
                <a16:creationId xmlns:a16="http://schemas.microsoft.com/office/drawing/2014/main" id="{32219403-7122-4770-ADE9-4F6064F50DB3}"/>
              </a:ext>
            </a:extLst>
          </p:cNvPr>
          <p:cNvPicPr>
            <a:picLocks noChangeAspect="1"/>
          </p:cNvPicPr>
          <p:nvPr/>
        </p:nvPicPr>
        <p:blipFill>
          <a:blip r:embed="rId3"/>
          <a:stretch>
            <a:fillRect/>
          </a:stretch>
        </p:blipFill>
        <p:spPr>
          <a:xfrm>
            <a:off x="8578080" y="80673"/>
            <a:ext cx="3354081" cy="3205011"/>
          </a:xfrm>
          <a:prstGeom prst="rect">
            <a:avLst/>
          </a:prstGeom>
        </p:spPr>
      </p:pic>
      <p:pic>
        <p:nvPicPr>
          <p:cNvPr id="4" name="Picture 3" descr="An example diagram of bike phase and pedestrian phase signals.&#10;&#10;The bike phase signal shows a three lights in the shape of bicycles. From top to bottom: red bike, yellow bike, green bike.&#10;&#10;The pedestrian phase signal shows a light that says &quot;ALL WALK.&quot;">
            <a:extLst>
              <a:ext uri="{FF2B5EF4-FFF2-40B4-BE49-F238E27FC236}">
                <a16:creationId xmlns:a16="http://schemas.microsoft.com/office/drawing/2014/main" id="{EC64C2AD-FA3E-4FBF-93E2-3461C2FAE19E}"/>
              </a:ext>
            </a:extLst>
          </p:cNvPr>
          <p:cNvPicPr>
            <a:picLocks noChangeAspect="1"/>
          </p:cNvPicPr>
          <p:nvPr/>
        </p:nvPicPr>
        <p:blipFill>
          <a:blip r:embed="rId4"/>
          <a:stretch>
            <a:fillRect/>
          </a:stretch>
        </p:blipFill>
        <p:spPr>
          <a:xfrm>
            <a:off x="8817080" y="2887904"/>
            <a:ext cx="3124264" cy="3205011"/>
          </a:xfrm>
          <a:prstGeom prst="rect">
            <a:avLst/>
          </a:prstGeom>
        </p:spPr>
      </p:pic>
      <p:sp>
        <p:nvSpPr>
          <p:cNvPr id="19" name="Title 5">
            <a:extLst>
              <a:ext uri="{FF2B5EF4-FFF2-40B4-BE49-F238E27FC236}">
                <a16:creationId xmlns:a16="http://schemas.microsoft.com/office/drawing/2014/main" id="{9C352527-981D-4783-9649-44793799A077}"/>
              </a:ext>
            </a:extLst>
          </p:cNvPr>
          <p:cNvSpPr txBox="1">
            <a:spLocks/>
          </p:cNvSpPr>
          <p:nvPr/>
        </p:nvSpPr>
        <p:spPr>
          <a:xfrm>
            <a:off x="378502" y="167757"/>
            <a:ext cx="10515600" cy="162748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cs typeface="Seattle Text"/>
              </a:rPr>
              <a:t>Types of signal phasing</a:t>
            </a:r>
            <a:endParaRPr lang="en-US" dirty="0"/>
          </a:p>
          <a:p>
            <a:r>
              <a:rPr lang="en-US" sz="2400" dirty="0">
                <a:cs typeface="Seattle Text"/>
              </a:rPr>
              <a:t>Signal Indications</a:t>
            </a:r>
          </a:p>
        </p:txBody>
      </p:sp>
      <p:pic>
        <p:nvPicPr>
          <p:cNvPr id="22" name="Picture 21" descr="An example diagram of different types of signal indications.&#10;&#10;For permitted: Two signals with red, yellow, and green lights.&#10;&#10;For permitted, protected-permitted, or protected: Two signals with red, yellow, and green lights. Another signal with left turn lights, including red, yellow, flashing yellow, and green left turn lights. &#10;&#10;For protected: Two signals with red, yellow, and green lights. Another signal with left turn lights, including red, yellow,  and green left turn lights. ">
            <a:extLst>
              <a:ext uri="{FF2B5EF4-FFF2-40B4-BE49-F238E27FC236}">
                <a16:creationId xmlns:a16="http://schemas.microsoft.com/office/drawing/2014/main" id="{A9C1711A-04B3-4443-A783-5C1AF7D1D7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46096" y="1381010"/>
            <a:ext cx="4866437" cy="4372100"/>
          </a:xfrm>
          <a:prstGeom prst="rect">
            <a:avLst/>
          </a:prstGeom>
        </p:spPr>
      </p:pic>
      <p:pic>
        <p:nvPicPr>
          <p:cNvPr id="23" name="Picture 22" descr="A close up of a green traffic light&#10;&#10;Description automatically generated">
            <a:extLst>
              <a:ext uri="{FF2B5EF4-FFF2-40B4-BE49-F238E27FC236}">
                <a16:creationId xmlns:a16="http://schemas.microsoft.com/office/drawing/2014/main" id="{618946C9-EB84-403F-AB58-D1BEE1CE940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875" y="1258783"/>
            <a:ext cx="3779218" cy="4560654"/>
          </a:xfrm>
          <a:prstGeom prst="rect">
            <a:avLst/>
          </a:prstGeom>
        </p:spPr>
      </p:pic>
      <p:sp>
        <p:nvSpPr>
          <p:cNvPr id="24" name="TextBox 23">
            <a:extLst>
              <a:ext uri="{FF2B5EF4-FFF2-40B4-BE49-F238E27FC236}">
                <a16:creationId xmlns:a16="http://schemas.microsoft.com/office/drawing/2014/main" id="{D8B3CD06-7518-4946-BE56-A38F94BE2803}"/>
              </a:ext>
            </a:extLst>
          </p:cNvPr>
          <p:cNvSpPr txBox="1"/>
          <p:nvPr/>
        </p:nvSpPr>
        <p:spPr>
          <a:xfrm>
            <a:off x="411670" y="4888215"/>
            <a:ext cx="1899898" cy="369332"/>
          </a:xfrm>
          <a:prstGeom prst="rect">
            <a:avLst/>
          </a:prstGeom>
          <a:noFill/>
        </p:spPr>
        <p:txBody>
          <a:bodyPr wrap="square" rtlCol="0">
            <a:spAutoFit/>
          </a:bodyPr>
          <a:lstStyle/>
          <a:p>
            <a:r>
              <a:rPr lang="en-US">
                <a:latin typeface="+mj-lt"/>
              </a:rPr>
              <a:t>Protected</a:t>
            </a:r>
          </a:p>
        </p:txBody>
      </p:sp>
      <p:sp>
        <p:nvSpPr>
          <p:cNvPr id="25" name="TextBox 24">
            <a:extLst>
              <a:ext uri="{FF2B5EF4-FFF2-40B4-BE49-F238E27FC236}">
                <a16:creationId xmlns:a16="http://schemas.microsoft.com/office/drawing/2014/main" id="{D01D9604-3DE0-49E5-BF2F-216A0FACB16D}"/>
              </a:ext>
            </a:extLst>
          </p:cNvPr>
          <p:cNvSpPr txBox="1"/>
          <p:nvPr/>
        </p:nvSpPr>
        <p:spPr>
          <a:xfrm>
            <a:off x="409690" y="3059687"/>
            <a:ext cx="3069779" cy="1569660"/>
          </a:xfrm>
          <a:prstGeom prst="rect">
            <a:avLst/>
          </a:prstGeom>
          <a:noFill/>
        </p:spPr>
        <p:txBody>
          <a:bodyPr wrap="square" rtlCol="0">
            <a:spAutoFit/>
          </a:bodyPr>
          <a:lstStyle/>
          <a:p>
            <a:r>
              <a:rPr lang="en-US" dirty="0">
                <a:latin typeface="+mj-lt"/>
              </a:rPr>
              <a:t>Permitted,</a:t>
            </a:r>
            <a:br>
              <a:rPr lang="en-US" dirty="0">
                <a:latin typeface="+mj-lt"/>
              </a:rPr>
            </a:br>
            <a:r>
              <a:rPr lang="en-US" dirty="0">
                <a:latin typeface="+mj-lt"/>
              </a:rPr>
              <a:t>Protected-Permitted,</a:t>
            </a:r>
            <a:br>
              <a:rPr lang="en-US" dirty="0">
                <a:latin typeface="+mj-lt"/>
              </a:rPr>
            </a:br>
            <a:r>
              <a:rPr lang="en-US" dirty="0">
                <a:latin typeface="+mj-lt"/>
              </a:rPr>
              <a:t>or Protected (flashing yellow)</a:t>
            </a:r>
            <a:br>
              <a:rPr lang="en-US" dirty="0">
                <a:latin typeface="+mj-lt"/>
              </a:rPr>
            </a:br>
            <a:r>
              <a:rPr lang="en-US" sz="1200" i="1" dirty="0">
                <a:latin typeface="+mj-lt"/>
                <a:cs typeface="Calibri Light" panose="020F0302020204030204" pitchFamily="34" charset="0"/>
              </a:rPr>
              <a:t>Note: Controller can implement any of the three phasing types depending on traffic cond.</a:t>
            </a:r>
            <a:br>
              <a:rPr lang="en-US" dirty="0">
                <a:latin typeface="+mj-lt"/>
              </a:rPr>
            </a:br>
            <a:endParaRPr lang="en-US" dirty="0">
              <a:latin typeface="+mj-lt"/>
            </a:endParaRPr>
          </a:p>
        </p:txBody>
      </p:sp>
      <p:sp>
        <p:nvSpPr>
          <p:cNvPr id="26" name="TextBox 25">
            <a:extLst>
              <a:ext uri="{FF2B5EF4-FFF2-40B4-BE49-F238E27FC236}">
                <a16:creationId xmlns:a16="http://schemas.microsoft.com/office/drawing/2014/main" id="{C7D33B0D-5BDC-4F3B-B883-8F4F857A9AC6}"/>
              </a:ext>
            </a:extLst>
          </p:cNvPr>
          <p:cNvSpPr txBox="1"/>
          <p:nvPr/>
        </p:nvSpPr>
        <p:spPr>
          <a:xfrm>
            <a:off x="411670" y="2212297"/>
            <a:ext cx="1899898" cy="369332"/>
          </a:xfrm>
          <a:prstGeom prst="rect">
            <a:avLst/>
          </a:prstGeom>
          <a:noFill/>
        </p:spPr>
        <p:txBody>
          <a:bodyPr wrap="square" rtlCol="0">
            <a:spAutoFit/>
          </a:bodyPr>
          <a:lstStyle/>
          <a:p>
            <a:r>
              <a:rPr lang="en-US">
                <a:latin typeface="+mj-lt"/>
              </a:rPr>
              <a:t>Permitted</a:t>
            </a:r>
          </a:p>
        </p:txBody>
      </p:sp>
      <p:sp>
        <p:nvSpPr>
          <p:cNvPr id="27" name="TextBox 26">
            <a:extLst>
              <a:ext uri="{FF2B5EF4-FFF2-40B4-BE49-F238E27FC236}">
                <a16:creationId xmlns:a16="http://schemas.microsoft.com/office/drawing/2014/main" id="{0D998A60-9F9F-4EB8-B254-4C20944CB81B}"/>
              </a:ext>
            </a:extLst>
          </p:cNvPr>
          <p:cNvSpPr txBox="1"/>
          <p:nvPr/>
        </p:nvSpPr>
        <p:spPr>
          <a:xfrm>
            <a:off x="9114304" y="512147"/>
            <a:ext cx="1899898" cy="923330"/>
          </a:xfrm>
          <a:prstGeom prst="rect">
            <a:avLst/>
          </a:prstGeom>
          <a:noFill/>
        </p:spPr>
        <p:txBody>
          <a:bodyPr wrap="square" rtlCol="0">
            <a:spAutoFit/>
          </a:bodyPr>
          <a:lstStyle/>
          <a:p>
            <a:r>
              <a:rPr lang="en-US">
                <a:latin typeface="+mj-lt"/>
              </a:rPr>
              <a:t>Transit</a:t>
            </a:r>
            <a:br>
              <a:rPr lang="en-US">
                <a:latin typeface="+mj-lt"/>
              </a:rPr>
            </a:br>
            <a:r>
              <a:rPr lang="en-US">
                <a:latin typeface="+mj-lt"/>
              </a:rPr>
              <a:t>Priority</a:t>
            </a:r>
            <a:br>
              <a:rPr lang="en-US">
                <a:latin typeface="+mj-lt"/>
              </a:rPr>
            </a:br>
            <a:r>
              <a:rPr lang="en-US">
                <a:latin typeface="+mj-lt"/>
              </a:rPr>
              <a:t>Signal</a:t>
            </a:r>
          </a:p>
        </p:txBody>
      </p:sp>
      <p:sp>
        <p:nvSpPr>
          <p:cNvPr id="28" name="TextBox 27">
            <a:extLst>
              <a:ext uri="{FF2B5EF4-FFF2-40B4-BE49-F238E27FC236}">
                <a16:creationId xmlns:a16="http://schemas.microsoft.com/office/drawing/2014/main" id="{12C38D75-6A86-4C92-AAA5-BC0007DC44E0}"/>
              </a:ext>
            </a:extLst>
          </p:cNvPr>
          <p:cNvSpPr txBox="1"/>
          <p:nvPr/>
        </p:nvSpPr>
        <p:spPr>
          <a:xfrm>
            <a:off x="9114304" y="4368886"/>
            <a:ext cx="1899898" cy="646331"/>
          </a:xfrm>
          <a:prstGeom prst="rect">
            <a:avLst/>
          </a:prstGeom>
          <a:noFill/>
        </p:spPr>
        <p:txBody>
          <a:bodyPr wrap="square" rtlCol="0">
            <a:spAutoFit/>
          </a:bodyPr>
          <a:lstStyle/>
          <a:p>
            <a:r>
              <a:rPr lang="en-US" dirty="0">
                <a:latin typeface="+mj-lt"/>
              </a:rPr>
              <a:t>Pedestrian</a:t>
            </a:r>
            <a:br>
              <a:rPr lang="en-US" dirty="0">
                <a:latin typeface="+mj-lt"/>
              </a:rPr>
            </a:br>
            <a:r>
              <a:rPr lang="en-US" dirty="0">
                <a:latin typeface="+mj-lt"/>
              </a:rPr>
              <a:t>Phase</a:t>
            </a:r>
          </a:p>
        </p:txBody>
      </p:sp>
      <p:sp>
        <p:nvSpPr>
          <p:cNvPr id="29" name="TextBox 28">
            <a:extLst>
              <a:ext uri="{FF2B5EF4-FFF2-40B4-BE49-F238E27FC236}">
                <a16:creationId xmlns:a16="http://schemas.microsoft.com/office/drawing/2014/main" id="{09F6659C-6920-4B4F-A7C3-D348AAE5A6F1}"/>
              </a:ext>
            </a:extLst>
          </p:cNvPr>
          <p:cNvSpPr txBox="1"/>
          <p:nvPr/>
        </p:nvSpPr>
        <p:spPr>
          <a:xfrm>
            <a:off x="9134575" y="3442261"/>
            <a:ext cx="1899898" cy="369332"/>
          </a:xfrm>
          <a:prstGeom prst="rect">
            <a:avLst/>
          </a:prstGeom>
          <a:noFill/>
        </p:spPr>
        <p:txBody>
          <a:bodyPr wrap="square" rtlCol="0">
            <a:spAutoFit/>
          </a:bodyPr>
          <a:lstStyle/>
          <a:p>
            <a:r>
              <a:rPr lang="en-US">
                <a:latin typeface="+mj-lt"/>
              </a:rPr>
              <a:t>Bike Phase</a:t>
            </a:r>
          </a:p>
        </p:txBody>
      </p:sp>
    </p:spTree>
    <p:extLst>
      <p:ext uri="{BB962C8B-B14F-4D97-AF65-F5344CB8AC3E}">
        <p14:creationId xmlns:p14="http://schemas.microsoft.com/office/powerpoint/2010/main" val="2057607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 showing plan view of protected bicycle track with a leading pedestrian and bike interval. All vehicles have a red light, while the bikes and pedestrians both have green lights and are advancing in the intersection going the same direction.">
            <a:extLst>
              <a:ext uri="{FF2B5EF4-FFF2-40B4-BE49-F238E27FC236}">
                <a16:creationId xmlns:a16="http://schemas.microsoft.com/office/drawing/2014/main" id="{2DDA9269-03C3-423A-B046-46085007012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6800" y="74065"/>
            <a:ext cx="10044544" cy="6017142"/>
          </a:xfrm>
          <a:prstGeom prst="rect">
            <a:avLst/>
          </a:prstGeom>
        </p:spPr>
      </p:pic>
      <p:sp>
        <p:nvSpPr>
          <p:cNvPr id="14" name="Title 5">
            <a:extLst>
              <a:ext uri="{FF2B5EF4-FFF2-40B4-BE49-F238E27FC236}">
                <a16:creationId xmlns:a16="http://schemas.microsoft.com/office/drawing/2014/main" id="{AA99DF26-C04F-445A-BCF9-5E3061522C62}"/>
              </a:ext>
            </a:extLst>
          </p:cNvPr>
          <p:cNvSpPr txBox="1">
            <a:spLocks/>
          </p:cNvSpPr>
          <p:nvPr/>
        </p:nvSpPr>
        <p:spPr>
          <a:xfrm>
            <a:off x="0" y="4472"/>
            <a:ext cx="5949537" cy="889147"/>
          </a:xfrm>
          <a:prstGeom prst="rect">
            <a:avLst/>
          </a:prstGeom>
          <a:solidFill>
            <a:schemeClr val="bg1"/>
          </a:solidFill>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sz="4800" dirty="0">
                <a:cs typeface="Seattle Text"/>
              </a:rPr>
              <a:t>Types of signal phasing</a:t>
            </a:r>
            <a:endParaRPr lang="en-US" sz="4800" dirty="0"/>
          </a:p>
          <a:p>
            <a:r>
              <a:rPr lang="en-US" sz="2600" dirty="0">
                <a:cs typeface="Seattle Text"/>
              </a:rPr>
              <a:t>Bike and Ped Only Phases/Leading Intervals</a:t>
            </a:r>
          </a:p>
        </p:txBody>
      </p:sp>
      <p:sp>
        <p:nvSpPr>
          <p:cNvPr id="2" name="TextBox 1">
            <a:extLst>
              <a:ext uri="{FF2B5EF4-FFF2-40B4-BE49-F238E27FC236}">
                <a16:creationId xmlns:a16="http://schemas.microsoft.com/office/drawing/2014/main" id="{9350BA01-9AE0-4E09-8169-B90B841E049F}"/>
              </a:ext>
            </a:extLst>
          </p:cNvPr>
          <p:cNvSpPr txBox="1"/>
          <p:nvPr/>
        </p:nvSpPr>
        <p:spPr>
          <a:xfrm>
            <a:off x="8110847" y="251361"/>
            <a:ext cx="2523507" cy="1508105"/>
          </a:xfrm>
          <a:prstGeom prst="rect">
            <a:avLst/>
          </a:prstGeom>
          <a:noFill/>
        </p:spPr>
        <p:txBody>
          <a:bodyPr wrap="square" rtlCol="0" anchor="t">
            <a:spAutoFit/>
          </a:bodyPr>
          <a:lstStyle/>
          <a:p>
            <a:r>
              <a:rPr lang="en-US" sz="2000" dirty="0">
                <a:solidFill>
                  <a:schemeClr val="bg1"/>
                </a:solidFill>
              </a:rPr>
              <a:t>L</a:t>
            </a:r>
            <a:r>
              <a:rPr lang="en-US" dirty="0">
                <a:solidFill>
                  <a:schemeClr val="bg1"/>
                </a:solidFill>
              </a:rPr>
              <a:t>eading pedestrian intervals (LPI) give people walking a head start before drivers get a green phase</a:t>
            </a:r>
            <a:endParaRPr lang="en-US" dirty="0">
              <a:solidFill>
                <a:schemeClr val="bg1"/>
              </a:solidFill>
              <a:cs typeface="Calibri"/>
            </a:endParaRPr>
          </a:p>
        </p:txBody>
      </p:sp>
    </p:spTree>
    <p:extLst>
      <p:ext uri="{BB962C8B-B14F-4D97-AF65-F5344CB8AC3E}">
        <p14:creationId xmlns:p14="http://schemas.microsoft.com/office/powerpoint/2010/main" val="412402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52AB6-43FB-45C7-A42E-51C1344BC4DC}"/>
              </a:ext>
              <a:ext uri="{C183D7F6-B498-43B3-948B-1728B52AA6E4}">
                <adec:decorative xmlns:adec="http://schemas.microsoft.com/office/drawing/2017/decorative" val="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1" y="0"/>
            <a:ext cx="12191999" cy="6056555"/>
          </a:xfrm>
          <a:prstGeom prst="rect">
            <a:avLst/>
          </a:prstGeom>
        </p:spPr>
      </p:pic>
      <p:sp>
        <p:nvSpPr>
          <p:cNvPr id="2" name="Title 1">
            <a:extLst>
              <a:ext uri="{FF2B5EF4-FFF2-40B4-BE49-F238E27FC236}">
                <a16:creationId xmlns:a16="http://schemas.microsoft.com/office/drawing/2014/main" id="{D265220E-6096-41B0-938A-D3E9B751F7CF}"/>
              </a:ext>
            </a:extLst>
          </p:cNvPr>
          <p:cNvSpPr>
            <a:spLocks noGrp="1"/>
          </p:cNvSpPr>
          <p:nvPr>
            <p:ph type="title"/>
          </p:nvPr>
        </p:nvSpPr>
        <p:spPr/>
        <p:txBody>
          <a:bodyPr/>
          <a:lstStyle/>
          <a:p>
            <a:r>
              <a:rPr lang="en-US" dirty="0"/>
              <a:t>Moving people, actuation, and timing signals</a:t>
            </a:r>
          </a:p>
        </p:txBody>
      </p:sp>
      <p:sp>
        <p:nvSpPr>
          <p:cNvPr id="7" name="Title 1">
            <a:extLst>
              <a:ext uri="{FF2B5EF4-FFF2-40B4-BE49-F238E27FC236}">
                <a16:creationId xmlns:a16="http://schemas.microsoft.com/office/drawing/2014/main" id="{7860ECA4-CE66-4CD9-91B2-ECA1465D2C33}"/>
              </a:ext>
            </a:extLst>
          </p:cNvPr>
          <p:cNvSpPr txBox="1">
            <a:spLocks/>
          </p:cNvSpPr>
          <p:nvPr/>
        </p:nvSpPr>
        <p:spPr>
          <a:xfrm>
            <a:off x="1524000" y="1122362"/>
            <a:ext cx="9144000" cy="215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a:latin typeface="Ebrima"/>
              <a:ea typeface="Ebrima"/>
              <a:cs typeface="Ebrima"/>
            </a:endParaRPr>
          </a:p>
        </p:txBody>
      </p:sp>
      <p:sp>
        <p:nvSpPr>
          <p:cNvPr id="13" name="Subtitle 2">
            <a:extLst>
              <a:ext uri="{FF2B5EF4-FFF2-40B4-BE49-F238E27FC236}">
                <a16:creationId xmlns:a16="http://schemas.microsoft.com/office/drawing/2014/main" id="{5011C82A-2D55-4817-BAE0-99CCA9A0DEAC}"/>
              </a:ext>
            </a:extLst>
          </p:cNvPr>
          <p:cNvSpPr txBox="1">
            <a:spLocks/>
          </p:cNvSpPr>
          <p:nvPr/>
        </p:nvSpPr>
        <p:spPr>
          <a:xfrm>
            <a:off x="1524000" y="3429000"/>
            <a:ext cx="9144000" cy="10983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rgbClr val="FFFFFF"/>
              </a:solidFill>
              <a:latin typeface="Ebrima" panose="02000000000000000000" pitchFamily="2" charset="0"/>
              <a:ea typeface="Ebrima" panose="02000000000000000000" pitchFamily="2" charset="0"/>
              <a:cs typeface="Ebrima" panose="02000000000000000000" pitchFamily="2" charset="0"/>
            </a:endParaRPr>
          </a:p>
        </p:txBody>
      </p:sp>
      <p:sp>
        <p:nvSpPr>
          <p:cNvPr id="9" name="Text Placeholder 2">
            <a:extLst>
              <a:ext uri="{FF2B5EF4-FFF2-40B4-BE49-F238E27FC236}">
                <a16:creationId xmlns:a16="http://schemas.microsoft.com/office/drawing/2014/main" id="{4DD1EBE6-499E-4151-BDCA-D30D915CB978}"/>
              </a:ext>
            </a:extLst>
          </p:cNvPr>
          <p:cNvSpPr>
            <a:spLocks noGrp="1"/>
          </p:cNvSpPr>
          <p:nvPr>
            <p:ph type="body" idx="1"/>
          </p:nvPr>
        </p:nvSpPr>
        <p:spPr>
          <a:xfrm>
            <a:off x="831851" y="4589464"/>
            <a:ext cx="10515600" cy="1332860"/>
          </a:xfrm>
        </p:spPr>
        <p:txBody>
          <a:bodyPr/>
          <a:lstStyle/>
          <a:p>
            <a:r>
              <a:rPr lang="en-US" sz="2400"/>
              <a:t>Timing is very important when it comes to transportation safety.</a:t>
            </a:r>
            <a:endParaRPr lang="en-US"/>
          </a:p>
        </p:txBody>
      </p:sp>
    </p:spTree>
    <p:extLst>
      <p:ext uri="{BB962C8B-B14F-4D97-AF65-F5344CB8AC3E}">
        <p14:creationId xmlns:p14="http://schemas.microsoft.com/office/powerpoint/2010/main" val="3278732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6"/>
            <a:ext cx="10515600" cy="1245466"/>
          </a:xfrm>
        </p:spPr>
        <p:txBody>
          <a:bodyPr>
            <a:normAutofit/>
          </a:bodyPr>
          <a:lstStyle/>
          <a:p>
            <a:r>
              <a:rPr lang="en-US" dirty="0"/>
              <a:t>Pedestrian signal timing</a:t>
            </a:r>
          </a:p>
        </p:txBody>
      </p:sp>
      <p:sp>
        <p:nvSpPr>
          <p:cNvPr id="10" name="Content Placeholder 2">
            <a:extLst>
              <a:ext uri="{FF2B5EF4-FFF2-40B4-BE49-F238E27FC236}">
                <a16:creationId xmlns:a16="http://schemas.microsoft.com/office/drawing/2014/main" id="{ED071760-76AF-4BA5-82EC-D362CDD65614}"/>
              </a:ext>
            </a:extLst>
          </p:cNvPr>
          <p:cNvSpPr txBox="1">
            <a:spLocks/>
          </p:cNvSpPr>
          <p:nvPr/>
        </p:nvSpPr>
        <p:spPr>
          <a:xfrm>
            <a:off x="1718822" y="1247842"/>
            <a:ext cx="9625149" cy="5577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A5C6EE8C-D07B-4756-A731-FD74F09E795F}"/>
              </a:ext>
            </a:extLst>
          </p:cNvPr>
          <p:cNvSpPr txBox="1">
            <a:spLocks/>
          </p:cNvSpPr>
          <p:nvPr/>
        </p:nvSpPr>
        <p:spPr>
          <a:xfrm>
            <a:off x="838200" y="3474440"/>
            <a:ext cx="10515600" cy="22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TextBox 14">
            <a:extLst>
              <a:ext uri="{FF2B5EF4-FFF2-40B4-BE49-F238E27FC236}">
                <a16:creationId xmlns:a16="http://schemas.microsoft.com/office/drawing/2014/main" id="{965867AE-C111-4707-919F-5DBBCF4C26BD}"/>
              </a:ext>
            </a:extLst>
          </p:cNvPr>
          <p:cNvSpPr txBox="1"/>
          <p:nvPr/>
        </p:nvSpPr>
        <p:spPr>
          <a:xfrm>
            <a:off x="848029" y="1546405"/>
            <a:ext cx="4913941"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Importance:</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Key to access, opportunity, and mobility when walking</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Streets should not be barriers for anyone</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Create an inclusive environment that provides safe opportunity for all people to cross</a:t>
            </a:r>
          </a:p>
        </p:txBody>
      </p:sp>
      <p:pic>
        <p:nvPicPr>
          <p:cNvPr id="8" name="Picture 2" descr="Photo of an intersection in Seattle with a marked crosswalk with a pedestrian crossing the intersection. ">
            <a:extLst>
              <a:ext uri="{FF2B5EF4-FFF2-40B4-BE49-F238E27FC236}">
                <a16:creationId xmlns:a16="http://schemas.microsoft.com/office/drawing/2014/main" id="{8F7633DA-1758-4065-8912-8EF6CBE76095}"/>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702619" y="987859"/>
            <a:ext cx="5265300" cy="4394913"/>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499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the Webex interface. &#10;&#10;The bottom of the screen has the following participant functions: mute/unmute (microphone icon), video on/off (camera icon), and access to the participant list (person icon) and chat function (word bubble icon). &#10;&#10;The right side of the screen has the following participant functions: participant list, hand raise function (hand icon), and chat function is on the right side of the screen.">
            <a:extLst>
              <a:ext uri="{FF2B5EF4-FFF2-40B4-BE49-F238E27FC236}">
                <a16:creationId xmlns:a16="http://schemas.microsoft.com/office/drawing/2014/main" id="{9891973E-0693-6941-A777-056834920A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7152" y="152400"/>
            <a:ext cx="8997696" cy="5623560"/>
          </a:xfrm>
          <a:prstGeom prst="rect">
            <a:avLst/>
          </a:prstGeom>
        </p:spPr>
      </p:pic>
    </p:spTree>
    <p:extLst>
      <p:ext uri="{BB962C8B-B14F-4D97-AF65-F5344CB8AC3E}">
        <p14:creationId xmlns:p14="http://schemas.microsoft.com/office/powerpoint/2010/main" val="265051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6"/>
            <a:ext cx="10515600" cy="1245466"/>
          </a:xfrm>
        </p:spPr>
        <p:txBody>
          <a:bodyPr>
            <a:normAutofit/>
          </a:bodyPr>
          <a:lstStyle/>
          <a:p>
            <a:r>
              <a:rPr lang="en-US" sz="4000"/>
              <a:t>Calculating pedestrian crossing time</a:t>
            </a:r>
          </a:p>
        </p:txBody>
      </p:sp>
      <p:sp>
        <p:nvSpPr>
          <p:cNvPr id="10" name="Content Placeholder 2">
            <a:extLst>
              <a:ext uri="{FF2B5EF4-FFF2-40B4-BE49-F238E27FC236}">
                <a16:creationId xmlns:a16="http://schemas.microsoft.com/office/drawing/2014/main" id="{ED071760-76AF-4BA5-82EC-D362CDD65614}"/>
              </a:ext>
            </a:extLst>
          </p:cNvPr>
          <p:cNvSpPr txBox="1">
            <a:spLocks/>
          </p:cNvSpPr>
          <p:nvPr/>
        </p:nvSpPr>
        <p:spPr>
          <a:xfrm>
            <a:off x="1718822" y="1247842"/>
            <a:ext cx="9625149" cy="5577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A5C6EE8C-D07B-4756-A731-FD74F09E795F}"/>
              </a:ext>
            </a:extLst>
          </p:cNvPr>
          <p:cNvSpPr txBox="1">
            <a:spLocks/>
          </p:cNvSpPr>
          <p:nvPr/>
        </p:nvSpPr>
        <p:spPr>
          <a:xfrm>
            <a:off x="838200" y="3474440"/>
            <a:ext cx="10515600" cy="22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8" name="Picture 17" descr="Diagram showing plan view of an intersection to demonstrate how we determine minimum timing for pedestrian crossings. &#10;&#10;The primary calculation for pedestrian clearance considers curb to curb distance and assumes a speed of 3.0 feet per second.  &#10;&#10;The secondary calculation considers push button to opposite curb and assumes a speed of 2.5 feet per second for walk and pedestrian clearance. ">
            <a:extLst>
              <a:ext uri="{FF2B5EF4-FFF2-40B4-BE49-F238E27FC236}">
                <a16:creationId xmlns:a16="http://schemas.microsoft.com/office/drawing/2014/main" id="{1BC1C357-425D-4151-9023-1B1F4DEF96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9773"/>
          <a:stretch/>
        </p:blipFill>
        <p:spPr>
          <a:xfrm>
            <a:off x="0" y="-167673"/>
            <a:ext cx="12270959" cy="6138217"/>
          </a:xfrm>
          <a:prstGeom prst="rect">
            <a:avLst/>
          </a:prstGeom>
        </p:spPr>
      </p:pic>
      <p:sp>
        <p:nvSpPr>
          <p:cNvPr id="6" name="Title 1">
            <a:extLst>
              <a:ext uri="{FF2B5EF4-FFF2-40B4-BE49-F238E27FC236}">
                <a16:creationId xmlns:a16="http://schemas.microsoft.com/office/drawing/2014/main" id="{5B76DD14-977F-49E3-AF20-A6ED9E62ABA7}"/>
              </a:ext>
            </a:extLst>
          </p:cNvPr>
          <p:cNvSpPr txBox="1">
            <a:spLocks/>
          </p:cNvSpPr>
          <p:nvPr/>
        </p:nvSpPr>
        <p:spPr>
          <a:xfrm>
            <a:off x="2665879" y="-228756"/>
            <a:ext cx="5636041" cy="855138"/>
          </a:xfrm>
          <a:prstGeom prst="rect">
            <a:avLst/>
          </a:prstGeom>
          <a:solidFill>
            <a:schemeClr val="accent3">
              <a:lumMod val="20000"/>
              <a:lumOff val="80000"/>
            </a:schemeClr>
          </a:solidFill>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pPr>
              <a:spcBef>
                <a:spcPts val="1200"/>
              </a:spcBef>
            </a:pPr>
            <a:r>
              <a:rPr lang="en-US" sz="3300" dirty="0"/>
              <a:t>Calculating pedestrian crossing</a:t>
            </a:r>
          </a:p>
        </p:txBody>
      </p:sp>
    </p:spTree>
    <p:extLst>
      <p:ext uri="{BB962C8B-B14F-4D97-AF65-F5344CB8AC3E}">
        <p14:creationId xmlns:p14="http://schemas.microsoft.com/office/powerpoint/2010/main" val="1813500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A548-2CFA-4887-99F3-C1AAB8CAF64C}"/>
              </a:ext>
            </a:extLst>
          </p:cNvPr>
          <p:cNvSpPr>
            <a:spLocks noGrp="1"/>
          </p:cNvSpPr>
          <p:nvPr>
            <p:ph type="title"/>
          </p:nvPr>
        </p:nvSpPr>
        <p:spPr>
          <a:xfrm>
            <a:off x="228722" y="222745"/>
            <a:ext cx="10515600" cy="1325563"/>
          </a:xfrm>
        </p:spPr>
        <p:txBody>
          <a:bodyPr/>
          <a:lstStyle/>
          <a:p>
            <a:r>
              <a:rPr lang="en-US" dirty="0">
                <a:solidFill>
                  <a:srgbClr val="002060"/>
                </a:solidFill>
                <a:cs typeface="Calibri Light"/>
              </a:rPr>
              <a:t>Example and tradeoffs </a:t>
            </a:r>
            <a:endParaRPr lang="en-US" dirty="0">
              <a:solidFill>
                <a:srgbClr val="002060"/>
              </a:solidFill>
            </a:endParaRPr>
          </a:p>
        </p:txBody>
      </p:sp>
      <p:pic>
        <p:nvPicPr>
          <p:cNvPr id="1026" name="Picture 2" descr="Photo of intersection at 8th Ave and Westlake Ave. It shows a marked crosswalk and marked bike lane.">
            <a:extLst>
              <a:ext uri="{FF2B5EF4-FFF2-40B4-BE49-F238E27FC236}">
                <a16:creationId xmlns:a16="http://schemas.microsoft.com/office/drawing/2014/main" id="{02B201F2-EC03-496D-A3D5-D6B2181DA7C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253541" y="365127"/>
            <a:ext cx="5481043" cy="4004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xample phase sequencing diagram for the intersection of 8th Ave, Westlake Ave, and Lenora St in Seattle. It shows the cycle length, based on the minimum amount of time that should be given to each movement. ">
            <a:extLst>
              <a:ext uri="{FF2B5EF4-FFF2-40B4-BE49-F238E27FC236}">
                <a16:creationId xmlns:a16="http://schemas.microsoft.com/office/drawing/2014/main" id="{5373A743-E6B6-449A-A489-FDE03BF59D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29161" y="2412815"/>
            <a:ext cx="3002800" cy="3078197"/>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1DC6E3BC-3C79-4F44-822C-25B8C355BE17}"/>
              </a:ext>
            </a:extLst>
          </p:cNvPr>
          <p:cNvSpPr txBox="1">
            <a:spLocks/>
          </p:cNvSpPr>
          <p:nvPr/>
        </p:nvSpPr>
        <p:spPr>
          <a:xfrm>
            <a:off x="7633541" y="4369699"/>
            <a:ext cx="442173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solidFill>
                  <a:srgbClr val="002060"/>
                </a:solidFill>
                <a:cs typeface="Calibri Light"/>
              </a:rPr>
              <a:t>8</a:t>
            </a:r>
            <a:r>
              <a:rPr lang="en-US" baseline="30000" dirty="0">
                <a:solidFill>
                  <a:srgbClr val="002060"/>
                </a:solidFill>
                <a:cs typeface="Calibri Light"/>
              </a:rPr>
              <a:t>th</a:t>
            </a:r>
            <a:r>
              <a:rPr lang="en-US" dirty="0">
                <a:solidFill>
                  <a:srgbClr val="002060"/>
                </a:solidFill>
                <a:cs typeface="Calibri Light"/>
              </a:rPr>
              <a:t> Ave, Westlake Ave &amp; Lenora St</a:t>
            </a:r>
            <a:endParaRPr lang="en-US" dirty="0">
              <a:solidFill>
                <a:srgbClr val="002060"/>
              </a:solidFill>
            </a:endParaRPr>
          </a:p>
        </p:txBody>
      </p:sp>
      <p:pic>
        <p:nvPicPr>
          <p:cNvPr id="3" name="Picture 6" descr="Example phase sequencing diagram for the intersection of 8th Ave, Westlake Ave, and Lenora St in Seattle. It shows the cycle length, based on the minimum amount of time that should be given to each movement. ">
            <a:extLst>
              <a:ext uri="{FF2B5EF4-FFF2-40B4-BE49-F238E27FC236}">
                <a16:creationId xmlns:a16="http://schemas.microsoft.com/office/drawing/2014/main" id="{3FCADF0F-0358-4E3D-BA96-00A01D90C058}"/>
              </a:ext>
            </a:extLst>
          </p:cNvPr>
          <p:cNvPicPr>
            <a:picLocks noChangeAspect="1"/>
          </p:cNvPicPr>
          <p:nvPr/>
        </p:nvPicPr>
        <p:blipFill>
          <a:blip r:embed="rId5"/>
          <a:stretch>
            <a:fillRect/>
          </a:stretch>
        </p:blipFill>
        <p:spPr>
          <a:xfrm>
            <a:off x="346364" y="1175131"/>
            <a:ext cx="3449781" cy="4757120"/>
          </a:xfrm>
          <a:prstGeom prst="rect">
            <a:avLst/>
          </a:prstGeom>
        </p:spPr>
      </p:pic>
    </p:spTree>
    <p:extLst>
      <p:ext uri="{BB962C8B-B14F-4D97-AF65-F5344CB8AC3E}">
        <p14:creationId xmlns:p14="http://schemas.microsoft.com/office/powerpoint/2010/main" val="3030400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576262" y="377032"/>
            <a:ext cx="10515600" cy="1245466"/>
          </a:xfrm>
        </p:spPr>
        <p:txBody>
          <a:bodyPr>
            <a:normAutofit/>
          </a:bodyPr>
          <a:lstStyle/>
          <a:p>
            <a:r>
              <a:rPr lang="en-US" dirty="0"/>
              <a:t>Pedestrian signal actuation</a:t>
            </a:r>
          </a:p>
        </p:txBody>
      </p:sp>
      <p:sp>
        <p:nvSpPr>
          <p:cNvPr id="10" name="Content Placeholder 2">
            <a:extLst>
              <a:ext uri="{FF2B5EF4-FFF2-40B4-BE49-F238E27FC236}">
                <a16:creationId xmlns:a16="http://schemas.microsoft.com/office/drawing/2014/main" id="{ED071760-76AF-4BA5-82EC-D362CDD65614}"/>
              </a:ext>
            </a:extLst>
          </p:cNvPr>
          <p:cNvSpPr txBox="1">
            <a:spLocks/>
          </p:cNvSpPr>
          <p:nvPr/>
        </p:nvSpPr>
        <p:spPr>
          <a:xfrm>
            <a:off x="1718822" y="1247842"/>
            <a:ext cx="9625149" cy="5577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A5C6EE8C-D07B-4756-A731-FD74F09E795F}"/>
              </a:ext>
            </a:extLst>
          </p:cNvPr>
          <p:cNvSpPr txBox="1">
            <a:spLocks/>
          </p:cNvSpPr>
          <p:nvPr/>
        </p:nvSpPr>
        <p:spPr>
          <a:xfrm>
            <a:off x="838200" y="3474440"/>
            <a:ext cx="10515600" cy="22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TextBox 14">
            <a:extLst>
              <a:ext uri="{FF2B5EF4-FFF2-40B4-BE49-F238E27FC236}">
                <a16:creationId xmlns:a16="http://schemas.microsoft.com/office/drawing/2014/main" id="{965867AE-C111-4707-919F-5DBBCF4C26BD}"/>
              </a:ext>
            </a:extLst>
          </p:cNvPr>
          <p:cNvSpPr txBox="1"/>
          <p:nvPr/>
        </p:nvSpPr>
        <p:spPr>
          <a:xfrm>
            <a:off x="576263" y="1713245"/>
            <a:ext cx="5863598"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Actuation definition: Activation of a specific detection device; for pedestrians, typically a </a:t>
            </a:r>
            <a:r>
              <a:rPr lang="en-US" sz="2400" b="1"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push button. </a:t>
            </a:r>
          </a:p>
          <a:p>
            <a:pPr>
              <a:spcAft>
                <a:spcPts val="600"/>
              </a:spcAft>
            </a:pPr>
            <a:endParaRPr lang="en-US" sz="2400" dirty="0">
              <a:solidFill>
                <a:schemeClr val="tx1">
                  <a:lumMod val="50000"/>
                </a:schemeClr>
              </a:solidFill>
              <a:latin typeface="Calibri" panose="020F0502020204030204" pitchFamily="34" charset="0"/>
              <a:ea typeface="Ebrima"/>
              <a:cs typeface="Calibri" panose="020F0502020204030204" pitchFamily="34" charset="0"/>
            </a:endParaRPr>
          </a:p>
          <a:p>
            <a:pPr>
              <a:spcAft>
                <a:spcPts val="600"/>
              </a:spcAft>
              <a:buFont typeface="Arial"/>
            </a:pPr>
            <a:r>
              <a:rPr lang="en-US" sz="2400" dirty="0">
                <a:solidFill>
                  <a:schemeClr val="tx1">
                    <a:lumMod val="50000"/>
                  </a:schemeClr>
                </a:solidFill>
                <a:latin typeface="Calibri" panose="020F0502020204030204" pitchFamily="34" charset="0"/>
                <a:ea typeface="Ebrima"/>
                <a:cs typeface="Calibri" panose="020F0502020204030204" pitchFamily="34" charset="0"/>
              </a:rPr>
              <a:t>Pedestrian recall definition: pedestrian signal (walk and pedestrian clearance) come up automatically, without input.</a:t>
            </a:r>
            <a:endParaRPr lang="en-US" sz="2400" b="1"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endParaRPr>
          </a:p>
          <a:p>
            <a:pPr>
              <a:spcAft>
                <a:spcPts val="600"/>
              </a:spcAft>
            </a:pPr>
            <a:endParaRPr lang="en-US" sz="2400" b="1"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endParaRPr>
          </a:p>
        </p:txBody>
      </p:sp>
      <p:pic>
        <p:nvPicPr>
          <p:cNvPr id="13" name="Picture 12" descr="Photo showing a pedestrian push button at an intersection. ">
            <a:extLst>
              <a:ext uri="{FF2B5EF4-FFF2-40B4-BE49-F238E27FC236}">
                <a16:creationId xmlns:a16="http://schemas.microsoft.com/office/drawing/2014/main" id="{2E2EE80E-96FE-40B9-9D0A-9989BA7AAF2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6531396" y="1574372"/>
            <a:ext cx="5198969" cy="4075574"/>
          </a:xfrm>
          <a:prstGeom prst="rect">
            <a:avLst/>
          </a:prstGeom>
          <a:ln>
            <a:noFill/>
          </a:ln>
          <a:effectLst/>
        </p:spPr>
      </p:pic>
    </p:spTree>
    <p:extLst>
      <p:ext uri="{BB962C8B-B14F-4D97-AF65-F5344CB8AC3E}">
        <p14:creationId xmlns:p14="http://schemas.microsoft.com/office/powerpoint/2010/main" val="2756694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D071760-76AF-4BA5-82EC-D362CDD65614}"/>
              </a:ext>
            </a:extLst>
          </p:cNvPr>
          <p:cNvSpPr txBox="1">
            <a:spLocks/>
          </p:cNvSpPr>
          <p:nvPr/>
        </p:nvSpPr>
        <p:spPr>
          <a:xfrm>
            <a:off x="1718822" y="1247842"/>
            <a:ext cx="9625149" cy="5577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A5C6EE8C-D07B-4756-A731-FD74F09E795F}"/>
              </a:ext>
            </a:extLst>
          </p:cNvPr>
          <p:cNvSpPr txBox="1">
            <a:spLocks/>
          </p:cNvSpPr>
          <p:nvPr/>
        </p:nvSpPr>
        <p:spPr>
          <a:xfrm>
            <a:off x="838200" y="3474440"/>
            <a:ext cx="10515600" cy="22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TextBox 14">
            <a:extLst>
              <a:ext uri="{FF2B5EF4-FFF2-40B4-BE49-F238E27FC236}">
                <a16:creationId xmlns:a16="http://schemas.microsoft.com/office/drawing/2014/main" id="{965867AE-C111-4707-919F-5DBBCF4C26BD}"/>
              </a:ext>
            </a:extLst>
          </p:cNvPr>
          <p:cNvSpPr txBox="1"/>
          <p:nvPr/>
        </p:nvSpPr>
        <p:spPr>
          <a:xfrm>
            <a:off x="640755" y="1476838"/>
            <a:ext cx="6755127"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Importance:</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Allows for coordinated operations along transit priority corridors while providing access, opportunity and mobility crossing arterials </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Creates an inclusive environment that provides safe opportunity for all people to cross</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Allows for more efficient operations where pedestrian volumes are low</a:t>
            </a:r>
          </a:p>
        </p:txBody>
      </p:sp>
      <p:pic>
        <p:nvPicPr>
          <p:cNvPr id="7" name="Picture 6" descr="Photo showing a child using a pedestrian push button at an intersection. The push button is attached to a signal pole with a school zone sign.">
            <a:extLst>
              <a:ext uri="{FF2B5EF4-FFF2-40B4-BE49-F238E27FC236}">
                <a16:creationId xmlns:a16="http://schemas.microsoft.com/office/drawing/2014/main" id="{9D9564B4-F0A3-45F3-97FE-CCFC5D3CAD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5826" y="315308"/>
            <a:ext cx="2726036" cy="5385728"/>
          </a:xfrm>
          <a:prstGeom prst="rect">
            <a:avLst/>
          </a:prstGeom>
        </p:spPr>
      </p:pic>
      <p:sp>
        <p:nvSpPr>
          <p:cNvPr id="9" name="Title 1">
            <a:extLst>
              <a:ext uri="{FF2B5EF4-FFF2-40B4-BE49-F238E27FC236}">
                <a16:creationId xmlns:a16="http://schemas.microsoft.com/office/drawing/2014/main" id="{2D46B6B8-79E2-9543-8E04-30A41B9AF53B}"/>
              </a:ext>
            </a:extLst>
          </p:cNvPr>
          <p:cNvSpPr>
            <a:spLocks noGrp="1"/>
          </p:cNvSpPr>
          <p:nvPr>
            <p:ph type="title"/>
          </p:nvPr>
        </p:nvSpPr>
        <p:spPr>
          <a:xfrm>
            <a:off x="576262" y="377032"/>
            <a:ext cx="10515600" cy="1245466"/>
          </a:xfrm>
        </p:spPr>
        <p:txBody>
          <a:bodyPr>
            <a:normAutofit/>
          </a:bodyPr>
          <a:lstStyle/>
          <a:p>
            <a:r>
              <a:rPr lang="en-US" dirty="0"/>
              <a:t>Pedestrian signal actuation</a:t>
            </a:r>
          </a:p>
        </p:txBody>
      </p:sp>
    </p:spTree>
    <p:extLst>
      <p:ext uri="{BB962C8B-B14F-4D97-AF65-F5344CB8AC3E}">
        <p14:creationId xmlns:p14="http://schemas.microsoft.com/office/powerpoint/2010/main" val="1255518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Example phase sequencing diagram for the intersection of Rainier Ave S and S Henderson St. It shows how protected left turns and wide pedestrian crossings factor into a cycle length.">
            <a:extLst>
              <a:ext uri="{FF2B5EF4-FFF2-40B4-BE49-F238E27FC236}">
                <a16:creationId xmlns:a16="http://schemas.microsoft.com/office/drawing/2014/main" id="{EF64491D-E63E-4030-9D8A-1CC42F414261}"/>
              </a:ext>
            </a:extLst>
          </p:cNvPr>
          <p:cNvPicPr>
            <a:picLocks noChangeAspect="1"/>
          </p:cNvPicPr>
          <p:nvPr/>
        </p:nvPicPr>
        <p:blipFill>
          <a:blip r:embed="rId3"/>
          <a:stretch>
            <a:fillRect/>
          </a:stretch>
        </p:blipFill>
        <p:spPr>
          <a:xfrm>
            <a:off x="1181100" y="1214754"/>
            <a:ext cx="9514756" cy="4775423"/>
          </a:xfrm>
          <a:prstGeom prst="rect">
            <a:avLst/>
          </a:prstGeom>
        </p:spPr>
      </p:pic>
      <p:sp>
        <p:nvSpPr>
          <p:cNvPr id="7" name="Title 1">
            <a:extLst>
              <a:ext uri="{FF2B5EF4-FFF2-40B4-BE49-F238E27FC236}">
                <a16:creationId xmlns:a16="http://schemas.microsoft.com/office/drawing/2014/main" id="{0BC4F4B9-951B-44D4-8C05-256803A3AFAC}"/>
              </a:ext>
            </a:extLst>
          </p:cNvPr>
          <p:cNvSpPr txBox="1">
            <a:spLocks/>
          </p:cNvSpPr>
          <p:nvPr/>
        </p:nvSpPr>
        <p:spPr>
          <a:xfrm>
            <a:off x="838200" y="29400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solidFill>
                  <a:srgbClr val="002060"/>
                </a:solidFill>
                <a:cs typeface="Calibri Light"/>
              </a:rPr>
              <a:t>Rainier Ave S example and tradeoffs</a:t>
            </a:r>
            <a:endParaRPr lang="en-US" dirty="0">
              <a:solidFill>
                <a:srgbClr val="002060"/>
              </a:solidFill>
            </a:endParaRPr>
          </a:p>
        </p:txBody>
      </p:sp>
    </p:spTree>
    <p:extLst>
      <p:ext uri="{BB962C8B-B14F-4D97-AF65-F5344CB8AC3E}">
        <p14:creationId xmlns:p14="http://schemas.microsoft.com/office/powerpoint/2010/main" val="736569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Example phase sequencing diagram for the intersection of Rainier Ave S and S Fischer Pl.">
            <a:extLst>
              <a:ext uri="{FF2B5EF4-FFF2-40B4-BE49-F238E27FC236}">
                <a16:creationId xmlns:a16="http://schemas.microsoft.com/office/drawing/2014/main" id="{749440D3-A9A3-4B25-81D3-46655948F20F}"/>
              </a:ext>
            </a:extLst>
          </p:cNvPr>
          <p:cNvPicPr>
            <a:picLocks noChangeAspect="1"/>
          </p:cNvPicPr>
          <p:nvPr/>
        </p:nvPicPr>
        <p:blipFill>
          <a:blip r:embed="rId3"/>
          <a:stretch>
            <a:fillRect/>
          </a:stretch>
        </p:blipFill>
        <p:spPr>
          <a:xfrm>
            <a:off x="1981200" y="1212494"/>
            <a:ext cx="8408256" cy="4731106"/>
          </a:xfrm>
          <a:prstGeom prst="rect">
            <a:avLst/>
          </a:prstGeom>
        </p:spPr>
      </p:pic>
      <p:sp>
        <p:nvSpPr>
          <p:cNvPr id="2" name="Title 1">
            <a:extLst>
              <a:ext uri="{FF2B5EF4-FFF2-40B4-BE49-F238E27FC236}">
                <a16:creationId xmlns:a16="http://schemas.microsoft.com/office/drawing/2014/main" id="{61E0A548-2CFA-4887-99F3-C1AAB8CAF64C}"/>
              </a:ext>
            </a:extLst>
          </p:cNvPr>
          <p:cNvSpPr>
            <a:spLocks noGrp="1"/>
          </p:cNvSpPr>
          <p:nvPr>
            <p:ph type="title"/>
          </p:nvPr>
        </p:nvSpPr>
        <p:spPr>
          <a:xfrm>
            <a:off x="436418" y="141607"/>
            <a:ext cx="10515600" cy="1325563"/>
          </a:xfrm>
        </p:spPr>
        <p:txBody>
          <a:bodyPr/>
          <a:lstStyle/>
          <a:p>
            <a:r>
              <a:rPr lang="en-US" dirty="0">
                <a:solidFill>
                  <a:srgbClr val="002060"/>
                </a:solidFill>
                <a:cs typeface="Calibri Light"/>
              </a:rPr>
              <a:t>Rainier Ave S example and tradeoffs</a:t>
            </a:r>
            <a:endParaRPr lang="en-US" dirty="0">
              <a:solidFill>
                <a:srgbClr val="002060"/>
              </a:solidFill>
            </a:endParaRPr>
          </a:p>
        </p:txBody>
      </p:sp>
    </p:spTree>
    <p:extLst>
      <p:ext uri="{BB962C8B-B14F-4D97-AF65-F5344CB8AC3E}">
        <p14:creationId xmlns:p14="http://schemas.microsoft.com/office/powerpoint/2010/main" val="2168712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6"/>
            <a:ext cx="10515600" cy="1245466"/>
          </a:xfrm>
        </p:spPr>
        <p:txBody>
          <a:bodyPr>
            <a:normAutofit/>
          </a:bodyPr>
          <a:lstStyle/>
          <a:p>
            <a:r>
              <a:rPr lang="en-US" dirty="0"/>
              <a:t>Pedestrian signal actuation</a:t>
            </a:r>
          </a:p>
        </p:txBody>
      </p:sp>
      <p:graphicFrame>
        <p:nvGraphicFramePr>
          <p:cNvPr id="9" name="Table 11">
            <a:extLst>
              <a:ext uri="{FF2B5EF4-FFF2-40B4-BE49-F238E27FC236}">
                <a16:creationId xmlns:a16="http://schemas.microsoft.com/office/drawing/2014/main" id="{7AFDAD7F-137C-40A4-A33D-8127941FCE19}"/>
              </a:ext>
            </a:extLst>
          </p:cNvPr>
          <p:cNvGraphicFramePr>
            <a:graphicFrameLocks noGrp="1"/>
          </p:cNvGraphicFramePr>
          <p:nvPr/>
        </p:nvGraphicFramePr>
        <p:xfrm>
          <a:off x="1246908" y="1870362"/>
          <a:ext cx="9655554" cy="3915206"/>
        </p:xfrm>
        <a:graphic>
          <a:graphicData uri="http://schemas.openxmlformats.org/drawingml/2006/table">
            <a:tbl>
              <a:tblPr firstRow="1" bandRow="1">
                <a:tableStyleId>{5C22544A-7EE6-4342-B048-85BDC9FD1C3A}</a:tableStyleId>
              </a:tblPr>
              <a:tblGrid>
                <a:gridCol w="4827777">
                  <a:extLst>
                    <a:ext uri="{9D8B030D-6E8A-4147-A177-3AD203B41FA5}">
                      <a16:colId xmlns:a16="http://schemas.microsoft.com/office/drawing/2014/main" val="2701489102"/>
                    </a:ext>
                  </a:extLst>
                </a:gridCol>
                <a:gridCol w="4827777">
                  <a:extLst>
                    <a:ext uri="{9D8B030D-6E8A-4147-A177-3AD203B41FA5}">
                      <a16:colId xmlns:a16="http://schemas.microsoft.com/office/drawing/2014/main" val="1067199003"/>
                    </a:ext>
                  </a:extLst>
                </a:gridCol>
              </a:tblGrid>
              <a:tr h="794636">
                <a:tc>
                  <a:txBody>
                    <a:bodyPr/>
                    <a:lstStyle/>
                    <a:p>
                      <a:r>
                        <a:rPr lang="en-US" sz="2000"/>
                        <a:t>Reasons to use pedestrian actuation</a:t>
                      </a:r>
                    </a:p>
                  </a:txBody>
                  <a:tcPr/>
                </a:tc>
                <a:tc>
                  <a:txBody>
                    <a:bodyPr/>
                    <a:lstStyle/>
                    <a:p>
                      <a:r>
                        <a:rPr lang="en-US" sz="2000"/>
                        <a:t>Reasons to use pedestrian recall</a:t>
                      </a:r>
                    </a:p>
                  </a:txBody>
                  <a:tcPr/>
                </a:tc>
                <a:extLst>
                  <a:ext uri="{0D108BD9-81ED-4DB2-BD59-A6C34878D82A}">
                    <a16:rowId xmlns:a16="http://schemas.microsoft.com/office/drawing/2014/main" val="3814433767"/>
                  </a:ext>
                </a:extLst>
              </a:tr>
              <a:tr h="804090">
                <a:tc>
                  <a:txBody>
                    <a:bodyPr/>
                    <a:lstStyle/>
                    <a:p>
                      <a:r>
                        <a:rPr lang="en-US" sz="2000"/>
                        <a:t>Allows flexibility and efficient operations for locations with low pedestrian volumes</a:t>
                      </a:r>
                    </a:p>
                  </a:txBody>
                  <a:tcPr/>
                </a:tc>
                <a:tc>
                  <a:txBody>
                    <a:bodyPr/>
                    <a:lstStyle/>
                    <a:p>
                      <a:r>
                        <a:rPr lang="en-US" sz="2000"/>
                        <a:t>Provides consistent operations, cycle to cycle</a:t>
                      </a:r>
                    </a:p>
                  </a:txBody>
                  <a:tcPr/>
                </a:tc>
                <a:extLst>
                  <a:ext uri="{0D108BD9-81ED-4DB2-BD59-A6C34878D82A}">
                    <a16:rowId xmlns:a16="http://schemas.microsoft.com/office/drawing/2014/main" val="3758801745"/>
                  </a:ext>
                </a:extLst>
              </a:tr>
              <a:tr h="1279171">
                <a:tc>
                  <a:txBody>
                    <a:bodyPr/>
                    <a:lstStyle/>
                    <a:p>
                      <a:r>
                        <a:rPr lang="en-US" sz="2000" dirty="0"/>
                        <a:t>Can result in reduced delay for all users including people walking and biking.</a:t>
                      </a:r>
                    </a:p>
                  </a:txBody>
                  <a:tcPr/>
                </a:tc>
                <a:tc>
                  <a:txBody>
                    <a:bodyPr/>
                    <a:lstStyle/>
                    <a:p>
                      <a:pPr lvl="0" algn="l">
                        <a:lnSpc>
                          <a:spcPct val="100000"/>
                        </a:lnSpc>
                        <a:spcBef>
                          <a:spcPts val="0"/>
                        </a:spcBef>
                        <a:spcAft>
                          <a:spcPts val="0"/>
                        </a:spcAft>
                        <a:buNone/>
                      </a:pPr>
                      <a:r>
                        <a:rPr lang="en-US" sz="2000" b="0" i="0" u="none" strike="noStrike" noProof="0">
                          <a:latin typeface="Calibri"/>
                        </a:rPr>
                        <a:t>Ensures that the pedestrian walk will be displayed will always be displayed even when someone does not push the button</a:t>
                      </a:r>
                    </a:p>
                    <a:p>
                      <a:pPr lvl="0">
                        <a:buNone/>
                      </a:pPr>
                      <a:endParaRPr lang="en-US" sz="2000"/>
                    </a:p>
                  </a:txBody>
                  <a:tcPr/>
                </a:tc>
                <a:extLst>
                  <a:ext uri="{0D108BD9-81ED-4DB2-BD59-A6C34878D82A}">
                    <a16:rowId xmlns:a16="http://schemas.microsoft.com/office/drawing/2014/main" val="1574118523"/>
                  </a:ext>
                </a:extLst>
              </a:tr>
              <a:tr h="991358">
                <a:tc>
                  <a:txBody>
                    <a:bodyPr/>
                    <a:lstStyle/>
                    <a:p>
                      <a:pPr lvl="0">
                        <a:buNone/>
                      </a:pPr>
                      <a:r>
                        <a:rPr lang="en-US" sz="2000"/>
                        <a:t>Provides priority for people traveling along the main street, which often has greater volumes of vehicles and pedestrians</a:t>
                      </a:r>
                    </a:p>
                  </a:txBody>
                  <a:tcPr/>
                </a:tc>
                <a:tc>
                  <a:txBody>
                    <a:bodyPr/>
                    <a:lstStyle/>
                    <a:p>
                      <a:pPr lvl="0">
                        <a:buNone/>
                      </a:pPr>
                      <a:r>
                        <a:rPr lang="en-US" sz="2000" dirty="0"/>
                        <a:t>Prioritized pedestrians in Urban Centers with high pedestrian volumes</a:t>
                      </a:r>
                    </a:p>
                  </a:txBody>
                  <a:tcPr/>
                </a:tc>
                <a:extLst>
                  <a:ext uri="{0D108BD9-81ED-4DB2-BD59-A6C34878D82A}">
                    <a16:rowId xmlns:a16="http://schemas.microsoft.com/office/drawing/2014/main" val="2433233654"/>
                  </a:ext>
                </a:extLst>
              </a:tr>
            </a:tbl>
          </a:graphicData>
        </a:graphic>
      </p:graphicFrame>
    </p:spTree>
    <p:extLst>
      <p:ext uri="{BB962C8B-B14F-4D97-AF65-F5344CB8AC3E}">
        <p14:creationId xmlns:p14="http://schemas.microsoft.com/office/powerpoint/2010/main" val="1296746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52AB6-43FB-45C7-A42E-51C1344BC4DC}"/>
              </a:ext>
              <a:ext uri="{C183D7F6-B498-43B3-948B-1728B52AA6E4}">
                <adec:decorative xmlns:adec="http://schemas.microsoft.com/office/drawing/2017/decorative" val="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1" y="0"/>
            <a:ext cx="12191999" cy="6068291"/>
          </a:xfrm>
          <a:prstGeom prst="rect">
            <a:avLst/>
          </a:prstGeom>
        </p:spPr>
      </p:pic>
      <p:sp>
        <p:nvSpPr>
          <p:cNvPr id="2" name="Title 1">
            <a:extLst>
              <a:ext uri="{FF2B5EF4-FFF2-40B4-BE49-F238E27FC236}">
                <a16:creationId xmlns:a16="http://schemas.microsoft.com/office/drawing/2014/main" id="{0F194F46-991B-420E-A5BC-3DA1876D84BF}"/>
              </a:ext>
            </a:extLst>
          </p:cNvPr>
          <p:cNvSpPr>
            <a:spLocks noGrp="1"/>
          </p:cNvSpPr>
          <p:nvPr>
            <p:ph type="title"/>
          </p:nvPr>
        </p:nvSpPr>
        <p:spPr/>
        <p:txBody>
          <a:bodyPr/>
          <a:lstStyle/>
          <a:p>
            <a:r>
              <a:rPr lang="en-US"/>
              <a:t>Signal systems and cycle length</a:t>
            </a:r>
          </a:p>
        </p:txBody>
      </p:sp>
      <p:sp>
        <p:nvSpPr>
          <p:cNvPr id="3" name="Text Placeholder 2">
            <a:extLst>
              <a:ext uri="{FF2B5EF4-FFF2-40B4-BE49-F238E27FC236}">
                <a16:creationId xmlns:a16="http://schemas.microsoft.com/office/drawing/2014/main" id="{FCFCD973-53D1-494F-A8CD-A370823DD572}"/>
              </a:ext>
            </a:extLst>
          </p:cNvPr>
          <p:cNvSpPr>
            <a:spLocks noGrp="1"/>
          </p:cNvSpPr>
          <p:nvPr>
            <p:ph type="body" idx="1"/>
          </p:nvPr>
        </p:nvSpPr>
        <p:spPr/>
        <p:txBody>
          <a:bodyPr/>
          <a:lstStyle/>
          <a:p>
            <a:r>
              <a:rPr lang="en-US"/>
              <a:t>Different systems allow us to be flexible in operations while providing efficient mobility and ensuring safety </a:t>
            </a:r>
          </a:p>
          <a:p>
            <a:endParaRPr lang="en-US"/>
          </a:p>
        </p:txBody>
      </p:sp>
      <p:sp>
        <p:nvSpPr>
          <p:cNvPr id="7" name="Title 1">
            <a:extLst>
              <a:ext uri="{FF2B5EF4-FFF2-40B4-BE49-F238E27FC236}">
                <a16:creationId xmlns:a16="http://schemas.microsoft.com/office/drawing/2014/main" id="{7860ECA4-CE66-4CD9-91B2-ECA1465D2C33}"/>
              </a:ext>
            </a:extLst>
          </p:cNvPr>
          <p:cNvSpPr txBox="1">
            <a:spLocks/>
          </p:cNvSpPr>
          <p:nvPr/>
        </p:nvSpPr>
        <p:spPr>
          <a:xfrm>
            <a:off x="1524000" y="1122362"/>
            <a:ext cx="9144000" cy="2158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a:latin typeface="Ebrima"/>
              <a:ea typeface="Ebrima"/>
              <a:cs typeface="Ebrima"/>
            </a:endParaRPr>
          </a:p>
        </p:txBody>
      </p:sp>
      <p:sp>
        <p:nvSpPr>
          <p:cNvPr id="13" name="Subtitle 2">
            <a:extLst>
              <a:ext uri="{FF2B5EF4-FFF2-40B4-BE49-F238E27FC236}">
                <a16:creationId xmlns:a16="http://schemas.microsoft.com/office/drawing/2014/main" id="{5011C82A-2D55-4817-BAE0-99CCA9A0DEAC}"/>
              </a:ext>
            </a:extLst>
          </p:cNvPr>
          <p:cNvSpPr txBox="1">
            <a:spLocks/>
          </p:cNvSpPr>
          <p:nvPr/>
        </p:nvSpPr>
        <p:spPr>
          <a:xfrm>
            <a:off x="1524000" y="3429000"/>
            <a:ext cx="9144000" cy="10983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rgbClr val="FFFFFF"/>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186009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E8E1-CA5F-46E1-8687-69200809FD4B}"/>
              </a:ext>
            </a:extLst>
          </p:cNvPr>
          <p:cNvSpPr>
            <a:spLocks noGrp="1"/>
          </p:cNvSpPr>
          <p:nvPr>
            <p:ph type="title"/>
          </p:nvPr>
        </p:nvSpPr>
        <p:spPr>
          <a:xfrm>
            <a:off x="830532" y="430690"/>
            <a:ext cx="10515600" cy="1325563"/>
          </a:xfrm>
        </p:spPr>
        <p:txBody>
          <a:bodyPr vert="horz" lIns="91440" tIns="45720" rIns="91440" bIns="45720" rtlCol="0" anchor="ctr">
            <a:normAutofit/>
          </a:bodyPr>
          <a:lstStyle/>
          <a:p>
            <a:r>
              <a:rPr lang="en-US" dirty="0">
                <a:solidFill>
                  <a:srgbClr val="002060"/>
                </a:solidFill>
                <a:ea typeface="Ebrima"/>
                <a:cs typeface="Ebrima"/>
              </a:rPr>
              <a:t>Cycle length</a:t>
            </a:r>
          </a:p>
        </p:txBody>
      </p:sp>
      <p:sp>
        <p:nvSpPr>
          <p:cNvPr id="7" name="TextBox 6">
            <a:extLst>
              <a:ext uri="{FF2B5EF4-FFF2-40B4-BE49-F238E27FC236}">
                <a16:creationId xmlns:a16="http://schemas.microsoft.com/office/drawing/2014/main" id="{C2015432-34A1-4453-AF6F-7E37A2497CC5}"/>
              </a:ext>
            </a:extLst>
          </p:cNvPr>
          <p:cNvSpPr txBox="1"/>
          <p:nvPr/>
        </p:nvSpPr>
        <p:spPr>
          <a:xfrm>
            <a:off x="922762" y="1391776"/>
            <a:ext cx="6045822"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rPr>
              <a:t>Cycle Length—the time required to complete one entire sequence of signal indications for all movements</a:t>
            </a:r>
          </a:p>
          <a:p>
            <a:pPr marL="342900" indent="-342900">
              <a:spcAft>
                <a:spcPts val="600"/>
              </a:spcAft>
              <a:buFont typeface="Arial"/>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Our typical cycle lengths range from 60 to 120 seconds</a:t>
            </a:r>
            <a:endPar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endParaRPr>
          </a:p>
          <a:p>
            <a:pPr>
              <a:spcAft>
                <a:spcPts val="600"/>
              </a:spcAft>
            </a:pPr>
            <a:endParaRPr lang="en-US" sz="2400" dirty="0">
              <a:solidFill>
                <a:schemeClr val="tx1">
                  <a:lumMod val="50000"/>
                </a:schemeClr>
              </a:solidFill>
              <a:latin typeface="Calibri" panose="020F0502020204030204" pitchFamily="34" charset="0"/>
              <a:ea typeface="Ebrima"/>
              <a:cs typeface="Calibri" panose="020F0502020204030204" pitchFamily="34" charset="0"/>
            </a:endParaRPr>
          </a:p>
          <a:p>
            <a:pPr>
              <a:spcAft>
                <a:spcPts val="600"/>
              </a:spcAft>
            </a:pPr>
            <a:r>
              <a:rPr lang="en-US" sz="2400" dirty="0">
                <a:solidFill>
                  <a:schemeClr val="tx1">
                    <a:lumMod val="50000"/>
                  </a:schemeClr>
                </a:solidFill>
                <a:latin typeface="Calibri" panose="020F0502020204030204" pitchFamily="34" charset="0"/>
                <a:ea typeface="Ebrima"/>
                <a:cs typeface="Calibri" panose="020F0502020204030204" pitchFamily="34" charset="0"/>
              </a:rPr>
              <a:t>Importance:</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Allows for prioritization of movements</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Dictates delay for people crossing streets</a:t>
            </a:r>
          </a:p>
          <a:p>
            <a:pPr marL="342900" indent="-342900">
              <a:spcAft>
                <a:spcPts val="600"/>
              </a:spcAft>
              <a:buFont typeface="Arial" panose="020B0604020202020204" pitchFamily="34" charset="0"/>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Allows for exclusive movements (turning, bicycle, transit, etc.)</a:t>
            </a:r>
          </a:p>
          <a:p>
            <a:pPr marL="342900" indent="-342900">
              <a:spcAft>
                <a:spcPts val="600"/>
              </a:spcAft>
              <a:buFont typeface="Arial" panose="020B0604020202020204" pitchFamily="34" charset="0"/>
              <a:buChar char="•"/>
            </a:pPr>
            <a:endParaRPr lang="en-US" sz="2400" dirty="0">
              <a:solidFill>
                <a:schemeClr val="tx1">
                  <a:lumMod val="50000"/>
                </a:schemeClr>
              </a:solidFill>
              <a:latin typeface="Calibri" panose="020F0502020204030204" pitchFamily="34" charset="0"/>
              <a:ea typeface="Ebrima"/>
              <a:cs typeface="Calibri" panose="020F0502020204030204" pitchFamily="34" charset="0"/>
            </a:endParaRPr>
          </a:p>
          <a:p>
            <a:pPr>
              <a:spcAft>
                <a:spcPts val="600"/>
              </a:spcAft>
            </a:pPr>
            <a:endPar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endParaRPr>
          </a:p>
        </p:txBody>
      </p:sp>
      <p:pic>
        <p:nvPicPr>
          <p:cNvPr id="3" name="Picture 3" descr="Diagram showing cycle length dedicated to a two-phase intersection where a major and minor street meet. &#10;&#10;The major street: 35 seconds of green, 4 seconds of yellow, 1 second of red.&#10;&#10;The minor street: 14 seconds of green, 4 seconds of yellow, 2 seconds of red. ">
            <a:extLst>
              <a:ext uri="{FF2B5EF4-FFF2-40B4-BE49-F238E27FC236}">
                <a16:creationId xmlns:a16="http://schemas.microsoft.com/office/drawing/2014/main" id="{3ED12291-EC87-4B9B-9472-B0A7F257CE3D}"/>
              </a:ext>
            </a:extLst>
          </p:cNvPr>
          <p:cNvPicPr>
            <a:picLocks noChangeAspect="1"/>
          </p:cNvPicPr>
          <p:nvPr/>
        </p:nvPicPr>
        <p:blipFill>
          <a:blip r:embed="rId3"/>
          <a:stretch>
            <a:fillRect/>
          </a:stretch>
        </p:blipFill>
        <p:spPr>
          <a:xfrm>
            <a:off x="7227743" y="1138670"/>
            <a:ext cx="3500003" cy="3500003"/>
          </a:xfrm>
          <a:prstGeom prst="rect">
            <a:avLst/>
          </a:prstGeom>
        </p:spPr>
      </p:pic>
    </p:spTree>
    <p:extLst>
      <p:ext uri="{BB962C8B-B14F-4D97-AF65-F5344CB8AC3E}">
        <p14:creationId xmlns:p14="http://schemas.microsoft.com/office/powerpoint/2010/main" val="3994176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E8E1-CA5F-46E1-8687-69200809FD4B}"/>
              </a:ext>
            </a:extLst>
          </p:cNvPr>
          <p:cNvSpPr>
            <a:spLocks noGrp="1"/>
          </p:cNvSpPr>
          <p:nvPr>
            <p:ph type="title"/>
          </p:nvPr>
        </p:nvSpPr>
        <p:spPr>
          <a:xfrm>
            <a:off x="830532" y="430690"/>
            <a:ext cx="10515600" cy="1325563"/>
          </a:xfrm>
        </p:spPr>
        <p:txBody>
          <a:bodyPr vert="horz" lIns="91440" tIns="45720" rIns="91440" bIns="45720" rtlCol="0" anchor="ctr">
            <a:normAutofit/>
          </a:bodyPr>
          <a:lstStyle/>
          <a:p>
            <a:r>
              <a:rPr lang="en-US" dirty="0">
                <a:solidFill>
                  <a:srgbClr val="002060"/>
                </a:solidFill>
                <a:ea typeface="Ebrima"/>
                <a:cs typeface="Ebrima"/>
              </a:rPr>
              <a:t>Cycle length</a:t>
            </a:r>
          </a:p>
        </p:txBody>
      </p:sp>
      <p:sp>
        <p:nvSpPr>
          <p:cNvPr id="7" name="TextBox 6">
            <a:extLst>
              <a:ext uri="{FF2B5EF4-FFF2-40B4-BE49-F238E27FC236}">
                <a16:creationId xmlns:a16="http://schemas.microsoft.com/office/drawing/2014/main" id="{C2015432-34A1-4453-AF6F-7E37A2497CC5}"/>
              </a:ext>
            </a:extLst>
          </p:cNvPr>
          <p:cNvSpPr txBox="1"/>
          <p:nvPr/>
        </p:nvSpPr>
        <p:spPr>
          <a:xfrm>
            <a:off x="829451" y="1756253"/>
            <a:ext cx="586441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50000"/>
                  </a:schemeClr>
                </a:solidFill>
                <a:latin typeface="Calibri" panose="020F0502020204030204" pitchFamily="34" charset="0"/>
                <a:ea typeface="Ebrima"/>
                <a:cs typeface="Calibri" panose="020F0502020204030204" pitchFamily="34" charset="0"/>
              </a:rPr>
              <a:t>Key factors:</a:t>
            </a:r>
            <a:endParaRPr lang="en-US" sz="2400" dirty="0">
              <a:latin typeface="Calibri" panose="020F0502020204030204" pitchFamily="34" charset="0"/>
              <a:cs typeface="Calibri" panose="020F0502020204030204" pitchFamily="34" charset="0"/>
            </a:endParaRPr>
          </a:p>
          <a:p>
            <a:pPr marL="342900" indent="-342900">
              <a:spcAft>
                <a:spcPts val="600"/>
              </a:spcAft>
              <a:buFont typeface="Arial"/>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Width of intersections and pedestrian crossing time</a:t>
            </a:r>
            <a:endParaRPr lang="en-US" sz="2400" dirty="0">
              <a:solidFill>
                <a:schemeClr val="tx1">
                  <a:lumMod val="50000"/>
                </a:schemeClr>
              </a:solidFill>
              <a:latin typeface="Calibri" panose="020F0502020204030204" pitchFamily="34" charset="0"/>
              <a:ea typeface="Ebrima" panose="02000000000000000000" pitchFamily="2" charset="0"/>
              <a:cs typeface="Calibri" panose="020F0502020204030204" pitchFamily="34" charset="0"/>
            </a:endParaRPr>
          </a:p>
          <a:p>
            <a:pPr marL="342900" indent="-342900">
              <a:spcAft>
                <a:spcPts val="600"/>
              </a:spcAft>
              <a:buFont typeface="Arial"/>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Number of protected movements and separate phases</a:t>
            </a:r>
          </a:p>
          <a:p>
            <a:pPr marL="800100" lvl="1" indent="-342900">
              <a:spcAft>
                <a:spcPts val="600"/>
              </a:spcAft>
              <a:buFont typeface="Arial"/>
              <a:buChar char="•"/>
            </a:pPr>
            <a:r>
              <a:rPr lang="en-US" sz="2400" dirty="0">
                <a:solidFill>
                  <a:schemeClr val="tx1">
                    <a:lumMod val="50000"/>
                  </a:schemeClr>
                </a:solidFill>
                <a:ea typeface="Ebrima"/>
                <a:cs typeface="Calibri" panose="020F0502020204030204" pitchFamily="34" charset="0"/>
              </a:rPr>
              <a:t>Multiple phase intersections typically require long cycle lengths</a:t>
            </a:r>
          </a:p>
          <a:p>
            <a:pPr marL="800100" lvl="1" indent="-342900">
              <a:spcAft>
                <a:spcPts val="600"/>
              </a:spcAft>
              <a:buFont typeface="Arial"/>
              <a:buChar char="•"/>
            </a:pPr>
            <a:r>
              <a:rPr lang="en-US" sz="2400" dirty="0">
                <a:solidFill>
                  <a:schemeClr val="tx1">
                    <a:lumMod val="50000"/>
                  </a:schemeClr>
                </a:solidFill>
                <a:latin typeface="Calibri" panose="020F0502020204030204" pitchFamily="34" charset="0"/>
                <a:ea typeface="Ebrima"/>
                <a:cs typeface="Calibri" panose="020F0502020204030204" pitchFamily="34" charset="0"/>
              </a:rPr>
              <a:t>Two phase intersections can usually run short cycle lengths</a:t>
            </a:r>
          </a:p>
        </p:txBody>
      </p:sp>
      <p:pic>
        <p:nvPicPr>
          <p:cNvPr id="4" name="Picture 2" descr="Diagram showing cycle length dedicated to a two-phase intersection where a major and minor street meet. &#10;&#10;24 seconds: for major street through traffic and higher left-turn movement.&#10;&#10;25 seconds: for major street through traffic.&#10;&#10;17 seconds: for major street through traffic and minor left-turn movement.&#10;&#10;24 seconds: for minor street left-turn traffic.&#10;&#10;30 seconds: for minor street through traffic. ">
            <a:extLst>
              <a:ext uri="{FF2B5EF4-FFF2-40B4-BE49-F238E27FC236}">
                <a16:creationId xmlns:a16="http://schemas.microsoft.com/office/drawing/2014/main" id="{A050AF5B-EE25-4901-BD05-2376D03279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08442" y="271463"/>
            <a:ext cx="4437690" cy="568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98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9891973E-0693-6941-A777-056834920A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7152" y="152400"/>
            <a:ext cx="8997696" cy="5623560"/>
          </a:xfrm>
          <a:prstGeom prst="rect">
            <a:avLst/>
          </a:prstGeom>
        </p:spPr>
      </p:pic>
      <p:sp>
        <p:nvSpPr>
          <p:cNvPr id="2" name="Rectangle 1" descr="A screenshot of the Webex interface. This slide has zoomed in on participant functions relevant for these meetings. &#10;&#10;The bottom of the screen has the following participant functions: mute/unmute (microphone icon), video on/off (camera icon), and access to the participant list (person icon) and chat function (word bubble icon). &#10;&#10;The right side of the screen has the following participant functions: participant list, hand raise function (hand icon), and chat function is on the right side of the screen.">
            <a:extLst>
              <a:ext uri="{FF2B5EF4-FFF2-40B4-BE49-F238E27FC236}">
                <a16:creationId xmlns:a16="http://schemas.microsoft.com/office/drawing/2014/main" id="{EA0B0622-52C5-4547-BFCD-50E6E19B32C8}"/>
              </a:ext>
            </a:extLst>
          </p:cNvPr>
          <p:cNvSpPr/>
          <p:nvPr/>
        </p:nvSpPr>
        <p:spPr>
          <a:xfrm>
            <a:off x="1463040" y="0"/>
            <a:ext cx="9494520" cy="5928360"/>
          </a:xfrm>
          <a:prstGeom prst="rect">
            <a:avLst/>
          </a:prstGeom>
          <a:solidFill>
            <a:srgbClr val="FFFFFF">
              <a:alpha val="80000"/>
            </a:srgb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pic>
        <p:nvPicPr>
          <p:cNvPr id="3" name="Picture 2" descr="A screenshot of a cell phone&#10;&#10;Description automatically generated">
            <a:extLst>
              <a:ext uri="{FF2B5EF4-FFF2-40B4-BE49-F238E27FC236}">
                <a16:creationId xmlns:a16="http://schemas.microsoft.com/office/drawing/2014/main" id="{C4B672EE-C673-C546-9499-7D23B31278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34440" y="4084320"/>
            <a:ext cx="6724073" cy="960120"/>
          </a:xfrm>
          <a:prstGeom prst="rect">
            <a:avLst/>
          </a:prstGeom>
          <a:ln w="57150">
            <a:noFill/>
          </a:ln>
          <a:effectLst>
            <a:outerShdw blurRad="50800" dist="38100" dir="5400000" algn="t" rotWithShape="0">
              <a:prstClr val="black">
                <a:alpha val="40000"/>
              </a:prstClr>
            </a:outerShdw>
          </a:effectLst>
        </p:spPr>
      </p:pic>
      <p:pic>
        <p:nvPicPr>
          <p:cNvPr id="5" name="Picture 4" descr="A screenshot of a cell phone&#10;&#10;Description automatically generated">
            <a:extLst>
              <a:ext uri="{FF2B5EF4-FFF2-40B4-BE49-F238E27FC236}">
                <a16:creationId xmlns:a16="http://schemas.microsoft.com/office/drawing/2014/main" id="{5DA376D9-2171-A441-A429-A94A54678D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18320" y="2686050"/>
            <a:ext cx="990600" cy="1139190"/>
          </a:xfrm>
          <a:prstGeom prst="rect">
            <a:avLst/>
          </a:prstGeom>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B955065C-EF70-7F44-A091-32E7488DAD21}"/>
              </a:ext>
            </a:extLst>
          </p:cNvPr>
          <p:cNvSpPr/>
          <p:nvPr/>
        </p:nvSpPr>
        <p:spPr>
          <a:xfrm>
            <a:off x="3368040" y="5252085"/>
            <a:ext cx="2651760" cy="340995"/>
          </a:xfrm>
          <a:prstGeom prst="rect">
            <a:avLst/>
          </a:prstGeom>
          <a:noFill/>
          <a:ln w="12700" cap="flat" cmpd="sng">
            <a:solidFill>
              <a:srgbClr val="003DA5"/>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62BD8B9E-2C3F-9547-BCA9-7FA339501F54}"/>
              </a:ext>
            </a:extLst>
          </p:cNvPr>
          <p:cNvSpPr/>
          <p:nvPr/>
        </p:nvSpPr>
        <p:spPr>
          <a:xfrm>
            <a:off x="9814560" y="3977640"/>
            <a:ext cx="365760" cy="381000"/>
          </a:xfrm>
          <a:prstGeom prst="rect">
            <a:avLst/>
          </a:prstGeom>
          <a:noFill/>
          <a:ln w="12700" cap="flat" cmpd="sng">
            <a:solidFill>
              <a:srgbClr val="003DA5"/>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6633D038-992D-8E43-80BB-808DCC150522}"/>
              </a:ext>
            </a:extLst>
          </p:cNvPr>
          <p:cNvSpPr txBox="1"/>
          <p:nvPr/>
        </p:nvSpPr>
        <p:spPr>
          <a:xfrm>
            <a:off x="1203960" y="3352979"/>
            <a:ext cx="1219200" cy="769441"/>
          </a:xfrm>
          <a:prstGeom prst="rect">
            <a:avLst/>
          </a:prstGeom>
          <a:noFill/>
        </p:spPr>
        <p:txBody>
          <a:bodyPr wrap="square" rtlCol="0">
            <a:spAutoFit/>
          </a:bodyPr>
          <a:lstStyle/>
          <a:p>
            <a:pPr algn="ctr"/>
            <a:r>
              <a:rPr lang="en-US" sz="2200" b="1" dirty="0"/>
              <a:t>mute/</a:t>
            </a:r>
          </a:p>
          <a:p>
            <a:pPr algn="ctr"/>
            <a:r>
              <a:rPr lang="en-US" sz="2200" b="1" dirty="0"/>
              <a:t>unmute</a:t>
            </a:r>
          </a:p>
        </p:txBody>
      </p:sp>
      <p:sp>
        <p:nvSpPr>
          <p:cNvPr id="9" name="TextBox 8">
            <a:extLst>
              <a:ext uri="{FF2B5EF4-FFF2-40B4-BE49-F238E27FC236}">
                <a16:creationId xmlns:a16="http://schemas.microsoft.com/office/drawing/2014/main" id="{44C7E160-2FF5-DC42-AF5A-CB493A26A2C9}"/>
              </a:ext>
            </a:extLst>
          </p:cNvPr>
          <p:cNvSpPr txBox="1"/>
          <p:nvPr/>
        </p:nvSpPr>
        <p:spPr>
          <a:xfrm>
            <a:off x="2194560" y="3505379"/>
            <a:ext cx="1219200" cy="430887"/>
          </a:xfrm>
          <a:prstGeom prst="rect">
            <a:avLst/>
          </a:prstGeom>
          <a:noFill/>
        </p:spPr>
        <p:txBody>
          <a:bodyPr wrap="square" rtlCol="0">
            <a:spAutoFit/>
          </a:bodyPr>
          <a:lstStyle/>
          <a:p>
            <a:pPr algn="ctr"/>
            <a:r>
              <a:rPr lang="en-US" sz="2200" b="1" dirty="0"/>
              <a:t>video</a:t>
            </a:r>
          </a:p>
        </p:txBody>
      </p:sp>
      <p:sp>
        <p:nvSpPr>
          <p:cNvPr id="10" name="TextBox 9">
            <a:extLst>
              <a:ext uri="{FF2B5EF4-FFF2-40B4-BE49-F238E27FC236}">
                <a16:creationId xmlns:a16="http://schemas.microsoft.com/office/drawing/2014/main" id="{D04231BC-D30F-2A44-8B26-000AD3417A85}"/>
              </a:ext>
            </a:extLst>
          </p:cNvPr>
          <p:cNvSpPr txBox="1"/>
          <p:nvPr/>
        </p:nvSpPr>
        <p:spPr>
          <a:xfrm>
            <a:off x="4762500" y="3505378"/>
            <a:ext cx="1219200" cy="430887"/>
          </a:xfrm>
          <a:prstGeom prst="rect">
            <a:avLst/>
          </a:prstGeom>
          <a:noFill/>
        </p:spPr>
        <p:txBody>
          <a:bodyPr wrap="square" rtlCol="0">
            <a:spAutoFit/>
          </a:bodyPr>
          <a:lstStyle/>
          <a:p>
            <a:pPr algn="ctr"/>
            <a:r>
              <a:rPr lang="en-US" sz="2200" b="1" dirty="0"/>
              <a:t>chat</a:t>
            </a:r>
          </a:p>
        </p:txBody>
      </p:sp>
      <p:sp>
        <p:nvSpPr>
          <p:cNvPr id="12" name="TextBox 11">
            <a:extLst>
              <a:ext uri="{FF2B5EF4-FFF2-40B4-BE49-F238E27FC236}">
                <a16:creationId xmlns:a16="http://schemas.microsoft.com/office/drawing/2014/main" id="{93DA26F7-F3C4-A146-ABED-D89810FD22A3}"/>
              </a:ext>
            </a:extLst>
          </p:cNvPr>
          <p:cNvSpPr txBox="1"/>
          <p:nvPr/>
        </p:nvSpPr>
        <p:spPr>
          <a:xfrm>
            <a:off x="9304020" y="1996083"/>
            <a:ext cx="1219200" cy="769441"/>
          </a:xfrm>
          <a:prstGeom prst="rect">
            <a:avLst/>
          </a:prstGeom>
          <a:noFill/>
        </p:spPr>
        <p:txBody>
          <a:bodyPr wrap="square" rtlCol="0">
            <a:spAutoFit/>
          </a:bodyPr>
          <a:lstStyle/>
          <a:p>
            <a:pPr algn="ctr"/>
            <a:r>
              <a:rPr lang="en-US" sz="2200" b="1" dirty="0"/>
              <a:t>raise hand</a:t>
            </a:r>
          </a:p>
        </p:txBody>
      </p:sp>
    </p:spTree>
    <p:extLst>
      <p:ext uri="{BB962C8B-B14F-4D97-AF65-F5344CB8AC3E}">
        <p14:creationId xmlns:p14="http://schemas.microsoft.com/office/powerpoint/2010/main" val="2349861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diagrams:&#10;&#10;To the left: intersection shown from plan view that includes pedestrian and bike traffic counts during peak hour periods.&#10;&#10;To the right: intersection shown from plan view that includes vehicle traffic counts for turns and through movement during peak hour periods. ">
            <a:extLst>
              <a:ext uri="{FF2B5EF4-FFF2-40B4-BE49-F238E27FC236}">
                <a16:creationId xmlns:a16="http://schemas.microsoft.com/office/drawing/2014/main" id="{5B1DFA53-29AF-4ED8-868D-D794ABA4F1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67175" y="727077"/>
            <a:ext cx="8124825" cy="5273673"/>
          </a:xfrm>
          <a:prstGeom prst="rect">
            <a:avLst/>
          </a:prstGeom>
        </p:spPr>
      </p:pic>
      <p:sp>
        <p:nvSpPr>
          <p:cNvPr id="2" name="Title 1">
            <a:extLst>
              <a:ext uri="{FF2B5EF4-FFF2-40B4-BE49-F238E27FC236}">
                <a16:creationId xmlns:a16="http://schemas.microsoft.com/office/drawing/2014/main" id="{D990E8E1-CA5F-46E1-8687-69200809FD4B}"/>
              </a:ext>
            </a:extLst>
          </p:cNvPr>
          <p:cNvSpPr>
            <a:spLocks noGrp="1"/>
          </p:cNvSpPr>
          <p:nvPr>
            <p:ph type="title"/>
          </p:nvPr>
        </p:nvSpPr>
        <p:spPr/>
        <p:txBody>
          <a:bodyPr vert="horz" lIns="91440" tIns="45720" rIns="91440" bIns="45720" rtlCol="0" anchor="ctr">
            <a:normAutofit/>
          </a:bodyPr>
          <a:lstStyle/>
          <a:p>
            <a:r>
              <a:rPr lang="en-US" dirty="0">
                <a:solidFill>
                  <a:srgbClr val="002060"/>
                </a:solidFill>
                <a:ea typeface="Ebrima"/>
                <a:cs typeface="Ebrima"/>
              </a:rPr>
              <a:t>How we time traffic signals</a:t>
            </a:r>
          </a:p>
        </p:txBody>
      </p:sp>
      <p:sp>
        <p:nvSpPr>
          <p:cNvPr id="12" name="Content Placeholder 11">
            <a:extLst>
              <a:ext uri="{FF2B5EF4-FFF2-40B4-BE49-F238E27FC236}">
                <a16:creationId xmlns:a16="http://schemas.microsoft.com/office/drawing/2014/main" id="{B6B394FE-105A-47ED-87CF-93D93AF3191F}"/>
              </a:ext>
            </a:extLst>
          </p:cNvPr>
          <p:cNvSpPr>
            <a:spLocks noGrp="1"/>
          </p:cNvSpPr>
          <p:nvPr>
            <p:ph idx="1"/>
          </p:nvPr>
        </p:nvSpPr>
        <p:spPr>
          <a:xfrm>
            <a:off x="845868" y="1648123"/>
            <a:ext cx="5426016" cy="4087324"/>
          </a:xfrm>
        </p:spPr>
        <p:txBody>
          <a:bodyPr vert="horz" lIns="91440" tIns="45720" rIns="91440" bIns="45720" rtlCol="0" anchor="t">
            <a:normAutofit/>
          </a:bodyPr>
          <a:lstStyle/>
          <a:p>
            <a:pPr>
              <a:spcAft>
                <a:spcPts val="600"/>
              </a:spcAft>
            </a:pPr>
            <a:r>
              <a:rPr lang="en-US" dirty="0">
                <a:latin typeface="Calibri" panose="020F0502020204030204" pitchFamily="34" charset="0"/>
                <a:ea typeface="Ebrima" panose="02000000000000000000" pitchFamily="2" charset="0"/>
                <a:cs typeface="Calibri" panose="020F0502020204030204" pitchFamily="34" charset="0"/>
              </a:rPr>
              <a:t>Establish user and modal priorities</a:t>
            </a:r>
          </a:p>
          <a:p>
            <a:r>
              <a:rPr lang="en-US" dirty="0">
                <a:solidFill>
                  <a:srgbClr val="001F52"/>
                </a:solidFill>
                <a:latin typeface="Calibri" panose="020F0502020204030204" pitchFamily="34" charset="0"/>
                <a:ea typeface="Ebrima" panose="02000000000000000000" pitchFamily="2" charset="0"/>
                <a:cs typeface="Calibri" panose="020F0502020204030204" pitchFamily="34" charset="0"/>
              </a:rPr>
              <a:t>Identify operational objectives and performance measures</a:t>
            </a:r>
            <a:r>
              <a:rPr lang="en-US" dirty="0">
                <a:solidFill>
                  <a:srgbClr val="000000"/>
                </a:solidFill>
                <a:latin typeface="Calibri" panose="020F0502020204030204" pitchFamily="34" charset="0"/>
                <a:ea typeface="Ebrima" panose="02000000000000000000" pitchFamily="2" charset="0"/>
                <a:cs typeface="Calibri" panose="020F0502020204030204" pitchFamily="34" charset="0"/>
              </a:rPr>
              <a:t>​</a:t>
            </a:r>
          </a:p>
          <a:p>
            <a:r>
              <a:rPr lang="en-US" dirty="0">
                <a:latin typeface="Calibri" panose="020F0502020204030204" pitchFamily="34" charset="0"/>
                <a:ea typeface="Ebrima" panose="02000000000000000000" pitchFamily="2" charset="0"/>
                <a:cs typeface="Calibri" panose="020F0502020204030204" pitchFamily="34" charset="0"/>
              </a:rPr>
              <a:t>Collect data</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871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Example phase sequencing diagram for the intersection of Mercer St and Westlake Ave N. Shows a transit only phase and left turn phase.">
            <a:extLst>
              <a:ext uri="{FF2B5EF4-FFF2-40B4-BE49-F238E27FC236}">
                <a16:creationId xmlns:a16="http://schemas.microsoft.com/office/drawing/2014/main" id="{D3530D34-0083-47C1-9E30-0EBCA1A5E3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73373" y="1027908"/>
            <a:ext cx="10080330" cy="5028508"/>
          </a:xfrm>
          <a:prstGeom prst="rect">
            <a:avLst/>
          </a:prstGeom>
        </p:spPr>
      </p:pic>
      <p:sp>
        <p:nvSpPr>
          <p:cNvPr id="2" name="Title 1">
            <a:extLst>
              <a:ext uri="{FF2B5EF4-FFF2-40B4-BE49-F238E27FC236}">
                <a16:creationId xmlns:a16="http://schemas.microsoft.com/office/drawing/2014/main" id="{61E0A548-2CFA-4887-99F3-C1AAB8CAF64C}"/>
              </a:ext>
            </a:extLst>
          </p:cNvPr>
          <p:cNvSpPr>
            <a:spLocks noGrp="1"/>
          </p:cNvSpPr>
          <p:nvPr>
            <p:ph type="title"/>
          </p:nvPr>
        </p:nvSpPr>
        <p:spPr>
          <a:xfrm>
            <a:off x="838200" y="222887"/>
            <a:ext cx="10515600" cy="1325563"/>
          </a:xfrm>
        </p:spPr>
        <p:txBody>
          <a:bodyPr/>
          <a:lstStyle/>
          <a:p>
            <a:r>
              <a:rPr lang="en-US" dirty="0">
                <a:solidFill>
                  <a:srgbClr val="002060"/>
                </a:solidFill>
                <a:cs typeface="Calibri Light"/>
              </a:rPr>
              <a:t>Mercer St example and trade offs</a:t>
            </a:r>
            <a:endParaRPr lang="en-US" dirty="0">
              <a:solidFill>
                <a:srgbClr val="002060"/>
              </a:solidFill>
            </a:endParaRPr>
          </a:p>
        </p:txBody>
      </p:sp>
    </p:spTree>
    <p:extLst>
      <p:ext uri="{BB962C8B-B14F-4D97-AF65-F5344CB8AC3E}">
        <p14:creationId xmlns:p14="http://schemas.microsoft.com/office/powerpoint/2010/main" val="465952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6"/>
            <a:ext cx="10515600" cy="1245466"/>
          </a:xfrm>
        </p:spPr>
        <p:txBody>
          <a:bodyPr>
            <a:normAutofit/>
          </a:bodyPr>
          <a:lstStyle/>
          <a:p>
            <a:r>
              <a:rPr lang="en-US" dirty="0"/>
              <a:t>Develop intersection/corridor timing</a:t>
            </a:r>
          </a:p>
        </p:txBody>
      </p:sp>
      <p:sp>
        <p:nvSpPr>
          <p:cNvPr id="5" name="Content Placeholder 4">
            <a:extLst>
              <a:ext uri="{FF2B5EF4-FFF2-40B4-BE49-F238E27FC236}">
                <a16:creationId xmlns:a16="http://schemas.microsoft.com/office/drawing/2014/main" id="{9430869D-5A96-4505-8F4A-3C160BA7A709}"/>
              </a:ext>
            </a:extLst>
          </p:cNvPr>
          <p:cNvSpPr>
            <a:spLocks noGrp="1"/>
          </p:cNvSpPr>
          <p:nvPr>
            <p:ph idx="1"/>
          </p:nvPr>
        </p:nvSpPr>
        <p:spPr>
          <a:xfrm>
            <a:off x="838200" y="1825625"/>
            <a:ext cx="5070231" cy="4087324"/>
          </a:xfrm>
        </p:spPr>
        <p:txBody>
          <a:bodyPr vert="horz" lIns="91440" tIns="45720" rIns="91440" bIns="45720" rtlCol="0" anchor="t">
            <a:normAutofit/>
          </a:bodyPr>
          <a:lstStyle/>
          <a:p>
            <a:r>
              <a:rPr lang="en-US" dirty="0">
                <a:latin typeface="Calibri" panose="020F0502020204030204" pitchFamily="34" charset="0"/>
                <a:ea typeface="Ebrima" panose="02000000000000000000" pitchFamily="2" charset="0"/>
                <a:cs typeface="Calibri" panose="020F0502020204030204" pitchFamily="34" charset="0"/>
              </a:rPr>
              <a:t>Determine desired operations</a:t>
            </a:r>
          </a:p>
          <a:p>
            <a:pPr>
              <a:spcAft>
                <a:spcPts val="600"/>
              </a:spcAft>
            </a:pPr>
            <a:r>
              <a:rPr lang="en-US" dirty="0">
                <a:latin typeface="Calibri" panose="020F0502020204030204" pitchFamily="34" charset="0"/>
                <a:ea typeface="Ebrima" panose="02000000000000000000" pitchFamily="2" charset="0"/>
                <a:cs typeface="Calibri" panose="020F0502020204030204" pitchFamily="34" charset="0"/>
              </a:rPr>
              <a:t>Determine cycle lengths</a:t>
            </a:r>
          </a:p>
          <a:p>
            <a:pPr>
              <a:spcAft>
                <a:spcPts val="600"/>
              </a:spcAft>
            </a:pPr>
            <a:r>
              <a:rPr lang="en-US" dirty="0">
                <a:latin typeface="Calibri" panose="020F0502020204030204" pitchFamily="34" charset="0"/>
                <a:ea typeface="Ebrima" panose="02000000000000000000" pitchFamily="2" charset="0"/>
                <a:cs typeface="Calibri" panose="020F0502020204030204" pitchFamily="34" charset="0"/>
              </a:rPr>
              <a:t>Develop timing for each movement </a:t>
            </a:r>
          </a:p>
          <a:p>
            <a:r>
              <a:rPr lang="en-US" dirty="0">
                <a:latin typeface="Calibri" panose="020F0502020204030204" pitchFamily="34" charset="0"/>
                <a:ea typeface="Ebrima" panose="02000000000000000000" pitchFamily="2" charset="0"/>
                <a:cs typeface="Calibri" panose="020F0502020204030204" pitchFamily="34" charset="0"/>
              </a:rPr>
              <a:t>Coordinate signals</a:t>
            </a:r>
          </a:p>
          <a:p>
            <a:r>
              <a:rPr lang="en-US" dirty="0">
                <a:latin typeface="Calibri" panose="020F0502020204030204" pitchFamily="34" charset="0"/>
                <a:ea typeface="Ebrima" panose="02000000000000000000" pitchFamily="2" charset="0"/>
                <a:cs typeface="Calibri" panose="020F0502020204030204" pitchFamily="34" charset="0"/>
              </a:rPr>
              <a:t>Observe and adjust</a:t>
            </a:r>
          </a:p>
        </p:txBody>
      </p:sp>
    </p:spTree>
    <p:extLst>
      <p:ext uri="{BB962C8B-B14F-4D97-AF65-F5344CB8AC3E}">
        <p14:creationId xmlns:p14="http://schemas.microsoft.com/office/powerpoint/2010/main" val="3960784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272BC46-CE21-4F32-A77D-29E9A64BC8F4}"/>
              </a:ext>
            </a:extLst>
          </p:cNvPr>
          <p:cNvSpPr txBox="1">
            <a:spLocks/>
          </p:cNvSpPr>
          <p:nvPr/>
        </p:nvSpPr>
        <p:spPr>
          <a:xfrm>
            <a:off x="792002" y="1645516"/>
            <a:ext cx="6523196" cy="4059615"/>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latin typeface="Calibri" panose="020F0502020204030204" pitchFamily="34" charset="0"/>
                <a:ea typeface="Ebrima" panose="02000000000000000000" pitchFamily="2" charset="0"/>
                <a:cs typeface="Calibri" panose="020F0502020204030204" pitchFamily="34" charset="0"/>
              </a:rPr>
              <a:t>Current Signal Operations:</a:t>
            </a:r>
          </a:p>
          <a:p>
            <a:r>
              <a:rPr lang="en-US" dirty="0">
                <a:latin typeface="Calibri" panose="020F0502020204030204" pitchFamily="34" charset="0"/>
                <a:ea typeface="Ebrima" panose="02000000000000000000" pitchFamily="2" charset="0"/>
                <a:cs typeface="Calibri" panose="020F0502020204030204" pitchFamily="34" charset="0"/>
              </a:rPr>
              <a:t>Two phases with pedestrian recall</a:t>
            </a:r>
          </a:p>
          <a:p>
            <a:r>
              <a:rPr lang="en-US" dirty="0">
                <a:latin typeface="Calibri" panose="020F0502020204030204" pitchFamily="34" charset="0"/>
                <a:ea typeface="Ebrima" panose="02000000000000000000" pitchFamily="2" charset="0"/>
                <a:cs typeface="Calibri" panose="020F0502020204030204" pitchFamily="34" charset="0"/>
              </a:rPr>
              <a:t>Bike lanes and streetcar on Yesler</a:t>
            </a:r>
          </a:p>
          <a:p>
            <a:r>
              <a:rPr lang="en-US" dirty="0">
                <a:latin typeface="Calibri" panose="020F0502020204030204" pitchFamily="34" charset="0"/>
                <a:ea typeface="Ebrima" panose="02000000000000000000" pitchFamily="2" charset="0"/>
                <a:cs typeface="Calibri" panose="020F0502020204030204" pitchFamily="34" charset="0"/>
              </a:rPr>
              <a:t>Near an Elementary School</a:t>
            </a:r>
          </a:p>
          <a:p>
            <a:r>
              <a:rPr lang="en-US" dirty="0">
                <a:latin typeface="Calibri" panose="020F0502020204030204" pitchFamily="34" charset="0"/>
                <a:ea typeface="Ebrima" panose="02000000000000000000" pitchFamily="2" charset="0"/>
                <a:cs typeface="Calibri" panose="020F0502020204030204" pitchFamily="34" charset="0"/>
              </a:rPr>
              <a:t>High Collision Location WB LT vs Bikes and Peds</a:t>
            </a:r>
          </a:p>
          <a:p>
            <a:r>
              <a:rPr lang="en-US" dirty="0">
                <a:latin typeface="Calibri" panose="020F0502020204030204" pitchFamily="34" charset="0"/>
                <a:ea typeface="Ebrima" panose="02000000000000000000" pitchFamily="2" charset="0"/>
                <a:cs typeface="Calibri" panose="020F0502020204030204" pitchFamily="34" charset="0"/>
              </a:rPr>
              <a:t>No space for left-turn pockets on Yesler  (streetcar)</a:t>
            </a:r>
          </a:p>
          <a:p>
            <a:r>
              <a:rPr lang="en-US" dirty="0">
                <a:latin typeface="Calibri" panose="020F0502020204030204" pitchFamily="34" charset="0"/>
                <a:ea typeface="Ebrima" panose="02000000000000000000" pitchFamily="2" charset="0"/>
                <a:cs typeface="Calibri" panose="020F0502020204030204" pitchFamily="34" charset="0"/>
              </a:rPr>
              <a:t>Closely spaced signalized intersections</a:t>
            </a:r>
          </a:p>
          <a:p>
            <a:pPr lvl="1"/>
            <a:endParaRPr lang="en-US" sz="2400" dirty="0">
              <a:latin typeface="Calibri" panose="020F0502020204030204" pitchFamily="34" charset="0"/>
              <a:ea typeface="Ebrima" panose="02000000000000000000" pitchFamily="2" charset="0"/>
              <a:cs typeface="Calibri" panose="020F0502020204030204" pitchFamily="34" charset="0"/>
            </a:endParaRPr>
          </a:p>
        </p:txBody>
      </p:sp>
      <p:pic>
        <p:nvPicPr>
          <p:cNvPr id="2050" name="Picture 2" descr="Photo of the First Hill Streetcar along Yesler Way at 12th Ave.">
            <a:extLst>
              <a:ext uri="{FF2B5EF4-FFF2-40B4-BE49-F238E27FC236}">
                <a16:creationId xmlns:a16="http://schemas.microsoft.com/office/drawing/2014/main" id="{E7EA4D97-FCDE-4D9A-84A3-F17C298B1B4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536175" y="3603809"/>
            <a:ext cx="4432070" cy="222304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 name="Picture 5" descr="Photo of a congested street with cars vehicles backed up for blocks. ">
            <a:extLst>
              <a:ext uri="{FF2B5EF4-FFF2-40B4-BE49-F238E27FC236}">
                <a16:creationId xmlns:a16="http://schemas.microsoft.com/office/drawing/2014/main" id="{ACABCCAE-8B69-416D-94FD-A4FDB580E71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36176" y="1210236"/>
            <a:ext cx="4432069" cy="2223041"/>
          </a:xfrm>
          <a:prstGeom prst="rect">
            <a:avLst/>
          </a:prstGeom>
          <a:ln w="28575">
            <a:solidFill>
              <a:schemeClr val="bg1"/>
            </a:solidFill>
          </a:ln>
          <a:effectLst/>
        </p:spPr>
      </p:pic>
      <p:sp>
        <p:nvSpPr>
          <p:cNvPr id="8" name="Title 1">
            <a:extLst>
              <a:ext uri="{FF2B5EF4-FFF2-40B4-BE49-F238E27FC236}">
                <a16:creationId xmlns:a16="http://schemas.microsoft.com/office/drawing/2014/main" id="{D9756A50-7596-CB4B-9198-73A01D55CB87}"/>
              </a:ext>
            </a:extLst>
          </p:cNvPr>
          <p:cNvSpPr>
            <a:spLocks noGrp="1"/>
          </p:cNvSpPr>
          <p:nvPr>
            <p:ph type="title"/>
          </p:nvPr>
        </p:nvSpPr>
        <p:spPr>
          <a:xfrm>
            <a:off x="838200" y="365126"/>
            <a:ext cx="10515600" cy="1245466"/>
          </a:xfrm>
        </p:spPr>
        <p:txBody>
          <a:bodyPr>
            <a:normAutofit/>
          </a:bodyPr>
          <a:lstStyle/>
          <a:p>
            <a:r>
              <a:rPr lang="en-US" dirty="0"/>
              <a:t>12</a:t>
            </a:r>
            <a:r>
              <a:rPr lang="en-US" baseline="30000" dirty="0"/>
              <a:t>th</a:t>
            </a:r>
            <a:r>
              <a:rPr lang="en-US" dirty="0"/>
              <a:t> Ave &amp; Yesler Way example</a:t>
            </a:r>
          </a:p>
        </p:txBody>
      </p:sp>
    </p:spTree>
    <p:extLst>
      <p:ext uri="{BB962C8B-B14F-4D97-AF65-F5344CB8AC3E}">
        <p14:creationId xmlns:p14="http://schemas.microsoft.com/office/powerpoint/2010/main" val="4019279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4272BC46-CE21-4F32-A77D-29E9A64BC8F4}"/>
              </a:ext>
            </a:extLst>
          </p:cNvPr>
          <p:cNvSpPr txBox="1">
            <a:spLocks/>
          </p:cNvSpPr>
          <p:nvPr/>
        </p:nvSpPr>
        <p:spPr>
          <a:xfrm>
            <a:off x="838200" y="1661325"/>
            <a:ext cx="6047347" cy="4059615"/>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latin typeface="Calibri" panose="020F0502020204030204" pitchFamily="34" charset="0"/>
                <a:ea typeface="Ebrima" panose="02000000000000000000" pitchFamily="2" charset="0"/>
                <a:cs typeface="Calibri" panose="020F0502020204030204" pitchFamily="34" charset="0"/>
              </a:rPr>
              <a:t>Potential Signal Operations: </a:t>
            </a:r>
          </a:p>
          <a:p>
            <a:r>
              <a:rPr lang="en-US" sz="2250" dirty="0">
                <a:latin typeface="Calibri" panose="020F0502020204030204" pitchFamily="34" charset="0"/>
                <a:ea typeface="Ebrima" panose="02000000000000000000" pitchFamily="2" charset="0"/>
                <a:cs typeface="Calibri" panose="020F0502020204030204" pitchFamily="34" charset="0"/>
              </a:rPr>
              <a:t>Protect eastbound and westbound left-turns</a:t>
            </a:r>
          </a:p>
          <a:p>
            <a:pPr marL="0" indent="0">
              <a:buNone/>
            </a:pPr>
            <a:r>
              <a:rPr lang="en-US" dirty="0">
                <a:latin typeface="Calibri" panose="020F0502020204030204" pitchFamily="34" charset="0"/>
                <a:ea typeface="Ebrima" panose="02000000000000000000" pitchFamily="2" charset="0"/>
                <a:cs typeface="Calibri" panose="020F0502020204030204" pitchFamily="34" charset="0"/>
              </a:rPr>
              <a:t>Benefits:</a:t>
            </a:r>
          </a:p>
          <a:p>
            <a:r>
              <a:rPr lang="en-US" sz="2250" dirty="0">
                <a:latin typeface="Calibri" panose="020F0502020204030204" pitchFamily="34" charset="0"/>
                <a:ea typeface="Ebrima" panose="02000000000000000000" pitchFamily="2" charset="0"/>
                <a:cs typeface="Calibri" panose="020F0502020204030204" pitchFamily="34" charset="0"/>
              </a:rPr>
              <a:t>Separates the left-turns from opposing traffic and pedestrians and bikes</a:t>
            </a:r>
          </a:p>
          <a:p>
            <a:pPr marL="0" indent="0">
              <a:buNone/>
            </a:pPr>
            <a:r>
              <a:rPr lang="en-US" dirty="0">
                <a:latin typeface="Calibri" panose="020F0502020204030204" pitchFamily="34" charset="0"/>
                <a:ea typeface="Ebrima" panose="02000000000000000000" pitchFamily="2" charset="0"/>
                <a:cs typeface="Calibri" panose="020F0502020204030204" pitchFamily="34" charset="0"/>
              </a:rPr>
              <a:t>Challenges:</a:t>
            </a:r>
          </a:p>
          <a:p>
            <a:r>
              <a:rPr lang="en-US" sz="2250" dirty="0">
                <a:latin typeface="Calibri" panose="020F0502020204030204" pitchFamily="34" charset="0"/>
                <a:ea typeface="Ebrima" panose="02000000000000000000" pitchFamily="2" charset="0"/>
                <a:cs typeface="Calibri" panose="020F0502020204030204" pitchFamily="34" charset="0"/>
              </a:rPr>
              <a:t>Only one eastbound and westbound lane (no left-turn pockets)</a:t>
            </a:r>
          </a:p>
          <a:p>
            <a:r>
              <a:rPr lang="en-US" sz="2250" dirty="0">
                <a:latin typeface="Calibri" panose="020F0502020204030204" pitchFamily="34" charset="0"/>
                <a:ea typeface="Ebrima" panose="02000000000000000000" pitchFamily="2" charset="0"/>
                <a:cs typeface="Calibri" panose="020F0502020204030204" pitchFamily="34" charset="0"/>
              </a:rPr>
              <a:t>Requires split phased operations</a:t>
            </a:r>
          </a:p>
          <a:p>
            <a:pPr marL="0" indent="0">
              <a:buNone/>
            </a:pPr>
            <a:endParaRPr lang="en-US" dirty="0">
              <a:latin typeface="Calibri" panose="020F0502020204030204" pitchFamily="34" charset="0"/>
              <a:ea typeface="Ebrima" panose="02000000000000000000" pitchFamily="2" charset="0"/>
              <a:cs typeface="Calibri" panose="020F0502020204030204" pitchFamily="34" charset="0"/>
            </a:endParaRPr>
          </a:p>
          <a:p>
            <a:pPr marL="800100" lvl="1" indent="-457200"/>
            <a:endParaRPr lang="en-US" sz="2400" dirty="0">
              <a:latin typeface="Calibri" panose="020F0502020204030204" pitchFamily="34" charset="0"/>
              <a:ea typeface="Ebrima" panose="02000000000000000000" pitchFamily="2" charset="0"/>
              <a:cs typeface="Calibri" panose="020F0502020204030204" pitchFamily="34" charset="0"/>
            </a:endParaRPr>
          </a:p>
          <a:p>
            <a:pPr marL="457200" indent="-457200"/>
            <a:endParaRPr lang="en-US" dirty="0">
              <a:latin typeface="Calibri" panose="020F0502020204030204" pitchFamily="34" charset="0"/>
              <a:ea typeface="Ebrima" panose="02000000000000000000" pitchFamily="2" charset="0"/>
              <a:cs typeface="Calibri" panose="020F0502020204030204" pitchFamily="34" charset="0"/>
            </a:endParaRPr>
          </a:p>
          <a:p>
            <a:pPr lvl="1">
              <a:buFont typeface="Wingdings" panose="05000000000000000000" pitchFamily="2" charset="2"/>
              <a:buChar char="§"/>
            </a:pPr>
            <a:endParaRPr lang="en-US" sz="2400" dirty="0">
              <a:latin typeface="Calibri" panose="020F0502020204030204" pitchFamily="34" charset="0"/>
              <a:ea typeface="Ebrima" panose="02000000000000000000" pitchFamily="2" charset="0"/>
              <a:cs typeface="Calibri" panose="020F0502020204030204" pitchFamily="34" charset="0"/>
            </a:endParaRPr>
          </a:p>
        </p:txBody>
      </p:sp>
      <p:pic>
        <p:nvPicPr>
          <p:cNvPr id="6" name="Picture 5" descr="Photo of the roadway of the intersection of 12th Ave and Yesler Way. It shows painted bike lanes and turn boxes. ">
            <a:extLst>
              <a:ext uri="{FF2B5EF4-FFF2-40B4-BE49-F238E27FC236}">
                <a16:creationId xmlns:a16="http://schemas.microsoft.com/office/drawing/2014/main" id="{01C40076-70FB-4935-A8E3-9B1879E318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5547" y="1776148"/>
            <a:ext cx="4890967" cy="3305704"/>
          </a:xfrm>
          <a:prstGeom prst="rect">
            <a:avLst/>
          </a:prstGeom>
          <a:ln>
            <a:noFill/>
          </a:ln>
          <a:effectLst/>
        </p:spPr>
      </p:pic>
      <p:sp>
        <p:nvSpPr>
          <p:cNvPr id="7" name="Title 1">
            <a:extLst>
              <a:ext uri="{FF2B5EF4-FFF2-40B4-BE49-F238E27FC236}">
                <a16:creationId xmlns:a16="http://schemas.microsoft.com/office/drawing/2014/main" id="{8525D803-8521-A847-B98D-27D2316D0AA7}"/>
              </a:ext>
            </a:extLst>
          </p:cNvPr>
          <p:cNvSpPr>
            <a:spLocks noGrp="1"/>
          </p:cNvSpPr>
          <p:nvPr>
            <p:ph type="title"/>
          </p:nvPr>
        </p:nvSpPr>
        <p:spPr>
          <a:xfrm>
            <a:off x="838200" y="365126"/>
            <a:ext cx="10515600" cy="1245466"/>
          </a:xfrm>
        </p:spPr>
        <p:txBody>
          <a:bodyPr>
            <a:normAutofit/>
          </a:bodyPr>
          <a:lstStyle/>
          <a:p>
            <a:r>
              <a:rPr lang="en-US" dirty="0"/>
              <a:t>12</a:t>
            </a:r>
            <a:r>
              <a:rPr lang="en-US" baseline="30000" dirty="0"/>
              <a:t>th</a:t>
            </a:r>
            <a:r>
              <a:rPr lang="en-US" dirty="0"/>
              <a:t> Ave &amp; Yesler Way example</a:t>
            </a:r>
          </a:p>
        </p:txBody>
      </p:sp>
    </p:spTree>
    <p:extLst>
      <p:ext uri="{BB962C8B-B14F-4D97-AF65-F5344CB8AC3E}">
        <p14:creationId xmlns:p14="http://schemas.microsoft.com/office/powerpoint/2010/main" val="3589754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A548-2CFA-4887-99F3-C1AAB8CAF64C}"/>
              </a:ext>
            </a:extLst>
          </p:cNvPr>
          <p:cNvSpPr>
            <a:spLocks noGrp="1"/>
          </p:cNvSpPr>
          <p:nvPr>
            <p:ph type="title"/>
          </p:nvPr>
        </p:nvSpPr>
        <p:spPr>
          <a:xfrm>
            <a:off x="838200" y="294007"/>
            <a:ext cx="10515600" cy="1325563"/>
          </a:xfrm>
        </p:spPr>
        <p:txBody>
          <a:bodyPr/>
          <a:lstStyle/>
          <a:p>
            <a:r>
              <a:rPr lang="en-US" dirty="0">
                <a:solidFill>
                  <a:srgbClr val="002060"/>
                </a:solidFill>
                <a:cs typeface="Calibri Light"/>
              </a:rPr>
              <a:t>Next Steps</a:t>
            </a:r>
            <a:endParaRPr lang="en-US" dirty="0"/>
          </a:p>
        </p:txBody>
      </p:sp>
      <p:sp>
        <p:nvSpPr>
          <p:cNvPr id="3" name="Content Placeholder 2">
            <a:extLst>
              <a:ext uri="{FF2B5EF4-FFF2-40B4-BE49-F238E27FC236}">
                <a16:creationId xmlns:a16="http://schemas.microsoft.com/office/drawing/2014/main" id="{E58F72B0-26F5-4FE6-91E7-560C4999DFAE}"/>
              </a:ext>
            </a:extLst>
          </p:cNvPr>
          <p:cNvSpPr txBox="1">
            <a:spLocks/>
          </p:cNvSpPr>
          <p:nvPr/>
        </p:nvSpPr>
        <p:spPr>
          <a:xfrm>
            <a:off x="907590" y="1585676"/>
            <a:ext cx="5181600" cy="40966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US" dirty="0">
                <a:latin typeface="Ebrima" panose="02000000000000000000" pitchFamily="2" charset="0"/>
                <a:ea typeface="Ebrima" panose="02000000000000000000" pitchFamily="2" charset="0"/>
                <a:cs typeface="Ebrima" panose="02000000000000000000" pitchFamily="2" charset="0"/>
              </a:rPr>
              <a:t>Provide Draft Signal Policy to POAG prior to Meeting 2</a:t>
            </a:r>
          </a:p>
          <a:p>
            <a:pPr marL="457200" indent="-457200">
              <a:buFont typeface="+mj-lt"/>
              <a:buAutoNum type="arabicPeriod"/>
            </a:pPr>
            <a:r>
              <a:rPr lang="en-US" dirty="0">
                <a:latin typeface="Ebrima" panose="02000000000000000000" pitchFamily="2" charset="0"/>
                <a:ea typeface="Ebrima" panose="02000000000000000000" pitchFamily="2" charset="0"/>
                <a:cs typeface="Ebrima" panose="02000000000000000000" pitchFamily="2" charset="0"/>
              </a:rPr>
              <a:t>POAG Meeting 2: </a:t>
            </a:r>
          </a:p>
          <a:p>
            <a:pPr lvl="1"/>
            <a:r>
              <a:rPr lang="en-US" dirty="0">
                <a:latin typeface="Ebrima" panose="02000000000000000000" pitchFamily="2" charset="0"/>
                <a:ea typeface="Ebrima" panose="02000000000000000000" pitchFamily="2" charset="0"/>
                <a:cs typeface="Ebrima" panose="02000000000000000000" pitchFamily="2" charset="0"/>
              </a:rPr>
              <a:t>Present Draft Signal Policy update </a:t>
            </a:r>
          </a:p>
          <a:p>
            <a:pPr lvl="1"/>
            <a:r>
              <a:rPr lang="en-US" dirty="0">
                <a:latin typeface="Ebrima" panose="02000000000000000000" pitchFamily="2" charset="0"/>
                <a:ea typeface="Ebrima" panose="02000000000000000000" pitchFamily="2" charset="0"/>
                <a:cs typeface="Ebrima" panose="02000000000000000000" pitchFamily="2" charset="0"/>
              </a:rPr>
              <a:t>Conversation with Group</a:t>
            </a:r>
          </a:p>
          <a:p>
            <a:pPr lvl="1"/>
            <a:r>
              <a:rPr lang="en-US" dirty="0">
                <a:latin typeface="Ebrima" panose="02000000000000000000" pitchFamily="2" charset="0"/>
                <a:ea typeface="Ebrima" panose="02000000000000000000" pitchFamily="2" charset="0"/>
                <a:cs typeface="Ebrima" panose="02000000000000000000" pitchFamily="2" charset="0"/>
              </a:rPr>
              <a:t>Opportunity to ask clarifying questions</a:t>
            </a:r>
          </a:p>
          <a:p>
            <a:pPr marL="457200" indent="-457200">
              <a:buFont typeface="+mj-lt"/>
              <a:buAutoNum type="arabicPeriod"/>
            </a:pPr>
            <a:r>
              <a:rPr lang="en-US" dirty="0">
                <a:latin typeface="Ebrima" panose="02000000000000000000" pitchFamily="2" charset="0"/>
                <a:ea typeface="Ebrima" panose="02000000000000000000" pitchFamily="2" charset="0"/>
                <a:cs typeface="Ebrima" panose="02000000000000000000" pitchFamily="2" charset="0"/>
              </a:rPr>
              <a:t>POAG Meeting 3: </a:t>
            </a:r>
          </a:p>
          <a:p>
            <a:pPr lvl="1"/>
            <a:r>
              <a:rPr lang="en-US" dirty="0">
                <a:latin typeface="Ebrima" panose="02000000000000000000" pitchFamily="2" charset="0"/>
                <a:ea typeface="Ebrima" panose="02000000000000000000" pitchFamily="2" charset="0"/>
                <a:cs typeface="Ebrima" panose="02000000000000000000" pitchFamily="2" charset="0"/>
              </a:rPr>
              <a:t>Present and finalize signal policy</a:t>
            </a:r>
          </a:p>
          <a:p>
            <a:pPr lvl="1"/>
            <a:r>
              <a:rPr lang="en-US" dirty="0">
                <a:latin typeface="Ebrima" panose="02000000000000000000" pitchFamily="2" charset="0"/>
                <a:ea typeface="Ebrima" panose="02000000000000000000" pitchFamily="2" charset="0"/>
                <a:cs typeface="Ebrima" panose="02000000000000000000" pitchFamily="2" charset="0"/>
              </a:rPr>
              <a:t>Discussion with Group</a:t>
            </a:r>
          </a:p>
          <a:p>
            <a:pPr lvl="1"/>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4" descr="Photo of an adult man and child waiting to cross at an all-way crosswalk. Cars are driving through the intersection in the background. ">
            <a:extLst>
              <a:ext uri="{FF2B5EF4-FFF2-40B4-BE49-F238E27FC236}">
                <a16:creationId xmlns:a16="http://schemas.microsoft.com/office/drawing/2014/main" id="{DF27318A-C3E8-4356-9CE2-C6C166DE2A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2200" y="1585676"/>
            <a:ext cx="5181600" cy="4096698"/>
          </a:xfrm>
          <a:prstGeom prst="rect">
            <a:avLst/>
          </a:prstGeom>
          <a:noFill/>
        </p:spPr>
      </p:pic>
    </p:spTree>
    <p:extLst>
      <p:ext uri="{BB962C8B-B14F-4D97-AF65-F5344CB8AC3E}">
        <p14:creationId xmlns:p14="http://schemas.microsoft.com/office/powerpoint/2010/main" val="1246193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2079768" y="1902951"/>
            <a:ext cx="8032465" cy="2568407"/>
          </a:xfrm>
        </p:spPr>
        <p:txBody>
          <a:bodyPr vert="horz" lIns="91440" tIns="45720" rIns="91440" bIns="45720" rtlCol="0" anchor="t">
            <a:normAutofit/>
          </a:bodyPr>
          <a:lstStyle/>
          <a:p>
            <a:pPr marL="0" indent="0">
              <a:buNone/>
            </a:pPr>
            <a:endParaRPr lang="en-US" dirty="0"/>
          </a:p>
          <a:p>
            <a:pPr marL="0" indent="0" algn="ctr">
              <a:buNone/>
            </a:pPr>
            <a:r>
              <a:rPr lang="en-US" sz="2800" dirty="0" err="1"/>
              <a:t>ellie.smith@seattle.gov</a:t>
            </a:r>
            <a:r>
              <a:rPr lang="en-US" sz="2800" dirty="0"/>
              <a:t> | (206) 300-1690</a:t>
            </a:r>
          </a:p>
        </p:txBody>
      </p:sp>
      <p:sp>
        <p:nvSpPr>
          <p:cNvPr id="7" name="Rectangle 6">
            <a:extLst>
              <a:ext uri="{FF2B5EF4-FFF2-40B4-BE49-F238E27FC236}">
                <a16:creationId xmlns:a16="http://schemas.microsoft.com/office/drawing/2014/main" id="{AF7439EA-4923-4A11-96D9-BCFE5896EE8B}"/>
              </a:ext>
            </a:extLst>
          </p:cNvPr>
          <p:cNvSpPr/>
          <p:nvPr/>
        </p:nvSpPr>
        <p:spPr>
          <a:xfrm>
            <a:off x="0" y="3246121"/>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294094"/>
            <a:ext cx="5566410" cy="507831"/>
          </a:xfrm>
          <a:prstGeom prst="rect">
            <a:avLst/>
          </a:prstGeom>
          <a:noFill/>
        </p:spPr>
        <p:txBody>
          <a:bodyPr wrap="square" rtlCol="0">
            <a:spAutoFit/>
          </a:bodyPr>
          <a:lstStyle/>
          <a:p>
            <a:pPr algn="ctr"/>
            <a:r>
              <a:rPr lang="en-US" sz="2700" dirty="0" err="1">
                <a:solidFill>
                  <a:schemeClr val="bg1"/>
                </a:solidFill>
              </a:rPr>
              <a:t>www.seattle.gov</a:t>
            </a:r>
            <a:r>
              <a:rPr lang="en-US" sz="2700" dirty="0">
                <a:solidFill>
                  <a:schemeClr val="bg1"/>
                </a:solidFill>
              </a:rPr>
              <a:t>/transportation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2"/>
          <a:stretch>
            <a:fillRect/>
          </a:stretch>
        </p:blipFill>
        <p:spPr>
          <a:xfrm>
            <a:off x="4163400" y="4394034"/>
            <a:ext cx="3865199" cy="579170"/>
          </a:xfrm>
          <a:prstGeom prst="rect">
            <a:avLst/>
          </a:prstGeom>
        </p:spPr>
      </p:pic>
    </p:spTree>
    <p:extLst>
      <p:ext uri="{BB962C8B-B14F-4D97-AF65-F5344CB8AC3E}">
        <p14:creationId xmlns:p14="http://schemas.microsoft.com/office/powerpoint/2010/main" val="47971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image for the &quot;Background&quot; section of the presentation. Photo of a street in Seattle that shows bus-only lanes and pedestrians waiting at a crosswalk.">
            <a:extLst>
              <a:ext uri="{FF2B5EF4-FFF2-40B4-BE49-F238E27FC236}">
                <a16:creationId xmlns:a16="http://schemas.microsoft.com/office/drawing/2014/main" id="{72064548-46C1-4C0E-BCB2-369F376399B8}"/>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0" y="0"/>
            <a:ext cx="12192000" cy="6096178"/>
          </a:xfrm>
          <a:prstGeom prst="rect">
            <a:avLst/>
          </a:prstGeom>
        </p:spPr>
      </p:pic>
      <p:sp>
        <p:nvSpPr>
          <p:cNvPr id="4" name="Title 3">
            <a:extLst>
              <a:ext uri="{FF2B5EF4-FFF2-40B4-BE49-F238E27FC236}">
                <a16:creationId xmlns:a16="http://schemas.microsoft.com/office/drawing/2014/main" id="{8B203B39-460B-4114-8D9E-58273E9C268C}"/>
              </a:ext>
            </a:extLst>
          </p:cNvPr>
          <p:cNvSpPr>
            <a:spLocks noGrp="1"/>
          </p:cNvSpPr>
          <p:nvPr>
            <p:ph type="title"/>
          </p:nvPr>
        </p:nvSpPr>
        <p:spPr/>
        <p:txBody>
          <a:bodyPr/>
          <a:lstStyle/>
          <a:p>
            <a:r>
              <a:rPr lang="en-US"/>
              <a:t>Background</a:t>
            </a:r>
          </a:p>
        </p:txBody>
      </p:sp>
      <p:sp>
        <p:nvSpPr>
          <p:cNvPr id="5" name="Text Placeholder 4">
            <a:extLst>
              <a:ext uri="{FF2B5EF4-FFF2-40B4-BE49-F238E27FC236}">
                <a16:creationId xmlns:a16="http://schemas.microsoft.com/office/drawing/2014/main" id="{189F0058-0BD8-4C58-81C2-8253C54B4AFF}"/>
              </a:ext>
            </a:extLst>
          </p:cNvPr>
          <p:cNvSpPr>
            <a:spLocks noGrp="1"/>
          </p:cNvSpPr>
          <p:nvPr>
            <p:ph type="body" idx="1"/>
          </p:nvPr>
        </p:nvSpPr>
        <p:spPr/>
        <p:txBody>
          <a:bodyPr/>
          <a:lstStyle/>
          <a:p>
            <a:r>
              <a:rPr lang="en-US"/>
              <a:t>Getting to know Seattle Department of Transportation.</a:t>
            </a:r>
          </a:p>
        </p:txBody>
      </p:sp>
    </p:spTree>
    <p:extLst>
      <p:ext uri="{BB962C8B-B14F-4D97-AF65-F5344CB8AC3E}">
        <p14:creationId xmlns:p14="http://schemas.microsoft.com/office/powerpoint/2010/main" val="154770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4820-3795-4B45-99E0-060E36CACFFD}"/>
              </a:ext>
            </a:extLst>
          </p:cNvPr>
          <p:cNvSpPr>
            <a:spLocks noGrp="1"/>
          </p:cNvSpPr>
          <p:nvPr>
            <p:ph type="title"/>
          </p:nvPr>
        </p:nvSpPr>
        <p:spPr/>
        <p:txBody>
          <a:bodyPr/>
          <a:lstStyle/>
          <a:p>
            <a:r>
              <a:rPr lang="en-US"/>
              <a:t>Land acknowledgement</a:t>
            </a:r>
          </a:p>
        </p:txBody>
      </p:sp>
      <p:sp>
        <p:nvSpPr>
          <p:cNvPr id="3" name="Content Placeholder 2">
            <a:extLst>
              <a:ext uri="{FF2B5EF4-FFF2-40B4-BE49-F238E27FC236}">
                <a16:creationId xmlns:a16="http://schemas.microsoft.com/office/drawing/2014/main" id="{7B9EBDF0-B865-45A9-9F64-BD9CC82035C7}"/>
              </a:ext>
            </a:extLst>
          </p:cNvPr>
          <p:cNvSpPr>
            <a:spLocks noGrp="1"/>
          </p:cNvSpPr>
          <p:nvPr>
            <p:ph idx="1"/>
          </p:nvPr>
        </p:nvSpPr>
        <p:spPr/>
        <p:txBody>
          <a:bodyPr vert="horz" lIns="91440" tIns="45720" rIns="91440" bIns="45720" rtlCol="0" anchor="t">
            <a:normAutofit/>
          </a:bodyPr>
          <a:lstStyle/>
          <a:p>
            <a:pPr marL="0" indent="0">
              <a:lnSpc>
                <a:spcPct val="150000"/>
              </a:lnSpc>
              <a:buNone/>
            </a:pPr>
            <a:r>
              <a:rPr lang="en-US" dirty="0"/>
              <a:t>“I acknowledge that we all live, work, and gather on the traditional land and water of the first people of Seattle, the traditional and present home of the Central Coast Salish, the Duwamish, Suquamish, Tulalip and Muckleshoot people. We honor with gratitude the land and water itself and acknowledge the value that has been placed upon it by the work we do here today.”</a:t>
            </a:r>
            <a:endParaRPr lang="en-US" dirty="0">
              <a:cs typeface="Calibri"/>
            </a:endParaRPr>
          </a:p>
          <a:p>
            <a:endParaRPr lang="en-US" dirty="0">
              <a:cs typeface="Calibri"/>
            </a:endParaRPr>
          </a:p>
          <a:p>
            <a:endParaRPr lang="en-US" dirty="0"/>
          </a:p>
        </p:txBody>
      </p:sp>
    </p:spTree>
    <p:extLst>
      <p:ext uri="{BB962C8B-B14F-4D97-AF65-F5344CB8AC3E}">
        <p14:creationId xmlns:p14="http://schemas.microsoft.com/office/powerpoint/2010/main" val="134401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764876" y="358266"/>
            <a:ext cx="10662248" cy="1200330"/>
          </a:xfrm>
        </p:spPr>
        <p:txBody>
          <a:bodyPr>
            <a:normAutofit/>
          </a:bodyPr>
          <a:lstStyle/>
          <a:p>
            <a:r>
              <a:rPr lang="en-US" sz="4000"/>
              <a:t>Our vision and mission</a:t>
            </a:r>
          </a:p>
        </p:txBody>
      </p:sp>
      <p:sp>
        <p:nvSpPr>
          <p:cNvPr id="4" name="Rectangle 3">
            <a:extLst>
              <a:ext uri="{FF2B5EF4-FFF2-40B4-BE49-F238E27FC236}">
                <a16:creationId xmlns:a16="http://schemas.microsoft.com/office/drawing/2014/main" id="{D41105AE-31F5-4AD2-B12E-58C59E8886D6}"/>
              </a:ext>
            </a:extLst>
          </p:cNvPr>
          <p:cNvSpPr/>
          <p:nvPr/>
        </p:nvSpPr>
        <p:spPr>
          <a:xfrm>
            <a:off x="764876" y="1611121"/>
            <a:ext cx="10348822" cy="3046988"/>
          </a:xfrm>
          <a:prstGeom prst="rect">
            <a:avLst/>
          </a:prstGeom>
        </p:spPr>
        <p:txBody>
          <a:bodyPr wrap="square" numCol="1">
            <a:spAutoFit/>
          </a:bodyPr>
          <a:lstStyle/>
          <a:p>
            <a:pPr>
              <a:defRPr/>
            </a:pPr>
            <a:r>
              <a:rPr lang="en-US" sz="3200" b="1" dirty="0">
                <a:solidFill>
                  <a:srgbClr val="003DA5"/>
                </a:solidFill>
              </a:rPr>
              <a:t>Vision:</a:t>
            </a:r>
            <a:r>
              <a:rPr lang="en-US" sz="3200" b="1" dirty="0">
                <a:solidFill>
                  <a:schemeClr val="tx1">
                    <a:lumMod val="50000"/>
                  </a:schemeClr>
                </a:solidFill>
              </a:rPr>
              <a:t> </a:t>
            </a:r>
            <a:r>
              <a:rPr lang="en-US" sz="3200" dirty="0">
                <a:solidFill>
                  <a:schemeClr val="tx1">
                    <a:lumMod val="50000"/>
                  </a:schemeClr>
                </a:solidFill>
              </a:rPr>
              <a:t>Seattle is a thriving equitable community powered by dependable transportation</a:t>
            </a:r>
          </a:p>
          <a:p>
            <a:pPr>
              <a:defRPr/>
            </a:pPr>
            <a:endParaRPr lang="en-US" sz="3200" dirty="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DA5"/>
                </a:solidFill>
                <a:effectLst/>
                <a:uLnTx/>
                <a:uFillTx/>
                <a:latin typeface="Calibri"/>
                <a:ea typeface="+mn-ea"/>
                <a:cs typeface="+mn-cs"/>
              </a:rPr>
              <a:t>Mission:</a:t>
            </a:r>
            <a:r>
              <a:rPr kumimoji="0" lang="en-US" sz="3200" b="1" i="0" u="none" strike="noStrike" kern="1200" cap="none" spc="0" normalizeH="0" baseline="0" noProof="0" dirty="0">
                <a:ln>
                  <a:noFill/>
                </a:ln>
                <a:solidFill>
                  <a:schemeClr val="tx1">
                    <a:lumMod val="50000"/>
                  </a:schemeClr>
                </a:solidFill>
                <a:effectLst/>
                <a:uLnTx/>
                <a:uFillTx/>
                <a:latin typeface="Calibri"/>
                <a:ea typeface="+mn-ea"/>
                <a:cs typeface="+mn-cs"/>
              </a:rPr>
              <a:t> </a:t>
            </a:r>
            <a:r>
              <a:rPr lang="en-US" sz="3200" dirty="0">
                <a:solidFill>
                  <a:schemeClr val="tx1">
                    <a:lumMod val="50000"/>
                  </a:schemeClr>
                </a:solidFill>
                <a:latin typeface="Calibri"/>
              </a:rPr>
              <a:t>to deliver a transportation system that provides safe and affordable access to places and opportunities</a:t>
            </a:r>
            <a:endParaRPr kumimoji="0" lang="en-US" sz="3200" b="0" i="0" u="none" strike="noStrike" kern="1200" cap="none" spc="0" normalizeH="0" baseline="0" noProof="0" dirty="0">
              <a:ln>
                <a:noFill/>
              </a:ln>
              <a:solidFill>
                <a:schemeClr val="tx1">
                  <a:lumMod val="50000"/>
                </a:schemeClr>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3DA5">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98639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p:txBody>
          <a:bodyPr>
            <a:normAutofit/>
          </a:bodyPr>
          <a:lstStyle/>
          <a:p>
            <a:r>
              <a:rPr lang="en-US" sz="4000"/>
              <a:t>Our core values and goals</a:t>
            </a:r>
          </a:p>
        </p:txBody>
      </p:sp>
      <p:sp>
        <p:nvSpPr>
          <p:cNvPr id="6" name="Content Placeholder 5">
            <a:extLst>
              <a:ext uri="{FF2B5EF4-FFF2-40B4-BE49-F238E27FC236}">
                <a16:creationId xmlns:a16="http://schemas.microsoft.com/office/drawing/2014/main" id="{CD3A13EB-8A5F-44E7-8E7D-FF5C2631F381}"/>
              </a:ext>
            </a:extLst>
          </p:cNvPr>
          <p:cNvSpPr>
            <a:spLocks noGrp="1"/>
          </p:cNvSpPr>
          <p:nvPr>
            <p:ph sz="half" idx="1"/>
          </p:nvPr>
        </p:nvSpPr>
        <p:spPr>
          <a:xfrm>
            <a:off x="838200" y="1683324"/>
            <a:ext cx="5181600" cy="4238999"/>
          </a:xfrm>
        </p:spPr>
        <p:txBody>
          <a:bodyPr vert="horz" lIns="91440" tIns="45720" rIns="91440" bIns="45720" rtlCol="0" anchor="t">
            <a:normAutofit fontScale="55000" lnSpcReduction="20000"/>
          </a:bodyPr>
          <a:lstStyle/>
          <a:p>
            <a:pPr marL="0" indent="0">
              <a:buNone/>
            </a:pPr>
            <a:r>
              <a:rPr lang="en-US" sz="3600" b="1">
                <a:solidFill>
                  <a:srgbClr val="003DA5"/>
                </a:solidFill>
              </a:rPr>
              <a:t>EQUITY</a:t>
            </a:r>
            <a:r>
              <a:rPr lang="en-US" sz="3600" b="1">
                <a:solidFill>
                  <a:srgbClr val="000000"/>
                </a:solidFill>
              </a:rPr>
              <a:t> - </a:t>
            </a:r>
            <a:r>
              <a:rPr lang="en-US" sz="3600">
                <a:solidFill>
                  <a:srgbClr val="000000"/>
                </a:solidFill>
              </a:rPr>
              <a:t>We believe transportation must meet the needs of communities of color and those of all incomes, abilities, and ages. Our goal is to partner with our communities to build a racially equitable and socially just transportation system.</a:t>
            </a:r>
          </a:p>
          <a:p>
            <a:endParaRPr lang="en-US" sz="3600" b="1">
              <a:solidFill>
                <a:srgbClr val="000000"/>
              </a:solidFill>
            </a:endParaRPr>
          </a:p>
          <a:p>
            <a:pPr marL="0" indent="0">
              <a:buNone/>
            </a:pPr>
            <a:r>
              <a:rPr lang="en-US" sz="3600" b="1">
                <a:solidFill>
                  <a:srgbClr val="003DA5"/>
                </a:solidFill>
              </a:rPr>
              <a:t>SAFETY</a:t>
            </a:r>
            <a:r>
              <a:rPr lang="en-US" sz="3600" b="1">
                <a:solidFill>
                  <a:srgbClr val="000000"/>
                </a:solidFill>
              </a:rPr>
              <a:t> - </a:t>
            </a:r>
            <a:r>
              <a:rPr lang="en-US" sz="3600">
                <a:solidFill>
                  <a:srgbClr val="000000"/>
                </a:solidFill>
              </a:rPr>
              <a:t>We believe everyone should be able to move safely throughout the city. Our goal is to create safe transportation environments and eliminate serious and fatal crashes in Seattle.</a:t>
            </a:r>
            <a:endParaRPr lang="en-US" sz="3600">
              <a:solidFill>
                <a:srgbClr val="000000"/>
              </a:solidFill>
              <a:cs typeface="Calibri"/>
            </a:endParaRPr>
          </a:p>
          <a:p>
            <a:endParaRPr lang="en-US" sz="3600" b="1">
              <a:solidFill>
                <a:srgbClr val="000000"/>
              </a:solidFill>
            </a:endParaRPr>
          </a:p>
          <a:p>
            <a:pPr marL="0" indent="0">
              <a:buNone/>
            </a:pPr>
            <a:r>
              <a:rPr lang="en-US" sz="3600" b="1">
                <a:solidFill>
                  <a:srgbClr val="003DA5"/>
                </a:solidFill>
              </a:rPr>
              <a:t>MOBILITY </a:t>
            </a:r>
            <a:r>
              <a:rPr lang="en-US" sz="3600" b="1">
                <a:solidFill>
                  <a:srgbClr val="000000"/>
                </a:solidFill>
              </a:rPr>
              <a:t>-</a:t>
            </a:r>
            <a:r>
              <a:rPr lang="en-US" sz="3600" b="1">
                <a:solidFill>
                  <a:srgbClr val="003DA5"/>
                </a:solidFill>
              </a:rPr>
              <a:t> </a:t>
            </a:r>
            <a:r>
              <a:rPr lang="en-US" sz="3600">
                <a:solidFill>
                  <a:srgbClr val="000000"/>
                </a:solidFill>
              </a:rPr>
              <a:t>We believe transportation choices are critical to access opportunity. Our goal is to build, operate, and maintain an accessible transportation system that reliably connects people, places, and goods.</a:t>
            </a:r>
            <a:endParaRPr lang="en-US" sz="3600">
              <a:solidFill>
                <a:srgbClr val="000000"/>
              </a:solidFill>
              <a:cs typeface="Calibri"/>
            </a:endParaRPr>
          </a:p>
          <a:p>
            <a:endParaRPr lang="en-US" b="1">
              <a:solidFill>
                <a:schemeClr val="tx1"/>
              </a:solidFill>
            </a:endParaRPr>
          </a:p>
        </p:txBody>
      </p:sp>
      <p:sp>
        <p:nvSpPr>
          <p:cNvPr id="7" name="Content Placeholder 6">
            <a:extLst>
              <a:ext uri="{FF2B5EF4-FFF2-40B4-BE49-F238E27FC236}">
                <a16:creationId xmlns:a16="http://schemas.microsoft.com/office/drawing/2014/main" id="{179C6E91-3E2C-49B5-886D-0F03048640B7}"/>
              </a:ext>
            </a:extLst>
          </p:cNvPr>
          <p:cNvSpPr>
            <a:spLocks noGrp="1"/>
          </p:cNvSpPr>
          <p:nvPr>
            <p:ph sz="half" idx="2"/>
          </p:nvPr>
        </p:nvSpPr>
        <p:spPr>
          <a:xfrm>
            <a:off x="6172200" y="1690690"/>
            <a:ext cx="5181600" cy="4096698"/>
          </a:xfrm>
        </p:spPr>
        <p:txBody>
          <a:bodyPr vert="horz" lIns="91440" tIns="45720" rIns="91440" bIns="45720" rtlCol="0" anchor="t">
            <a:normAutofit fontScale="55000" lnSpcReduction="20000"/>
          </a:bodyPr>
          <a:lstStyle/>
          <a:p>
            <a:pPr marL="0" indent="0">
              <a:buNone/>
            </a:pPr>
            <a:r>
              <a:rPr lang="en-US" sz="3600" b="1">
                <a:solidFill>
                  <a:srgbClr val="003DA5"/>
                </a:solidFill>
              </a:rPr>
              <a:t>SUSTAINABILITY - </a:t>
            </a:r>
            <a:r>
              <a:rPr lang="en-US" sz="3600">
                <a:solidFill>
                  <a:srgbClr val="000000"/>
                </a:solidFill>
              </a:rPr>
              <a:t>We believe environmental health should be improved for future generations through sustainable transportation. Our goal is to address the climate crisis through a sustainable, resilient transportation system.</a:t>
            </a:r>
          </a:p>
          <a:p>
            <a:endParaRPr lang="en-US" sz="3600" b="1">
              <a:solidFill>
                <a:srgbClr val="000000"/>
              </a:solidFill>
            </a:endParaRPr>
          </a:p>
          <a:p>
            <a:pPr marL="0" indent="0">
              <a:buNone/>
            </a:pPr>
            <a:r>
              <a:rPr lang="en-US" sz="3600" b="1">
                <a:solidFill>
                  <a:srgbClr val="003DA5"/>
                </a:solidFill>
              </a:rPr>
              <a:t>LIVABILITY </a:t>
            </a:r>
            <a:r>
              <a:rPr lang="en-US" sz="3600" b="1">
                <a:solidFill>
                  <a:srgbClr val="000000"/>
                </a:solidFill>
              </a:rPr>
              <a:t>-</a:t>
            </a:r>
            <a:r>
              <a:rPr lang="en-US" sz="3600" b="1">
                <a:solidFill>
                  <a:srgbClr val="003DA5"/>
                </a:solidFill>
              </a:rPr>
              <a:t> </a:t>
            </a:r>
            <a:r>
              <a:rPr lang="en-US" sz="3600">
                <a:solidFill>
                  <a:srgbClr val="000000"/>
                </a:solidFill>
              </a:rPr>
              <a:t>We believe transportation is essential to support daily life. Our goal is to manage our streets and sidewalks to enrich public life and improve community health.</a:t>
            </a:r>
            <a:endParaRPr lang="en-US" sz="3600">
              <a:solidFill>
                <a:srgbClr val="000000"/>
              </a:solidFill>
              <a:cs typeface="Calibri"/>
            </a:endParaRPr>
          </a:p>
          <a:p>
            <a:endParaRPr lang="en-US" sz="3600" b="1">
              <a:solidFill>
                <a:srgbClr val="000000"/>
              </a:solidFill>
            </a:endParaRPr>
          </a:p>
          <a:p>
            <a:pPr marL="0" indent="0">
              <a:buNone/>
            </a:pPr>
            <a:r>
              <a:rPr lang="en-US" sz="3600" b="1">
                <a:solidFill>
                  <a:srgbClr val="003DA5"/>
                </a:solidFill>
              </a:rPr>
              <a:t>EXCELLENCE</a:t>
            </a:r>
            <a:r>
              <a:rPr lang="en-US" sz="3600" b="1">
                <a:solidFill>
                  <a:srgbClr val="000000"/>
                </a:solidFill>
              </a:rPr>
              <a:t> -</a:t>
            </a:r>
            <a:r>
              <a:rPr lang="en-US" sz="3600" b="1">
                <a:solidFill>
                  <a:srgbClr val="003DA5"/>
                </a:solidFill>
              </a:rPr>
              <a:t> </a:t>
            </a:r>
            <a:r>
              <a:rPr lang="en-US" sz="3600">
                <a:solidFill>
                  <a:srgbClr val="000000"/>
                </a:solidFill>
              </a:rPr>
              <a:t>We believe in exceeding the expectations of the communities we serve. Our goal is to build an SDOT team committed to excellence and equipped with skills to meet the challenges of today and tomorrow.</a:t>
            </a:r>
            <a:endParaRPr lang="en-US" sz="3600">
              <a:solidFill>
                <a:srgbClr val="000000"/>
              </a:solidFill>
              <a:cs typeface="Calibri"/>
            </a:endParaRPr>
          </a:p>
          <a:p>
            <a:endParaRPr lang="en-US"/>
          </a:p>
        </p:txBody>
      </p:sp>
    </p:spTree>
    <p:extLst>
      <p:ext uri="{BB962C8B-B14F-4D97-AF65-F5344CB8AC3E}">
        <p14:creationId xmlns:p14="http://schemas.microsoft.com/office/powerpoint/2010/main" val="1085820620"/>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A5"/>
        </a:solidFill>
        <a:ln w="12700" cap="flat" cmpd="sng">
          <a:solidFill>
            <a:srgbClr val="31538F"/>
          </a:solidFill>
          <a:prstDash val="solid"/>
          <a:miter lim="800000"/>
          <a:headEnd type="none" w="med" len="med"/>
          <a:tailEnd type="none" w="med" len="med"/>
        </a:ln>
      </a:spPr>
      <a:bodyPr wrap="square" lIns="91425" tIns="45700" rIns="91425" bIns="45700" anchor="ctr" anchorCtr="0">
        <a:noAutofit/>
      </a:bodyPr>
      <a:lstStyle>
        <a:defPPr marL="0" marR="0" indent="0" algn="ctr" rtl="0">
          <a:spcBef>
            <a:spcPts val="0"/>
          </a:spcBef>
          <a:buNone/>
          <a:defRPr sz="1800" b="1" dirty="0">
            <a:solidFill>
              <a:schemeClr val="lt1"/>
            </a:solidFill>
            <a:latin typeface="Calibri"/>
            <a:ea typeface="Calibri"/>
            <a:cs typeface="Calibri"/>
            <a:sym typeface="Calibri"/>
          </a:defRPr>
        </a:defPPr>
      </a:lstStyle>
    </a:spDef>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22BFA0A434DD42A4E3FBCFFF03747D" ma:contentTypeVersion="10" ma:contentTypeDescription="Create a new document." ma:contentTypeScope="" ma:versionID="be2ddc73ad1e9408239f418d82083df4">
  <xsd:schema xmlns:xsd="http://www.w3.org/2001/XMLSchema" xmlns:xs="http://www.w3.org/2001/XMLSchema" xmlns:p="http://schemas.microsoft.com/office/2006/metadata/properties" xmlns:ns2="97372696-fea6-4f20-8e56-281e63a947f1" xmlns:ns3="e45fc1ec-3d2a-4122-9ca3-2a943623b3da" targetNamespace="http://schemas.microsoft.com/office/2006/metadata/properties" ma:root="true" ma:fieldsID="42d131ad6196318f7240be175f32a98b" ns2:_="" ns3:_="">
    <xsd:import namespace="97372696-fea6-4f20-8e56-281e63a947f1"/>
    <xsd:import namespace="e45fc1ec-3d2a-4122-9ca3-2a943623b3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72696-fea6-4f20-8e56-281e63a94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5fc1ec-3d2a-4122-9ca3-2a943623b3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1E578E-4182-4091-A281-1F0B6AA954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372696-fea6-4f20-8e56-281e63a947f1"/>
    <ds:schemaRef ds:uri="e45fc1ec-3d2a-4122-9ca3-2a943623b3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0CD351-0561-4B41-9079-EB7703943CEB}">
  <ds:schemaRefs>
    <ds:schemaRef ds:uri="97372696-fea6-4f20-8e56-281e63a947f1"/>
    <ds:schemaRef ds:uri="e45fc1ec-3d2a-4122-9ca3-2a943623b3da"/>
    <ds:schemaRef ds:uri="http://schemas.microsoft.com/office/2006/documentManagement/types"/>
    <ds:schemaRef ds:uri="http://www.w3.org/XML/1998/namespace"/>
    <ds:schemaRef ds:uri="http://purl.org/dc/elements/1.1/"/>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62A82C13-6FD8-4D5E-B1CD-6BADBA76DE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274</TotalTime>
  <Words>2365</Words>
  <Application>Microsoft Macintosh PowerPoint</Application>
  <PresentationFormat>Widescreen</PresentationFormat>
  <Paragraphs>363</Paragraphs>
  <Slides>56</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Calibri</vt:lpstr>
      <vt:lpstr>Wingdings,Sans-Serif</vt:lpstr>
      <vt:lpstr>Arial</vt:lpstr>
      <vt:lpstr>Wingdings</vt:lpstr>
      <vt:lpstr>Courier New</vt:lpstr>
      <vt:lpstr>Seattle Text</vt:lpstr>
      <vt:lpstr>Ebrima</vt:lpstr>
      <vt:lpstr>Office Theme</vt:lpstr>
      <vt:lpstr>Policy &amp; Operations Advisory Group</vt:lpstr>
      <vt:lpstr>Meeting overview</vt:lpstr>
      <vt:lpstr>Meeting format</vt:lpstr>
      <vt:lpstr>PowerPoint Presentation</vt:lpstr>
      <vt:lpstr>PowerPoint Presentation</vt:lpstr>
      <vt:lpstr>Background</vt:lpstr>
      <vt:lpstr>Land acknowledgement</vt:lpstr>
      <vt:lpstr>Our vision and mission</vt:lpstr>
      <vt:lpstr>Our core values and goals</vt:lpstr>
      <vt:lpstr>SDOT: who we are</vt:lpstr>
      <vt:lpstr>Transportation Operations division</vt:lpstr>
      <vt:lpstr>PowerPoint Presentation</vt:lpstr>
      <vt:lpstr>Current policy needs</vt:lpstr>
      <vt:lpstr>POAG goals</vt:lpstr>
      <vt:lpstr>Desired outcomes</vt:lpstr>
      <vt:lpstr>     </vt:lpstr>
      <vt:lpstr>What could this lead to?</vt:lpstr>
      <vt:lpstr>POAG</vt:lpstr>
      <vt:lpstr>Role of POAG</vt:lpstr>
      <vt:lpstr>POAG roster</vt:lpstr>
      <vt:lpstr>Introductions</vt:lpstr>
      <vt:lpstr>Introductions for SDOT staff</vt:lpstr>
      <vt:lpstr>Meeting schedule and draft topics</vt:lpstr>
      <vt:lpstr>Expectations of SDOT</vt:lpstr>
      <vt:lpstr>Expectations of SDOT (cont.)</vt:lpstr>
      <vt:lpstr>Expectations of POAG members</vt:lpstr>
      <vt:lpstr>Expectations of POAG members</vt:lpstr>
      <vt:lpstr>Break</vt:lpstr>
      <vt:lpstr>Introduction to Signal Operations</vt:lpstr>
      <vt:lpstr>Purpose</vt:lpstr>
      <vt:lpstr>Role of traffic signals</vt:lpstr>
      <vt:lpstr>Growth Congestion &amp; Capacity</vt:lpstr>
      <vt:lpstr>Revisiting our policies</vt:lpstr>
      <vt:lpstr>Signal essentials: operations and phasing</vt:lpstr>
      <vt:lpstr>Types of signal operations</vt:lpstr>
      <vt:lpstr>PowerPoint Presentation</vt:lpstr>
      <vt:lpstr>PowerPoint Presentation</vt:lpstr>
      <vt:lpstr>Moving people, actuation, and timing signals</vt:lpstr>
      <vt:lpstr>Pedestrian signal timing</vt:lpstr>
      <vt:lpstr>Calculating pedestrian crossing time</vt:lpstr>
      <vt:lpstr>Example and tradeoffs </vt:lpstr>
      <vt:lpstr>Pedestrian signal actuation</vt:lpstr>
      <vt:lpstr>Pedestrian signal actuation</vt:lpstr>
      <vt:lpstr>PowerPoint Presentation</vt:lpstr>
      <vt:lpstr>Rainier Ave S example and tradeoffs</vt:lpstr>
      <vt:lpstr>Pedestrian signal actuation</vt:lpstr>
      <vt:lpstr>Signal systems and cycle length</vt:lpstr>
      <vt:lpstr>Cycle length</vt:lpstr>
      <vt:lpstr>Cycle length</vt:lpstr>
      <vt:lpstr>How we time traffic signals</vt:lpstr>
      <vt:lpstr>Mercer St example and trade offs</vt:lpstr>
      <vt:lpstr>Develop intersection/corridor timing</vt:lpstr>
      <vt:lpstr>12th Ave &amp; Yesler Way example</vt:lpstr>
      <vt:lpstr>12th Ave &amp; Yesler Way example</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and Operations Advisory Group</dc:title>
  <dc:creator>Kimball-Brown, Corinna</dc:creator>
  <cp:lastModifiedBy>Smith, Ellie</cp:lastModifiedBy>
  <cp:revision>7</cp:revision>
  <dcterms:created xsi:type="dcterms:W3CDTF">2020-06-04T00:19:46Z</dcterms:created>
  <dcterms:modified xsi:type="dcterms:W3CDTF">2020-06-19T05:57:13Z</dcterms:modified>
</cp:coreProperties>
</file>