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4"/>
    <p:sldMasterId id="2147483658" r:id="rId5"/>
    <p:sldMasterId id="2147483668" r:id="rId6"/>
  </p:sldMasterIdLst>
  <p:notesMasterIdLst>
    <p:notesMasterId r:id="rId44"/>
  </p:notesMasterIdLst>
  <p:sldIdLst>
    <p:sldId id="272" r:id="rId7"/>
    <p:sldId id="344" r:id="rId8"/>
    <p:sldId id="501" r:id="rId9"/>
    <p:sldId id="345" r:id="rId10"/>
    <p:sldId id="466" r:id="rId11"/>
    <p:sldId id="651" r:id="rId12"/>
    <p:sldId id="714" r:id="rId13"/>
    <p:sldId id="750" r:id="rId14"/>
    <p:sldId id="751" r:id="rId15"/>
    <p:sldId id="760" r:id="rId16"/>
    <p:sldId id="679" r:id="rId17"/>
    <p:sldId id="755" r:id="rId18"/>
    <p:sldId id="754" r:id="rId19"/>
    <p:sldId id="748" r:id="rId20"/>
    <p:sldId id="753" r:id="rId21"/>
    <p:sldId id="725" r:id="rId22"/>
    <p:sldId id="723" r:id="rId23"/>
    <p:sldId id="702" r:id="rId24"/>
    <p:sldId id="691" r:id="rId25"/>
    <p:sldId id="737" r:id="rId26"/>
    <p:sldId id="752" r:id="rId27"/>
    <p:sldId id="696" r:id="rId28"/>
    <p:sldId id="757" r:id="rId29"/>
    <p:sldId id="756" r:id="rId30"/>
    <p:sldId id="768" r:id="rId31"/>
    <p:sldId id="763" r:id="rId32"/>
    <p:sldId id="770" r:id="rId33"/>
    <p:sldId id="766" r:id="rId34"/>
    <p:sldId id="771" r:id="rId35"/>
    <p:sldId id="765" r:id="rId36"/>
    <p:sldId id="772" r:id="rId37"/>
    <p:sldId id="767" r:id="rId38"/>
    <p:sldId id="773" r:id="rId39"/>
    <p:sldId id="759" r:id="rId40"/>
    <p:sldId id="707" r:id="rId41"/>
    <p:sldId id="479" r:id="rId42"/>
    <p:sldId id="265" r:id="rId43"/>
  </p:sldIdLst>
  <p:sldSz cx="12192000" cy="6858000"/>
  <p:notesSz cx="6858000" cy="9144000"/>
  <p:embeddedFontLst>
    <p:embeddedFont>
      <p:font typeface="Calibri" panose="020F0502020204030204" pitchFamily="34" charset="0"/>
      <p:regular r:id="rId45"/>
      <p:bold r:id="rId46"/>
      <p:italic r:id="rId47"/>
      <p:boldItalic r:id="rId48"/>
    </p:embeddedFont>
    <p:embeddedFont>
      <p:font typeface="Calibri Light" panose="020F0302020204030204" pitchFamily="34" charset="0"/>
      <p:regular r:id="rId49"/>
      <p:italic r:id="rId50"/>
    </p:embeddedFont>
    <p:embeddedFont>
      <p:font typeface="Georgia" panose="02040502050405020303" pitchFamily="18" charset="0"/>
      <p:regular r:id="rId51"/>
      <p:bold r:id="rId52"/>
      <p:italic r:id="rId53"/>
      <p:boldItalic r:id="rId54"/>
    </p:embeddedFont>
    <p:embeddedFont>
      <p:font typeface="Seattle Text" panose="020F0502020204030204" pitchFamily="34" charset="0"/>
      <p:regular r:id="rId55"/>
      <p:bold r:id="rId56"/>
      <p:italic r:id="rId57"/>
      <p:boldItalic r:id="rId58"/>
    </p:embeddedFont>
    <p:embeddedFont>
      <p:font typeface="Times" pitchFamily="2" charset="0"/>
      <p:regular r:id="rId59"/>
      <p:bold r:id="rId60"/>
      <p:italic r:id="rId61"/>
      <p:boldItalic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ow, Evelyn" initials="CE" lastIdx="0" clrIdx="0"/>
  <p:cmAuthor id="2" name="Smith, Ellie" initials="SE" lastIdx="70" clrIdx="1"/>
  <p:cmAuthor id="3" name="Wojcicki, Laura" initials="WL" lastIdx="34" clrIdx="2"/>
  <p:cmAuthor id="4" name="Brennan, Thomas" initials="BT" lastIdx="93" clrIdx="3"/>
  <p:cmAuthor id="5" name="Krawczyk, Tracy" initials="KT" lastIdx="34" clrIdx="4"/>
  <p:cmAuthor id="6" name="Lewis, Jonathan" initials="LJ" lastIdx="19" clrIdx="5"/>
  <p:cmAuthor id="7" name="Kimball-Brown, Corinna" initials="KC" lastIdx="1" clrIdx="6"/>
  <p:cmAuthor id="8" name="Rasmussen, Dusty" initials="RD" lastIdx="1" clrIdx="7"/>
  <p:cmAuthor id="9" name="McLaughlin, Susan" initials="MS" lastIdx="14" clrIdx="8"/>
  <p:cmAuthor id="10" name="Moll, Lizzie" initials="ML" lastIdx="6" clrIdx="9"/>
  <p:cmAuthor id="11" name="Dacanay, Radcliffe" initials="DR" lastIdx="1" clrIdx="10"/>
  <p:cmAuthor id="12" name="Susan" initials="" lastIdx="1" clrIdx="11"/>
  <p:cmAuthor id="13" name="Lauren" initials="L" lastIdx="23" clrIdx="12">
    <p:extLst>
      <p:ext uri="{19B8F6BF-5375-455C-9EA6-DF929625EA0E}">
        <p15:presenceInfo xmlns:p15="http://schemas.microsoft.com/office/powerpoint/2012/main" userId="S::lSquires@nelsonnygaard.com::6a93d158-7e5f-40c8-8805-2be5b937e5c9" providerId="AD"/>
      </p:ext>
    </p:extLst>
  </p:cmAuthor>
  <p:cmAuthor id="14" name="Tracy Krawczyk" initials="TK" lastIdx="18" clrIdx="13">
    <p:extLst>
      <p:ext uri="{19B8F6BF-5375-455C-9EA6-DF929625EA0E}">
        <p15:presenceInfo xmlns:p15="http://schemas.microsoft.com/office/powerpoint/2012/main" userId="S::Tracy.Krawczyk@seattle.gov::a569f13e-44f5-4b36-9889-b60bb0cf20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3DA5"/>
    <a:srgbClr val="000000"/>
    <a:srgbClr val="1C91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147"/>
    <p:restoredTop sz="79456" autoAdjust="0"/>
  </p:normalViewPr>
  <p:slideViewPr>
    <p:cSldViewPr snapToGrid="0">
      <p:cViewPr varScale="1">
        <p:scale>
          <a:sx n="100" d="100"/>
          <a:sy n="100" d="100"/>
        </p:scale>
        <p:origin x="808"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commentAuthors" Target="commen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font" Target="fonts/font17.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font" Target="fonts/font7.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10.fntdata"/><Relationship Id="rId62" Type="http://schemas.openxmlformats.org/officeDocument/2006/relationships/font" Target="fonts/font18.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6BAE5B-F118-4961-BA92-79310DC277B4}" type="datetimeFigureOut">
              <a:rPr lang="en-US" smtClean="0"/>
              <a:t>11/24/20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462E38-1DBF-493E-8775-8109287F1EB1}" type="slidenum">
              <a:rPr lang="en-US" smtClean="0"/>
              <a:t>‹#›</a:t>
            </a:fld>
            <a:endParaRPr lang="en-US"/>
          </a:p>
        </p:txBody>
      </p:sp>
    </p:spTree>
    <p:extLst>
      <p:ext uri="{BB962C8B-B14F-4D97-AF65-F5344CB8AC3E}">
        <p14:creationId xmlns:p14="http://schemas.microsoft.com/office/powerpoint/2010/main" val="2574537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cs typeface="Calibri"/>
            </a:endParaRPr>
          </a:p>
        </p:txBody>
      </p:sp>
      <p:sp>
        <p:nvSpPr>
          <p:cNvPr id="4" name="Slide Number Placeholder 3"/>
          <p:cNvSpPr>
            <a:spLocks noGrp="1"/>
          </p:cNvSpPr>
          <p:nvPr>
            <p:ph type="sldNum" sz="quarter" idx="5"/>
          </p:nvPr>
        </p:nvSpPr>
        <p:spPr/>
        <p:txBody>
          <a:bodyPr/>
          <a:lstStyle/>
          <a:p>
            <a:fld id="{B6462E38-1DBF-493E-8775-8109287F1EB1}" type="slidenum">
              <a:rPr lang="en-US" smtClean="0"/>
              <a:t>1</a:t>
            </a:fld>
            <a:endParaRPr lang="en-US"/>
          </a:p>
        </p:txBody>
      </p:sp>
    </p:spTree>
    <p:extLst>
      <p:ext uri="{BB962C8B-B14F-4D97-AF65-F5344CB8AC3E}">
        <p14:creationId xmlns:p14="http://schemas.microsoft.com/office/powerpoint/2010/main" val="1053837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6462E38-1DBF-493E-8775-8109287F1EB1}" type="slidenum">
              <a:rPr lang="en-US" smtClean="0"/>
              <a:t>12</a:t>
            </a:fld>
            <a:endParaRPr lang="en-US"/>
          </a:p>
        </p:txBody>
      </p:sp>
    </p:spTree>
    <p:extLst>
      <p:ext uri="{BB962C8B-B14F-4D97-AF65-F5344CB8AC3E}">
        <p14:creationId xmlns:p14="http://schemas.microsoft.com/office/powerpoint/2010/main" val="438101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don't understand what is meant by the first 2 bullets here.</a:t>
            </a:r>
          </a:p>
        </p:txBody>
      </p:sp>
      <p:sp>
        <p:nvSpPr>
          <p:cNvPr id="4" name="Slide Number Placeholder 3"/>
          <p:cNvSpPr>
            <a:spLocks noGrp="1"/>
          </p:cNvSpPr>
          <p:nvPr>
            <p:ph type="sldNum" sz="quarter" idx="5"/>
          </p:nvPr>
        </p:nvSpPr>
        <p:spPr/>
        <p:txBody>
          <a:bodyPr/>
          <a:lstStyle/>
          <a:p>
            <a:fld id="{B6462E38-1DBF-493E-8775-8109287F1EB1}" type="slidenum">
              <a:rPr lang="en-US" smtClean="0"/>
              <a:t>14</a:t>
            </a:fld>
            <a:endParaRPr lang="en-US"/>
          </a:p>
        </p:txBody>
      </p:sp>
    </p:spTree>
    <p:extLst>
      <p:ext uri="{BB962C8B-B14F-4D97-AF65-F5344CB8AC3E}">
        <p14:creationId xmlns:p14="http://schemas.microsoft.com/office/powerpoint/2010/main" val="668124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6462E38-1DBF-493E-8775-8109287F1EB1}" type="slidenum">
              <a:rPr lang="en-US" smtClean="0"/>
              <a:t>15</a:t>
            </a:fld>
            <a:endParaRPr lang="en-US"/>
          </a:p>
        </p:txBody>
      </p:sp>
    </p:spTree>
    <p:extLst>
      <p:ext uri="{BB962C8B-B14F-4D97-AF65-F5344CB8AC3E}">
        <p14:creationId xmlns:p14="http://schemas.microsoft.com/office/powerpoint/2010/main" val="2295824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462E38-1DBF-493E-8775-8109287F1EB1}" type="slidenum">
              <a:rPr lang="en-US" smtClean="0"/>
              <a:t>16</a:t>
            </a:fld>
            <a:endParaRPr lang="en-US"/>
          </a:p>
        </p:txBody>
      </p:sp>
    </p:spTree>
    <p:extLst>
      <p:ext uri="{BB962C8B-B14F-4D97-AF65-F5344CB8AC3E}">
        <p14:creationId xmlns:p14="http://schemas.microsoft.com/office/powerpoint/2010/main" val="1422208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6462E38-1DBF-493E-8775-8109287F1EB1}" type="slidenum">
              <a:rPr lang="en-US" smtClean="0"/>
              <a:t>18</a:t>
            </a:fld>
            <a:endParaRPr lang="en-US"/>
          </a:p>
        </p:txBody>
      </p:sp>
    </p:spTree>
    <p:extLst>
      <p:ext uri="{BB962C8B-B14F-4D97-AF65-F5344CB8AC3E}">
        <p14:creationId xmlns:p14="http://schemas.microsoft.com/office/powerpoint/2010/main" val="2777579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462E38-1DBF-493E-8775-8109287F1EB1}" type="slidenum">
              <a:rPr lang="en-US" smtClean="0"/>
              <a:t>19</a:t>
            </a:fld>
            <a:endParaRPr lang="en-US"/>
          </a:p>
        </p:txBody>
      </p:sp>
    </p:spTree>
    <p:extLst>
      <p:ext uri="{BB962C8B-B14F-4D97-AF65-F5344CB8AC3E}">
        <p14:creationId xmlns:p14="http://schemas.microsoft.com/office/powerpoint/2010/main" val="38461027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5605656-F93C-B84B-A6F6-062585C3235A}" type="slidenum">
              <a:rPr lang="en-US" smtClean="0"/>
              <a:t>20</a:t>
            </a:fld>
            <a:endParaRPr lang="en-US"/>
          </a:p>
        </p:txBody>
      </p:sp>
    </p:spTree>
    <p:extLst>
      <p:ext uri="{BB962C8B-B14F-4D97-AF65-F5344CB8AC3E}">
        <p14:creationId xmlns:p14="http://schemas.microsoft.com/office/powerpoint/2010/main" val="3852491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6462E38-1DBF-493E-8775-8109287F1EB1}" type="slidenum">
              <a:rPr lang="en-US" smtClean="0"/>
              <a:t>21</a:t>
            </a:fld>
            <a:endParaRPr lang="en-US"/>
          </a:p>
        </p:txBody>
      </p:sp>
    </p:spTree>
    <p:extLst>
      <p:ext uri="{BB962C8B-B14F-4D97-AF65-F5344CB8AC3E}">
        <p14:creationId xmlns:p14="http://schemas.microsoft.com/office/powerpoint/2010/main" val="2887367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462E38-1DBF-493E-8775-8109287F1EB1}" type="slidenum">
              <a:rPr lang="en-US" smtClean="0"/>
              <a:t>22</a:t>
            </a:fld>
            <a:endParaRPr lang="en-US"/>
          </a:p>
        </p:txBody>
      </p:sp>
    </p:spTree>
    <p:extLst>
      <p:ext uri="{BB962C8B-B14F-4D97-AF65-F5344CB8AC3E}">
        <p14:creationId xmlns:p14="http://schemas.microsoft.com/office/powerpoint/2010/main" val="1111651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6462E38-1DBF-493E-8775-8109287F1EB1}" type="slidenum">
              <a:rPr lang="en-US" smtClean="0"/>
              <a:t>23</a:t>
            </a:fld>
            <a:endParaRPr lang="en-US"/>
          </a:p>
        </p:txBody>
      </p:sp>
    </p:spTree>
    <p:extLst>
      <p:ext uri="{BB962C8B-B14F-4D97-AF65-F5344CB8AC3E}">
        <p14:creationId xmlns:p14="http://schemas.microsoft.com/office/powerpoint/2010/main" val="1024288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spcBef>
                <a:spcPts val="0"/>
              </a:spcBef>
              <a:spcAft>
                <a:spcPts val="0"/>
              </a:spcAft>
              <a:buFont typeface="Courier New" panose="02070309020205020404" pitchFamily="49" charset="0"/>
              <a:buNone/>
            </a:pPr>
            <a:endParaRPr lang="en-US" sz="110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6462E38-1DBF-493E-8775-8109287F1EB1}" type="slidenum">
              <a:rPr lang="en-US" smtClean="0"/>
              <a:t>2</a:t>
            </a:fld>
            <a:endParaRPr lang="en-US"/>
          </a:p>
        </p:txBody>
      </p:sp>
    </p:spTree>
    <p:extLst>
      <p:ext uri="{BB962C8B-B14F-4D97-AF65-F5344CB8AC3E}">
        <p14:creationId xmlns:p14="http://schemas.microsoft.com/office/powerpoint/2010/main" val="34853503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6462E38-1DBF-493E-8775-8109287F1EB1}" type="slidenum">
              <a:rPr lang="en-US" smtClean="0"/>
              <a:t>24</a:t>
            </a:fld>
            <a:endParaRPr lang="en-US"/>
          </a:p>
        </p:txBody>
      </p:sp>
    </p:spTree>
    <p:extLst>
      <p:ext uri="{BB962C8B-B14F-4D97-AF65-F5344CB8AC3E}">
        <p14:creationId xmlns:p14="http://schemas.microsoft.com/office/powerpoint/2010/main" val="40251492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6462E38-1DBF-493E-8775-8109287F1EB1}" type="slidenum">
              <a:rPr lang="en-US" smtClean="0"/>
              <a:t>25</a:t>
            </a:fld>
            <a:endParaRPr lang="en-US"/>
          </a:p>
        </p:txBody>
      </p:sp>
    </p:spTree>
    <p:extLst>
      <p:ext uri="{BB962C8B-B14F-4D97-AF65-F5344CB8AC3E}">
        <p14:creationId xmlns:p14="http://schemas.microsoft.com/office/powerpoint/2010/main" val="35857427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462E38-1DBF-493E-8775-8109287F1EB1}" type="slidenum">
              <a:rPr lang="en-US" smtClean="0"/>
              <a:t>26</a:t>
            </a:fld>
            <a:endParaRPr lang="en-US"/>
          </a:p>
        </p:txBody>
      </p:sp>
    </p:spTree>
    <p:extLst>
      <p:ext uri="{BB962C8B-B14F-4D97-AF65-F5344CB8AC3E}">
        <p14:creationId xmlns:p14="http://schemas.microsoft.com/office/powerpoint/2010/main" val="2638770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462E38-1DBF-493E-8775-8109287F1EB1}" type="slidenum">
              <a:rPr lang="en-US" smtClean="0"/>
              <a:t>27</a:t>
            </a:fld>
            <a:endParaRPr lang="en-US"/>
          </a:p>
        </p:txBody>
      </p:sp>
    </p:spTree>
    <p:extLst>
      <p:ext uri="{BB962C8B-B14F-4D97-AF65-F5344CB8AC3E}">
        <p14:creationId xmlns:p14="http://schemas.microsoft.com/office/powerpoint/2010/main" val="13546403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462E38-1DBF-493E-8775-8109287F1EB1}" type="slidenum">
              <a:rPr lang="en-US" smtClean="0"/>
              <a:t>28</a:t>
            </a:fld>
            <a:endParaRPr lang="en-US"/>
          </a:p>
        </p:txBody>
      </p:sp>
    </p:spTree>
    <p:extLst>
      <p:ext uri="{BB962C8B-B14F-4D97-AF65-F5344CB8AC3E}">
        <p14:creationId xmlns:p14="http://schemas.microsoft.com/office/powerpoint/2010/main" val="36225533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462E38-1DBF-493E-8775-8109287F1EB1}" type="slidenum">
              <a:rPr lang="en-US" smtClean="0"/>
              <a:t>29</a:t>
            </a:fld>
            <a:endParaRPr lang="en-US"/>
          </a:p>
        </p:txBody>
      </p:sp>
    </p:spTree>
    <p:extLst>
      <p:ext uri="{BB962C8B-B14F-4D97-AF65-F5344CB8AC3E}">
        <p14:creationId xmlns:p14="http://schemas.microsoft.com/office/powerpoint/2010/main" val="23353684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462E38-1DBF-493E-8775-8109287F1EB1}" type="slidenum">
              <a:rPr lang="en-US" smtClean="0"/>
              <a:t>30</a:t>
            </a:fld>
            <a:endParaRPr lang="en-US"/>
          </a:p>
        </p:txBody>
      </p:sp>
    </p:spTree>
    <p:extLst>
      <p:ext uri="{BB962C8B-B14F-4D97-AF65-F5344CB8AC3E}">
        <p14:creationId xmlns:p14="http://schemas.microsoft.com/office/powerpoint/2010/main" val="40612368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462E38-1DBF-493E-8775-8109287F1EB1}" type="slidenum">
              <a:rPr lang="en-US" smtClean="0"/>
              <a:t>31</a:t>
            </a:fld>
            <a:endParaRPr lang="en-US"/>
          </a:p>
        </p:txBody>
      </p:sp>
    </p:spTree>
    <p:extLst>
      <p:ext uri="{BB962C8B-B14F-4D97-AF65-F5344CB8AC3E}">
        <p14:creationId xmlns:p14="http://schemas.microsoft.com/office/powerpoint/2010/main" val="928298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462E38-1DBF-493E-8775-8109287F1EB1}" type="slidenum">
              <a:rPr lang="en-US" smtClean="0"/>
              <a:t>32</a:t>
            </a:fld>
            <a:endParaRPr lang="en-US"/>
          </a:p>
        </p:txBody>
      </p:sp>
    </p:spTree>
    <p:extLst>
      <p:ext uri="{BB962C8B-B14F-4D97-AF65-F5344CB8AC3E}">
        <p14:creationId xmlns:p14="http://schemas.microsoft.com/office/powerpoint/2010/main" val="29035984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462E38-1DBF-493E-8775-8109287F1EB1}" type="slidenum">
              <a:rPr lang="en-US" smtClean="0"/>
              <a:t>33</a:t>
            </a:fld>
            <a:endParaRPr lang="en-US"/>
          </a:p>
        </p:txBody>
      </p:sp>
    </p:spTree>
    <p:extLst>
      <p:ext uri="{BB962C8B-B14F-4D97-AF65-F5344CB8AC3E}">
        <p14:creationId xmlns:p14="http://schemas.microsoft.com/office/powerpoint/2010/main" val="1983612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462E38-1DBF-493E-8775-8109287F1EB1}" type="slidenum">
              <a:rPr lang="en-US" smtClean="0"/>
              <a:t>3</a:t>
            </a:fld>
            <a:endParaRPr lang="en-US"/>
          </a:p>
        </p:txBody>
      </p:sp>
    </p:spTree>
    <p:extLst>
      <p:ext uri="{BB962C8B-B14F-4D97-AF65-F5344CB8AC3E}">
        <p14:creationId xmlns:p14="http://schemas.microsoft.com/office/powerpoint/2010/main" val="40012608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6462E38-1DBF-493E-8775-8109287F1EB1}" type="slidenum">
              <a:rPr lang="en-US" smtClean="0"/>
              <a:t>34</a:t>
            </a:fld>
            <a:endParaRPr lang="en-US"/>
          </a:p>
        </p:txBody>
      </p:sp>
    </p:spTree>
    <p:extLst>
      <p:ext uri="{BB962C8B-B14F-4D97-AF65-F5344CB8AC3E}">
        <p14:creationId xmlns:p14="http://schemas.microsoft.com/office/powerpoint/2010/main" val="21263179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462E38-1DBF-493E-8775-8109287F1EB1}" type="slidenum">
              <a:rPr lang="en-US" smtClean="0"/>
              <a:t>36</a:t>
            </a:fld>
            <a:endParaRPr lang="en-US"/>
          </a:p>
        </p:txBody>
      </p:sp>
    </p:spTree>
    <p:extLst>
      <p:ext uri="{BB962C8B-B14F-4D97-AF65-F5344CB8AC3E}">
        <p14:creationId xmlns:p14="http://schemas.microsoft.com/office/powerpoint/2010/main" val="29577192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462E38-1DBF-493E-8775-8109287F1EB1}" type="slidenum">
              <a:rPr lang="en-US" smtClean="0"/>
              <a:t>37</a:t>
            </a:fld>
            <a:endParaRPr lang="en-US"/>
          </a:p>
        </p:txBody>
      </p:sp>
    </p:spTree>
    <p:extLst>
      <p:ext uri="{BB962C8B-B14F-4D97-AF65-F5344CB8AC3E}">
        <p14:creationId xmlns:p14="http://schemas.microsoft.com/office/powerpoint/2010/main" val="1983790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6462E38-1DBF-493E-8775-8109287F1EB1}" type="slidenum">
              <a:rPr lang="en-US" smtClean="0"/>
              <a:t>4</a:t>
            </a:fld>
            <a:endParaRPr lang="en-US"/>
          </a:p>
        </p:txBody>
      </p:sp>
    </p:spTree>
    <p:extLst>
      <p:ext uri="{BB962C8B-B14F-4D97-AF65-F5344CB8AC3E}">
        <p14:creationId xmlns:p14="http://schemas.microsoft.com/office/powerpoint/2010/main" val="3395259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605656-F93C-B84B-A6F6-062585C3235A}" type="slidenum">
              <a:rPr lang="en-US" smtClean="0"/>
              <a:t>6</a:t>
            </a:fld>
            <a:endParaRPr lang="en-US"/>
          </a:p>
        </p:txBody>
      </p:sp>
    </p:spTree>
    <p:extLst>
      <p:ext uri="{BB962C8B-B14F-4D97-AF65-F5344CB8AC3E}">
        <p14:creationId xmlns:p14="http://schemas.microsoft.com/office/powerpoint/2010/main" val="2746787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effectLst/>
              <a:latin typeface="Georgia" panose="02040502050405020303"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6462E38-1DBF-493E-8775-8109287F1EB1}" type="slidenum">
              <a:rPr lang="en-US" smtClean="0"/>
              <a:t>7</a:t>
            </a:fld>
            <a:endParaRPr lang="en-US"/>
          </a:p>
        </p:txBody>
      </p:sp>
    </p:spTree>
    <p:extLst>
      <p:ext uri="{BB962C8B-B14F-4D97-AF65-F5344CB8AC3E}">
        <p14:creationId xmlns:p14="http://schemas.microsoft.com/office/powerpoint/2010/main" val="3576590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462E38-1DBF-493E-8775-8109287F1EB1}" type="slidenum">
              <a:rPr lang="en-US" smtClean="0"/>
              <a:t>9</a:t>
            </a:fld>
            <a:endParaRPr lang="en-US"/>
          </a:p>
        </p:txBody>
      </p:sp>
    </p:spTree>
    <p:extLst>
      <p:ext uri="{BB962C8B-B14F-4D97-AF65-F5344CB8AC3E}">
        <p14:creationId xmlns:p14="http://schemas.microsoft.com/office/powerpoint/2010/main" val="2332876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462E38-1DBF-493E-8775-8109287F1EB1}" type="slidenum">
              <a:rPr lang="en-US" smtClean="0"/>
              <a:t>10</a:t>
            </a:fld>
            <a:endParaRPr lang="en-US"/>
          </a:p>
        </p:txBody>
      </p:sp>
    </p:spTree>
    <p:extLst>
      <p:ext uri="{BB962C8B-B14F-4D97-AF65-F5344CB8AC3E}">
        <p14:creationId xmlns:p14="http://schemas.microsoft.com/office/powerpoint/2010/main" val="1168739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endParaRPr lang="en-US" sz="1100">
              <a:effectLst/>
              <a:latin typeface="Calibri Light" panose="020F0302020204030204" pitchFamily="34" charset="0"/>
              <a:ea typeface="Times New Roman" panose="02020603050405020304" pitchFamily="18" charset="0"/>
              <a:cs typeface="Times New Roman" panose="02020603050405020304" pitchFamily="18" charset="0"/>
            </a:endParaRPr>
          </a:p>
          <a:p>
            <a:endParaRPr lang="en-US">
              <a:cs typeface="Calibri"/>
            </a:endParaRPr>
          </a:p>
        </p:txBody>
      </p:sp>
      <p:sp>
        <p:nvSpPr>
          <p:cNvPr id="4" name="Slide Number Placeholder 3"/>
          <p:cNvSpPr>
            <a:spLocks noGrp="1"/>
          </p:cNvSpPr>
          <p:nvPr>
            <p:ph type="sldNum" sz="quarter" idx="5"/>
          </p:nvPr>
        </p:nvSpPr>
        <p:spPr/>
        <p:txBody>
          <a:bodyPr/>
          <a:lstStyle/>
          <a:p>
            <a:fld id="{B6462E38-1DBF-493E-8775-8109287F1EB1}" type="slidenum">
              <a:rPr lang="en-US" smtClean="0"/>
              <a:t>11</a:t>
            </a:fld>
            <a:endParaRPr lang="en-US"/>
          </a:p>
        </p:txBody>
      </p:sp>
    </p:spTree>
    <p:extLst>
      <p:ext uri="{BB962C8B-B14F-4D97-AF65-F5344CB8AC3E}">
        <p14:creationId xmlns:p14="http://schemas.microsoft.com/office/powerpoint/2010/main" val="1054725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CB5BF-7B1D-4C2F-8DCE-3B48B409DB54}"/>
              </a:ext>
            </a:extLst>
          </p:cNvPr>
          <p:cNvSpPr>
            <a:spLocks noGrp="1"/>
          </p:cNvSpPr>
          <p:nvPr>
            <p:ph type="ctrTitle" hasCustomPrompt="1"/>
          </p:nvPr>
        </p:nvSpPr>
        <p:spPr>
          <a:xfrm>
            <a:off x="1524000" y="1122363"/>
            <a:ext cx="9144000" cy="2387600"/>
          </a:xfrm>
        </p:spPr>
        <p:txBody>
          <a:bodyPr anchor="b">
            <a:normAutofit/>
          </a:bodyPr>
          <a:lstStyle>
            <a:lvl1pPr algn="l">
              <a:defRPr sz="4050" b="1">
                <a:solidFill>
                  <a:schemeClr val="tx1"/>
                </a:solidFill>
              </a:defRPr>
            </a:lvl1pPr>
          </a:lstStyle>
          <a:p>
            <a:r>
              <a:rPr lang="en-US"/>
              <a:t>Title</a:t>
            </a:r>
          </a:p>
        </p:txBody>
      </p:sp>
      <p:sp>
        <p:nvSpPr>
          <p:cNvPr id="3" name="Subtitle 2">
            <a:extLst>
              <a:ext uri="{FF2B5EF4-FFF2-40B4-BE49-F238E27FC236}">
                <a16:creationId xmlns:a16="http://schemas.microsoft.com/office/drawing/2014/main" id="{E29B9B91-2B82-4546-B83D-1C806B64C22A}"/>
              </a:ext>
            </a:extLst>
          </p:cNvPr>
          <p:cNvSpPr>
            <a:spLocks noGrp="1"/>
          </p:cNvSpPr>
          <p:nvPr>
            <p:ph type="subTitle" idx="1" hasCustomPrompt="1"/>
          </p:nvPr>
        </p:nvSpPr>
        <p:spPr>
          <a:xfrm>
            <a:off x="1524000" y="3602038"/>
            <a:ext cx="9144000" cy="1655762"/>
          </a:xfrm>
        </p:spPr>
        <p:txBody>
          <a:bodyPr>
            <a:normAutofit/>
          </a:bodyPr>
          <a:lstStyle>
            <a:lvl1pPr marL="0" indent="0" algn="l">
              <a:buNone/>
              <a:defRPr sz="30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5" name="TextBox 4">
            <a:extLst>
              <a:ext uri="{FF2B5EF4-FFF2-40B4-BE49-F238E27FC236}">
                <a16:creationId xmlns:a16="http://schemas.microsoft.com/office/drawing/2014/main" id="{75741BA6-CDAF-4674-85A3-AACB1F552E26}"/>
              </a:ext>
            </a:extLst>
          </p:cNvPr>
          <p:cNvSpPr txBox="1"/>
          <p:nvPr userDrawn="1"/>
        </p:nvSpPr>
        <p:spPr>
          <a:xfrm>
            <a:off x="0" y="6516971"/>
            <a:ext cx="9415463" cy="307777"/>
          </a:xfrm>
          <a:prstGeom prst="rect">
            <a:avLst/>
          </a:prstGeom>
          <a:noFill/>
        </p:spPr>
        <p:txBody>
          <a:bodyPr wrap="square" rtlCol="0">
            <a:spAutoFit/>
          </a:bodyPr>
          <a:lstStyle/>
          <a:p>
            <a:r>
              <a:rPr lang="en-US" sz="1400" b="1">
                <a:solidFill>
                  <a:schemeClr val="tx1"/>
                </a:solidFill>
              </a:rPr>
              <a:t>11/30/2020  Department of Transportation</a:t>
            </a:r>
          </a:p>
        </p:txBody>
      </p:sp>
    </p:spTree>
    <p:extLst>
      <p:ext uri="{BB962C8B-B14F-4D97-AF65-F5344CB8AC3E}">
        <p14:creationId xmlns:p14="http://schemas.microsoft.com/office/powerpoint/2010/main" val="132987481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CB5BF-7B1D-4C2F-8DCE-3B48B409DB54}"/>
              </a:ext>
            </a:extLst>
          </p:cNvPr>
          <p:cNvSpPr>
            <a:spLocks noGrp="1"/>
          </p:cNvSpPr>
          <p:nvPr>
            <p:ph type="ctrTitle" hasCustomPrompt="1"/>
          </p:nvPr>
        </p:nvSpPr>
        <p:spPr>
          <a:xfrm>
            <a:off x="1524000" y="1122363"/>
            <a:ext cx="9144000" cy="2387600"/>
          </a:xfrm>
        </p:spPr>
        <p:txBody>
          <a:bodyPr anchor="b">
            <a:normAutofit/>
          </a:bodyPr>
          <a:lstStyle>
            <a:lvl1pPr algn="l">
              <a:defRPr sz="4050" b="1">
                <a:solidFill>
                  <a:schemeClr val="tx1"/>
                </a:solidFill>
              </a:defRPr>
            </a:lvl1pPr>
          </a:lstStyle>
          <a:p>
            <a:r>
              <a:rPr lang="en-US"/>
              <a:t>Title</a:t>
            </a:r>
          </a:p>
        </p:txBody>
      </p:sp>
      <p:sp>
        <p:nvSpPr>
          <p:cNvPr id="3" name="Subtitle 2">
            <a:extLst>
              <a:ext uri="{FF2B5EF4-FFF2-40B4-BE49-F238E27FC236}">
                <a16:creationId xmlns:a16="http://schemas.microsoft.com/office/drawing/2014/main" id="{E29B9B91-2B82-4546-B83D-1C806B64C22A}"/>
              </a:ext>
            </a:extLst>
          </p:cNvPr>
          <p:cNvSpPr>
            <a:spLocks noGrp="1"/>
          </p:cNvSpPr>
          <p:nvPr>
            <p:ph type="subTitle" idx="1" hasCustomPrompt="1"/>
          </p:nvPr>
        </p:nvSpPr>
        <p:spPr>
          <a:xfrm>
            <a:off x="1524000" y="3602038"/>
            <a:ext cx="9144000" cy="1655762"/>
          </a:xfrm>
        </p:spPr>
        <p:txBody>
          <a:bodyPr>
            <a:normAutofit/>
          </a:bodyPr>
          <a:lstStyle>
            <a:lvl1pPr marL="0" indent="0" algn="l">
              <a:buNone/>
              <a:defRPr sz="30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5" name="TextBox 4">
            <a:extLst>
              <a:ext uri="{FF2B5EF4-FFF2-40B4-BE49-F238E27FC236}">
                <a16:creationId xmlns:a16="http://schemas.microsoft.com/office/drawing/2014/main" id="{75741BA6-CDAF-4674-85A3-AACB1F552E26}"/>
              </a:ext>
            </a:extLst>
          </p:cNvPr>
          <p:cNvSpPr txBox="1"/>
          <p:nvPr userDrawn="1"/>
        </p:nvSpPr>
        <p:spPr>
          <a:xfrm>
            <a:off x="0" y="6516971"/>
            <a:ext cx="9415463" cy="307777"/>
          </a:xfrm>
          <a:prstGeom prst="rect">
            <a:avLst/>
          </a:prstGeom>
          <a:noFill/>
        </p:spPr>
        <p:txBody>
          <a:bodyPr wrap="square" rtlCol="0">
            <a:spAutoFit/>
          </a:bodyPr>
          <a:lstStyle/>
          <a:p>
            <a:r>
              <a:rPr lang="en-US" sz="1400" b="1">
                <a:solidFill>
                  <a:schemeClr val="tx1"/>
                </a:solidFill>
              </a:rPr>
              <a:t>11/17/2020  Department of Transportation</a:t>
            </a:r>
          </a:p>
        </p:txBody>
      </p:sp>
    </p:spTree>
    <p:extLst>
      <p:ext uri="{BB962C8B-B14F-4D97-AF65-F5344CB8AC3E}">
        <p14:creationId xmlns:p14="http://schemas.microsoft.com/office/powerpoint/2010/main" val="1329874810"/>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A6640-AAF9-498F-A6FD-C91E4B710D3D}"/>
              </a:ext>
            </a:extLst>
          </p:cNvPr>
          <p:cNvSpPr>
            <a:spLocks noGrp="1"/>
          </p:cNvSpPr>
          <p:nvPr>
            <p:ph type="title" hasCustomPrompt="1"/>
          </p:nvPr>
        </p:nvSpPr>
        <p:spPr/>
        <p:txBody>
          <a:bodyPr/>
          <a:lstStyle>
            <a:lvl1pPr>
              <a:defRPr sz="4400"/>
            </a:lvl1pPr>
          </a:lstStyle>
          <a:p>
            <a:r>
              <a:rPr lang="en-US"/>
              <a:t>Title </a:t>
            </a:r>
          </a:p>
        </p:txBody>
      </p:sp>
      <p:sp>
        <p:nvSpPr>
          <p:cNvPr id="3" name="Content Placeholder 2">
            <a:extLst>
              <a:ext uri="{FF2B5EF4-FFF2-40B4-BE49-F238E27FC236}">
                <a16:creationId xmlns:a16="http://schemas.microsoft.com/office/drawing/2014/main" id="{7DD26F17-7903-4D43-813F-6A908669D64E}"/>
              </a:ext>
            </a:extLst>
          </p:cNvPr>
          <p:cNvSpPr>
            <a:spLocks noGrp="1"/>
          </p:cNvSpPr>
          <p:nvPr>
            <p:ph idx="1" hasCustomPrompt="1"/>
          </p:nvPr>
        </p:nvSpPr>
        <p:spPr>
          <a:xfrm>
            <a:off x="838200" y="1825625"/>
            <a:ext cx="10515600" cy="4087324"/>
          </a:xfrm>
        </p:spPr>
        <p:txBody>
          <a:bodyPr/>
          <a:lstStyle>
            <a:lvl1pPr>
              <a:defRPr/>
            </a:lvl1p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07322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A49D0-05FB-4A13-9342-93E5AA7FB64F}"/>
              </a:ext>
            </a:extLst>
          </p:cNvPr>
          <p:cNvSpPr>
            <a:spLocks noGrp="1"/>
          </p:cNvSpPr>
          <p:nvPr>
            <p:ph type="title" hasCustomPrompt="1"/>
          </p:nvPr>
        </p:nvSpPr>
        <p:spPr>
          <a:xfrm>
            <a:off x="831851" y="1709740"/>
            <a:ext cx="10515600" cy="2852737"/>
          </a:xfrm>
        </p:spPr>
        <p:txBody>
          <a:bodyPr anchor="b"/>
          <a:lstStyle>
            <a:lvl1pPr>
              <a:defRPr sz="4400"/>
            </a:lvl1pPr>
          </a:lstStyle>
          <a:p>
            <a:r>
              <a:rPr lang="en-US"/>
              <a:t>Title</a:t>
            </a:r>
          </a:p>
        </p:txBody>
      </p:sp>
      <p:sp>
        <p:nvSpPr>
          <p:cNvPr id="3" name="Text Placeholder 2">
            <a:extLst>
              <a:ext uri="{FF2B5EF4-FFF2-40B4-BE49-F238E27FC236}">
                <a16:creationId xmlns:a16="http://schemas.microsoft.com/office/drawing/2014/main" id="{DE880D4A-F83B-4EB0-9CF2-C37A931B4EBC}"/>
              </a:ext>
            </a:extLst>
          </p:cNvPr>
          <p:cNvSpPr>
            <a:spLocks noGrp="1"/>
          </p:cNvSpPr>
          <p:nvPr>
            <p:ph type="body" idx="1" hasCustomPrompt="1"/>
          </p:nvPr>
        </p:nvSpPr>
        <p:spPr>
          <a:xfrm>
            <a:off x="831851" y="4589464"/>
            <a:ext cx="10515600" cy="1332860"/>
          </a:xfrm>
        </p:spPr>
        <p:txBody>
          <a:bodyPr/>
          <a:lstStyle>
            <a:lvl1pPr marL="0" indent="0">
              <a:buNone/>
              <a:defRPr sz="1800">
                <a:solidFill>
                  <a:schemeClr val="tx1">
                    <a:lumMod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Subtitle</a:t>
            </a:r>
          </a:p>
        </p:txBody>
      </p:sp>
    </p:spTree>
    <p:extLst>
      <p:ext uri="{BB962C8B-B14F-4D97-AF65-F5344CB8AC3E}">
        <p14:creationId xmlns:p14="http://schemas.microsoft.com/office/powerpoint/2010/main" val="35059973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E3097-AC2D-4E71-B5A6-B37F847BCD7E}"/>
              </a:ext>
            </a:extLst>
          </p:cNvPr>
          <p:cNvSpPr>
            <a:spLocks noGrp="1"/>
          </p:cNvSpPr>
          <p:nvPr>
            <p:ph type="title" hasCustomPrompt="1"/>
          </p:nvPr>
        </p:nvSpPr>
        <p:spPr/>
        <p:txBody>
          <a:bodyPr/>
          <a:lstStyle>
            <a:lvl1pPr>
              <a:defRPr sz="4400"/>
            </a:lvl1pPr>
          </a:lstStyle>
          <a:p>
            <a:r>
              <a:rPr lang="en-US"/>
              <a:t>Title</a:t>
            </a:r>
          </a:p>
        </p:txBody>
      </p:sp>
      <p:sp>
        <p:nvSpPr>
          <p:cNvPr id="3" name="Content Placeholder 2">
            <a:extLst>
              <a:ext uri="{FF2B5EF4-FFF2-40B4-BE49-F238E27FC236}">
                <a16:creationId xmlns:a16="http://schemas.microsoft.com/office/drawing/2014/main" id="{14D7275A-6671-4B2A-BF8E-E0A27F323956}"/>
              </a:ext>
            </a:extLst>
          </p:cNvPr>
          <p:cNvSpPr>
            <a:spLocks noGrp="1"/>
          </p:cNvSpPr>
          <p:nvPr>
            <p:ph sz="half" idx="1" hasCustomPrompt="1"/>
          </p:nvPr>
        </p:nvSpPr>
        <p:spPr>
          <a:xfrm>
            <a:off x="838200" y="1825625"/>
            <a:ext cx="5181600" cy="4096698"/>
          </a:xfrm>
        </p:spPr>
        <p:txBody>
          <a:bodyPr/>
          <a:lstStyle>
            <a:lvl1pPr>
              <a:defRPr/>
            </a:lvl1p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C32B95-ABB2-41D5-B74B-4C216A81799C}"/>
              </a:ext>
            </a:extLst>
          </p:cNvPr>
          <p:cNvSpPr>
            <a:spLocks noGrp="1"/>
          </p:cNvSpPr>
          <p:nvPr>
            <p:ph sz="half" idx="2" hasCustomPrompt="1"/>
          </p:nvPr>
        </p:nvSpPr>
        <p:spPr>
          <a:xfrm>
            <a:off x="6172200" y="1825625"/>
            <a:ext cx="5181600" cy="4096698"/>
          </a:xfrm>
        </p:spPr>
        <p:txBody>
          <a:bodyPr/>
          <a:lstStyle>
            <a:lvl1pPr>
              <a:defRPr/>
            </a:lvl1p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5851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860C1-C8F4-42C5-9A6B-D6B62C06FB3A}"/>
              </a:ext>
            </a:extLst>
          </p:cNvPr>
          <p:cNvSpPr>
            <a:spLocks noGrp="1"/>
          </p:cNvSpPr>
          <p:nvPr>
            <p:ph type="title" hasCustomPrompt="1"/>
          </p:nvPr>
        </p:nvSpPr>
        <p:spPr>
          <a:xfrm>
            <a:off x="839788" y="365127"/>
            <a:ext cx="10515600" cy="1325563"/>
          </a:xfrm>
        </p:spPr>
        <p:txBody>
          <a:bodyPr/>
          <a:lstStyle>
            <a:lvl1pPr>
              <a:defRPr sz="4400"/>
            </a:lvl1pPr>
          </a:lstStyle>
          <a:p>
            <a:r>
              <a:rPr lang="en-US"/>
              <a:t>Title</a:t>
            </a:r>
          </a:p>
        </p:txBody>
      </p:sp>
      <p:sp>
        <p:nvSpPr>
          <p:cNvPr id="3" name="Text Placeholder 2">
            <a:extLst>
              <a:ext uri="{FF2B5EF4-FFF2-40B4-BE49-F238E27FC236}">
                <a16:creationId xmlns:a16="http://schemas.microsoft.com/office/drawing/2014/main" id="{B9BD1FAB-9430-4266-9D4D-60E3919DFF43}"/>
              </a:ext>
            </a:extLst>
          </p:cNvPr>
          <p:cNvSpPr>
            <a:spLocks noGrp="1"/>
          </p:cNvSpPr>
          <p:nvPr>
            <p:ph type="body" idx="1" hasCustomPrompt="1"/>
          </p:nvPr>
        </p:nvSpPr>
        <p:spPr>
          <a:xfrm>
            <a:off x="839789" y="1681163"/>
            <a:ext cx="5157787" cy="823912"/>
          </a:xfrm>
        </p:spPr>
        <p:txBody>
          <a:bodyPr anchor="b"/>
          <a:lstStyle>
            <a:lvl1pPr marL="0" indent="0">
              <a:buNone/>
              <a:defRPr sz="2700" b="1">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Title</a:t>
            </a:r>
          </a:p>
        </p:txBody>
      </p:sp>
      <p:sp>
        <p:nvSpPr>
          <p:cNvPr id="4" name="Content Placeholder 3">
            <a:extLst>
              <a:ext uri="{FF2B5EF4-FFF2-40B4-BE49-F238E27FC236}">
                <a16:creationId xmlns:a16="http://schemas.microsoft.com/office/drawing/2014/main" id="{FA161C4E-4B6A-401B-9388-434C46C23CEC}"/>
              </a:ext>
            </a:extLst>
          </p:cNvPr>
          <p:cNvSpPr>
            <a:spLocks noGrp="1"/>
          </p:cNvSpPr>
          <p:nvPr>
            <p:ph sz="half" idx="2" hasCustomPrompt="1"/>
          </p:nvPr>
        </p:nvSpPr>
        <p:spPr>
          <a:xfrm>
            <a:off x="839789" y="2505075"/>
            <a:ext cx="5157787" cy="3417248"/>
          </a:xfrm>
        </p:spPr>
        <p:txBody>
          <a:bodyPr/>
          <a:lstStyle>
            <a:lvl1pPr>
              <a:defRPr/>
            </a:lvl1p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46F982-9B7A-4DB7-BD8A-33EE8EBA929F}"/>
              </a:ext>
            </a:extLst>
          </p:cNvPr>
          <p:cNvSpPr>
            <a:spLocks noGrp="1"/>
          </p:cNvSpPr>
          <p:nvPr>
            <p:ph type="body" sz="quarter" idx="3" hasCustomPrompt="1"/>
          </p:nvPr>
        </p:nvSpPr>
        <p:spPr>
          <a:xfrm>
            <a:off x="6172201" y="1681163"/>
            <a:ext cx="5183188" cy="823912"/>
          </a:xfrm>
        </p:spPr>
        <p:txBody>
          <a:bodyPr anchor="b">
            <a:normAutofit/>
          </a:bodyPr>
          <a:lstStyle>
            <a:lvl1pPr marL="0" indent="0">
              <a:buNone/>
              <a:defRPr sz="2700" b="1">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Title</a:t>
            </a:r>
          </a:p>
        </p:txBody>
      </p:sp>
      <p:sp>
        <p:nvSpPr>
          <p:cNvPr id="6" name="Content Placeholder 5">
            <a:extLst>
              <a:ext uri="{FF2B5EF4-FFF2-40B4-BE49-F238E27FC236}">
                <a16:creationId xmlns:a16="http://schemas.microsoft.com/office/drawing/2014/main" id="{91B2C2E3-4EBB-4A84-826A-812CC9487D3F}"/>
              </a:ext>
            </a:extLst>
          </p:cNvPr>
          <p:cNvSpPr>
            <a:spLocks noGrp="1"/>
          </p:cNvSpPr>
          <p:nvPr>
            <p:ph sz="quarter" idx="4" hasCustomPrompt="1"/>
          </p:nvPr>
        </p:nvSpPr>
        <p:spPr>
          <a:xfrm>
            <a:off x="6172201" y="2505075"/>
            <a:ext cx="5183188" cy="3417248"/>
          </a:xfrm>
        </p:spPr>
        <p:txBody>
          <a:bodyPr/>
          <a:lstStyle>
            <a:lvl1pPr>
              <a:defRPr/>
            </a:lvl1p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02314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2F0A6-C5A2-443E-8D49-43D6387DC9EC}"/>
              </a:ext>
            </a:extLst>
          </p:cNvPr>
          <p:cNvSpPr>
            <a:spLocks noGrp="1"/>
          </p:cNvSpPr>
          <p:nvPr>
            <p:ph type="title" hasCustomPrompt="1"/>
          </p:nvPr>
        </p:nvSpPr>
        <p:spPr/>
        <p:txBody>
          <a:bodyPr/>
          <a:lstStyle>
            <a:lvl1pPr>
              <a:defRPr sz="4400"/>
            </a:lvl1pPr>
          </a:lstStyle>
          <a:p>
            <a:r>
              <a:rPr lang="en-US"/>
              <a:t>Title</a:t>
            </a:r>
          </a:p>
        </p:txBody>
      </p:sp>
    </p:spTree>
    <p:extLst>
      <p:ext uri="{BB962C8B-B14F-4D97-AF65-F5344CB8AC3E}">
        <p14:creationId xmlns:p14="http://schemas.microsoft.com/office/powerpoint/2010/main" val="21804704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0458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0E995-D949-4665-B2BE-6C1BCBCBF2FB}"/>
              </a:ext>
            </a:extLst>
          </p:cNvPr>
          <p:cNvSpPr>
            <a:spLocks noGrp="1"/>
          </p:cNvSpPr>
          <p:nvPr>
            <p:ph type="title" hasCustomPrompt="1"/>
          </p:nvPr>
        </p:nvSpPr>
        <p:spPr>
          <a:xfrm>
            <a:off x="839788" y="457200"/>
            <a:ext cx="3932237" cy="1600200"/>
          </a:xfrm>
        </p:spPr>
        <p:txBody>
          <a:bodyPr anchor="b">
            <a:normAutofit/>
          </a:bodyPr>
          <a:lstStyle>
            <a:lvl1pPr>
              <a:defRPr sz="4400"/>
            </a:lvl1pPr>
          </a:lstStyle>
          <a:p>
            <a:r>
              <a:rPr lang="en-US"/>
              <a:t>Title</a:t>
            </a:r>
          </a:p>
        </p:txBody>
      </p:sp>
      <p:sp>
        <p:nvSpPr>
          <p:cNvPr id="3" name="Content Placeholder 2">
            <a:extLst>
              <a:ext uri="{FF2B5EF4-FFF2-40B4-BE49-F238E27FC236}">
                <a16:creationId xmlns:a16="http://schemas.microsoft.com/office/drawing/2014/main" id="{90D3D865-FD4B-4775-8105-EA2753B93495}"/>
              </a:ext>
            </a:extLst>
          </p:cNvPr>
          <p:cNvSpPr>
            <a:spLocks noGrp="1"/>
          </p:cNvSpPr>
          <p:nvPr>
            <p:ph idx="1" hasCustomPrompt="1"/>
          </p:nvPr>
        </p:nvSpPr>
        <p:spPr>
          <a:xfrm>
            <a:off x="5183188" y="987425"/>
            <a:ext cx="6172200" cy="4934898"/>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02C222-FAB2-4815-AD59-66AACA2A6EDC}"/>
              </a:ext>
            </a:extLst>
          </p:cNvPr>
          <p:cNvSpPr>
            <a:spLocks noGrp="1"/>
          </p:cNvSpPr>
          <p:nvPr>
            <p:ph type="body" sz="half" idx="2" hasCustomPrompt="1"/>
          </p:nvPr>
        </p:nvSpPr>
        <p:spPr>
          <a:xfrm>
            <a:off x="839788" y="2057399"/>
            <a:ext cx="3932237" cy="3864923"/>
          </a:xfrm>
        </p:spPr>
        <p:txBody>
          <a:bodyPr>
            <a:normAutofit/>
          </a:bodyPr>
          <a:lstStyle>
            <a:lvl1pPr marL="0" indent="0">
              <a:buNone/>
              <a:defRPr sz="21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copy</a:t>
            </a:r>
          </a:p>
        </p:txBody>
      </p:sp>
    </p:spTree>
    <p:extLst>
      <p:ext uri="{BB962C8B-B14F-4D97-AF65-F5344CB8AC3E}">
        <p14:creationId xmlns:p14="http://schemas.microsoft.com/office/powerpoint/2010/main" val="10088399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57CA1-AD78-47F2-9FA9-24CE3C9F4D82}"/>
              </a:ext>
            </a:extLst>
          </p:cNvPr>
          <p:cNvSpPr>
            <a:spLocks noGrp="1"/>
          </p:cNvSpPr>
          <p:nvPr>
            <p:ph type="title" hasCustomPrompt="1"/>
          </p:nvPr>
        </p:nvSpPr>
        <p:spPr>
          <a:xfrm>
            <a:off x="839788" y="457200"/>
            <a:ext cx="3932237" cy="1600200"/>
          </a:xfrm>
        </p:spPr>
        <p:txBody>
          <a:bodyPr anchor="b">
            <a:normAutofit/>
          </a:bodyPr>
          <a:lstStyle>
            <a:lvl1pPr>
              <a:defRPr sz="4400"/>
            </a:lvl1pPr>
          </a:lstStyle>
          <a:p>
            <a:r>
              <a:rPr lang="en-US"/>
              <a:t>Title</a:t>
            </a:r>
          </a:p>
        </p:txBody>
      </p:sp>
      <p:sp>
        <p:nvSpPr>
          <p:cNvPr id="3" name="Picture Placeholder 2">
            <a:extLst>
              <a:ext uri="{FF2B5EF4-FFF2-40B4-BE49-F238E27FC236}">
                <a16:creationId xmlns:a16="http://schemas.microsoft.com/office/drawing/2014/main" id="{239A6B14-1176-46C3-92A7-C9D09DD5CF19}"/>
              </a:ext>
            </a:extLst>
          </p:cNvPr>
          <p:cNvSpPr>
            <a:spLocks noGrp="1"/>
          </p:cNvSpPr>
          <p:nvPr>
            <p:ph type="pic" idx="1"/>
          </p:nvPr>
        </p:nvSpPr>
        <p:spPr>
          <a:xfrm>
            <a:off x="5183188" y="987425"/>
            <a:ext cx="6172200" cy="4934898"/>
          </a:xfrm>
        </p:spPr>
        <p:txBody>
          <a:bodyPr anchor="b">
            <a:normAutofit/>
          </a:bodyPr>
          <a:lstStyle>
            <a:lvl1pPr marL="0" indent="0" algn="ctr">
              <a:buNone/>
              <a:defRPr sz="135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2176BB76-673A-42AA-810D-796158A9DABB}"/>
              </a:ext>
            </a:extLst>
          </p:cNvPr>
          <p:cNvSpPr>
            <a:spLocks noGrp="1"/>
          </p:cNvSpPr>
          <p:nvPr>
            <p:ph type="body" sz="half" idx="2" hasCustomPrompt="1"/>
          </p:nvPr>
        </p:nvSpPr>
        <p:spPr>
          <a:xfrm>
            <a:off x="839788" y="2057399"/>
            <a:ext cx="3932237" cy="3864923"/>
          </a:xfrm>
        </p:spPr>
        <p:txBody>
          <a:bodyPr>
            <a:normAutofit/>
          </a:bodyPr>
          <a:lstStyle>
            <a:lvl1pPr marL="0" indent="0">
              <a:buNone/>
              <a:defRPr sz="21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copy</a:t>
            </a:r>
          </a:p>
        </p:txBody>
      </p:sp>
    </p:spTree>
    <p:extLst>
      <p:ext uri="{BB962C8B-B14F-4D97-AF65-F5344CB8AC3E}">
        <p14:creationId xmlns:p14="http://schemas.microsoft.com/office/powerpoint/2010/main" val="4107418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CB5BF-7B1D-4C2F-8DCE-3B48B409DB54}"/>
              </a:ext>
            </a:extLst>
          </p:cNvPr>
          <p:cNvSpPr>
            <a:spLocks noGrp="1"/>
          </p:cNvSpPr>
          <p:nvPr>
            <p:ph type="ctrTitle" hasCustomPrompt="1"/>
          </p:nvPr>
        </p:nvSpPr>
        <p:spPr>
          <a:xfrm>
            <a:off x="1524000" y="1122363"/>
            <a:ext cx="9144000" cy="2387600"/>
          </a:xfrm>
        </p:spPr>
        <p:txBody>
          <a:bodyPr anchor="b">
            <a:normAutofit/>
          </a:bodyPr>
          <a:lstStyle>
            <a:lvl1pPr algn="l">
              <a:defRPr sz="4050" b="1">
                <a:solidFill>
                  <a:schemeClr val="tx1"/>
                </a:solidFill>
              </a:defRPr>
            </a:lvl1pPr>
          </a:lstStyle>
          <a:p>
            <a:r>
              <a:rPr lang="en-US"/>
              <a:t>Title</a:t>
            </a:r>
          </a:p>
        </p:txBody>
      </p:sp>
      <p:sp>
        <p:nvSpPr>
          <p:cNvPr id="3" name="Subtitle 2">
            <a:extLst>
              <a:ext uri="{FF2B5EF4-FFF2-40B4-BE49-F238E27FC236}">
                <a16:creationId xmlns:a16="http://schemas.microsoft.com/office/drawing/2014/main" id="{E29B9B91-2B82-4546-B83D-1C806B64C22A}"/>
              </a:ext>
            </a:extLst>
          </p:cNvPr>
          <p:cNvSpPr>
            <a:spLocks noGrp="1"/>
          </p:cNvSpPr>
          <p:nvPr>
            <p:ph type="subTitle" idx="1" hasCustomPrompt="1"/>
          </p:nvPr>
        </p:nvSpPr>
        <p:spPr>
          <a:xfrm>
            <a:off x="1524000" y="3602038"/>
            <a:ext cx="9144000" cy="1655762"/>
          </a:xfrm>
        </p:spPr>
        <p:txBody>
          <a:bodyPr>
            <a:normAutofit/>
          </a:bodyPr>
          <a:lstStyle>
            <a:lvl1pPr marL="0" indent="0" algn="l">
              <a:buNone/>
              <a:defRPr sz="30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5" name="TextBox 4">
            <a:extLst>
              <a:ext uri="{FF2B5EF4-FFF2-40B4-BE49-F238E27FC236}">
                <a16:creationId xmlns:a16="http://schemas.microsoft.com/office/drawing/2014/main" id="{75741BA6-CDAF-4674-85A3-AACB1F552E26}"/>
              </a:ext>
            </a:extLst>
          </p:cNvPr>
          <p:cNvSpPr txBox="1"/>
          <p:nvPr userDrawn="1"/>
        </p:nvSpPr>
        <p:spPr>
          <a:xfrm>
            <a:off x="0" y="6516971"/>
            <a:ext cx="9415463" cy="307777"/>
          </a:xfrm>
          <a:prstGeom prst="rect">
            <a:avLst/>
          </a:prstGeom>
          <a:noFill/>
        </p:spPr>
        <p:txBody>
          <a:bodyPr wrap="square" rtlCol="0">
            <a:spAutoFit/>
          </a:bodyPr>
          <a:lstStyle/>
          <a:p>
            <a:r>
              <a:rPr lang="en-US" sz="1400" b="1">
                <a:solidFill>
                  <a:schemeClr val="tx1"/>
                </a:solidFill>
              </a:rPr>
              <a:t>9/24/2020  Department of Transportation</a:t>
            </a:r>
          </a:p>
        </p:txBody>
      </p:sp>
    </p:spTree>
    <p:extLst>
      <p:ext uri="{BB962C8B-B14F-4D97-AF65-F5344CB8AC3E}">
        <p14:creationId xmlns:p14="http://schemas.microsoft.com/office/powerpoint/2010/main" val="1329874810"/>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A6640-AAF9-498F-A6FD-C91E4B710D3D}"/>
              </a:ext>
            </a:extLst>
          </p:cNvPr>
          <p:cNvSpPr>
            <a:spLocks noGrp="1"/>
          </p:cNvSpPr>
          <p:nvPr>
            <p:ph type="title" hasCustomPrompt="1"/>
          </p:nvPr>
        </p:nvSpPr>
        <p:spPr/>
        <p:txBody>
          <a:bodyPr/>
          <a:lstStyle>
            <a:lvl1pPr>
              <a:defRPr sz="4400"/>
            </a:lvl1pPr>
          </a:lstStyle>
          <a:p>
            <a:r>
              <a:rPr lang="en-US"/>
              <a:t>Title </a:t>
            </a:r>
          </a:p>
        </p:txBody>
      </p:sp>
      <p:sp>
        <p:nvSpPr>
          <p:cNvPr id="3" name="Content Placeholder 2">
            <a:extLst>
              <a:ext uri="{FF2B5EF4-FFF2-40B4-BE49-F238E27FC236}">
                <a16:creationId xmlns:a16="http://schemas.microsoft.com/office/drawing/2014/main" id="{7DD26F17-7903-4D43-813F-6A908669D64E}"/>
              </a:ext>
            </a:extLst>
          </p:cNvPr>
          <p:cNvSpPr>
            <a:spLocks noGrp="1"/>
          </p:cNvSpPr>
          <p:nvPr>
            <p:ph idx="1" hasCustomPrompt="1"/>
          </p:nvPr>
        </p:nvSpPr>
        <p:spPr>
          <a:xfrm>
            <a:off x="838200" y="1825625"/>
            <a:ext cx="10515600" cy="4087324"/>
          </a:xfrm>
        </p:spPr>
        <p:txBody>
          <a:bodyPr/>
          <a:lstStyle>
            <a:lvl1pPr>
              <a:defRPr/>
            </a:lvl1p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07322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A6640-AAF9-498F-A6FD-C91E4B710D3D}"/>
              </a:ext>
            </a:extLst>
          </p:cNvPr>
          <p:cNvSpPr>
            <a:spLocks noGrp="1"/>
          </p:cNvSpPr>
          <p:nvPr>
            <p:ph type="title" hasCustomPrompt="1"/>
          </p:nvPr>
        </p:nvSpPr>
        <p:spPr/>
        <p:txBody>
          <a:bodyPr/>
          <a:lstStyle>
            <a:lvl1pPr>
              <a:defRPr sz="4400"/>
            </a:lvl1pPr>
          </a:lstStyle>
          <a:p>
            <a:r>
              <a:rPr lang="en-US"/>
              <a:t>Title </a:t>
            </a:r>
          </a:p>
        </p:txBody>
      </p:sp>
      <p:sp>
        <p:nvSpPr>
          <p:cNvPr id="3" name="Content Placeholder 2">
            <a:extLst>
              <a:ext uri="{FF2B5EF4-FFF2-40B4-BE49-F238E27FC236}">
                <a16:creationId xmlns:a16="http://schemas.microsoft.com/office/drawing/2014/main" id="{7DD26F17-7903-4D43-813F-6A908669D64E}"/>
              </a:ext>
            </a:extLst>
          </p:cNvPr>
          <p:cNvSpPr>
            <a:spLocks noGrp="1"/>
          </p:cNvSpPr>
          <p:nvPr>
            <p:ph idx="1" hasCustomPrompt="1"/>
          </p:nvPr>
        </p:nvSpPr>
        <p:spPr>
          <a:xfrm>
            <a:off x="838200" y="1825625"/>
            <a:ext cx="10515600" cy="4087324"/>
          </a:xfrm>
        </p:spPr>
        <p:txBody>
          <a:bodyPr/>
          <a:lstStyle>
            <a:lvl1pPr>
              <a:defRPr/>
            </a:lvl1p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07322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A49D0-05FB-4A13-9342-93E5AA7FB64F}"/>
              </a:ext>
            </a:extLst>
          </p:cNvPr>
          <p:cNvSpPr>
            <a:spLocks noGrp="1"/>
          </p:cNvSpPr>
          <p:nvPr>
            <p:ph type="title" hasCustomPrompt="1"/>
          </p:nvPr>
        </p:nvSpPr>
        <p:spPr>
          <a:xfrm>
            <a:off x="831851" y="1709740"/>
            <a:ext cx="10515600" cy="2852737"/>
          </a:xfrm>
        </p:spPr>
        <p:txBody>
          <a:bodyPr anchor="b"/>
          <a:lstStyle>
            <a:lvl1pPr>
              <a:defRPr sz="4400"/>
            </a:lvl1pPr>
          </a:lstStyle>
          <a:p>
            <a:r>
              <a:rPr lang="en-US"/>
              <a:t>Title</a:t>
            </a:r>
          </a:p>
        </p:txBody>
      </p:sp>
      <p:sp>
        <p:nvSpPr>
          <p:cNvPr id="3" name="Text Placeholder 2">
            <a:extLst>
              <a:ext uri="{FF2B5EF4-FFF2-40B4-BE49-F238E27FC236}">
                <a16:creationId xmlns:a16="http://schemas.microsoft.com/office/drawing/2014/main" id="{DE880D4A-F83B-4EB0-9CF2-C37A931B4EBC}"/>
              </a:ext>
            </a:extLst>
          </p:cNvPr>
          <p:cNvSpPr>
            <a:spLocks noGrp="1"/>
          </p:cNvSpPr>
          <p:nvPr>
            <p:ph type="body" idx="1" hasCustomPrompt="1"/>
          </p:nvPr>
        </p:nvSpPr>
        <p:spPr>
          <a:xfrm>
            <a:off x="831851" y="4589464"/>
            <a:ext cx="10515600" cy="1332860"/>
          </a:xfrm>
        </p:spPr>
        <p:txBody>
          <a:bodyPr/>
          <a:lstStyle>
            <a:lvl1pPr marL="0" indent="0">
              <a:buNone/>
              <a:defRPr sz="1800">
                <a:solidFill>
                  <a:schemeClr val="tx1">
                    <a:lumMod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Subtitle</a:t>
            </a:r>
          </a:p>
        </p:txBody>
      </p:sp>
    </p:spTree>
    <p:extLst>
      <p:ext uri="{BB962C8B-B14F-4D97-AF65-F5344CB8AC3E}">
        <p14:creationId xmlns:p14="http://schemas.microsoft.com/office/powerpoint/2010/main" val="3505997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E3097-AC2D-4E71-B5A6-B37F847BCD7E}"/>
              </a:ext>
            </a:extLst>
          </p:cNvPr>
          <p:cNvSpPr>
            <a:spLocks noGrp="1"/>
          </p:cNvSpPr>
          <p:nvPr>
            <p:ph type="title" hasCustomPrompt="1"/>
          </p:nvPr>
        </p:nvSpPr>
        <p:spPr/>
        <p:txBody>
          <a:bodyPr/>
          <a:lstStyle>
            <a:lvl1pPr>
              <a:defRPr sz="4400"/>
            </a:lvl1pPr>
          </a:lstStyle>
          <a:p>
            <a:r>
              <a:rPr lang="en-US"/>
              <a:t>Title</a:t>
            </a:r>
          </a:p>
        </p:txBody>
      </p:sp>
      <p:sp>
        <p:nvSpPr>
          <p:cNvPr id="3" name="Content Placeholder 2">
            <a:extLst>
              <a:ext uri="{FF2B5EF4-FFF2-40B4-BE49-F238E27FC236}">
                <a16:creationId xmlns:a16="http://schemas.microsoft.com/office/drawing/2014/main" id="{14D7275A-6671-4B2A-BF8E-E0A27F323956}"/>
              </a:ext>
            </a:extLst>
          </p:cNvPr>
          <p:cNvSpPr>
            <a:spLocks noGrp="1"/>
          </p:cNvSpPr>
          <p:nvPr>
            <p:ph sz="half" idx="1" hasCustomPrompt="1"/>
          </p:nvPr>
        </p:nvSpPr>
        <p:spPr>
          <a:xfrm>
            <a:off x="838200" y="1825625"/>
            <a:ext cx="5181600" cy="4096698"/>
          </a:xfrm>
        </p:spPr>
        <p:txBody>
          <a:bodyPr/>
          <a:lstStyle>
            <a:lvl1pPr>
              <a:defRPr/>
            </a:lvl1p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C32B95-ABB2-41D5-B74B-4C216A81799C}"/>
              </a:ext>
            </a:extLst>
          </p:cNvPr>
          <p:cNvSpPr>
            <a:spLocks noGrp="1"/>
          </p:cNvSpPr>
          <p:nvPr>
            <p:ph sz="half" idx="2" hasCustomPrompt="1"/>
          </p:nvPr>
        </p:nvSpPr>
        <p:spPr>
          <a:xfrm>
            <a:off x="6172200" y="1825625"/>
            <a:ext cx="5181600" cy="4096698"/>
          </a:xfrm>
        </p:spPr>
        <p:txBody>
          <a:bodyPr/>
          <a:lstStyle>
            <a:lvl1pPr>
              <a:defRPr/>
            </a:lvl1p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58510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860C1-C8F4-42C5-9A6B-D6B62C06FB3A}"/>
              </a:ext>
            </a:extLst>
          </p:cNvPr>
          <p:cNvSpPr>
            <a:spLocks noGrp="1"/>
          </p:cNvSpPr>
          <p:nvPr>
            <p:ph type="title" hasCustomPrompt="1"/>
          </p:nvPr>
        </p:nvSpPr>
        <p:spPr>
          <a:xfrm>
            <a:off x="839788" y="365127"/>
            <a:ext cx="10515600" cy="1325563"/>
          </a:xfrm>
        </p:spPr>
        <p:txBody>
          <a:bodyPr/>
          <a:lstStyle>
            <a:lvl1pPr>
              <a:defRPr sz="4400"/>
            </a:lvl1pPr>
          </a:lstStyle>
          <a:p>
            <a:r>
              <a:rPr lang="en-US"/>
              <a:t>Title</a:t>
            </a:r>
          </a:p>
        </p:txBody>
      </p:sp>
      <p:sp>
        <p:nvSpPr>
          <p:cNvPr id="3" name="Text Placeholder 2">
            <a:extLst>
              <a:ext uri="{FF2B5EF4-FFF2-40B4-BE49-F238E27FC236}">
                <a16:creationId xmlns:a16="http://schemas.microsoft.com/office/drawing/2014/main" id="{B9BD1FAB-9430-4266-9D4D-60E3919DFF43}"/>
              </a:ext>
            </a:extLst>
          </p:cNvPr>
          <p:cNvSpPr>
            <a:spLocks noGrp="1"/>
          </p:cNvSpPr>
          <p:nvPr>
            <p:ph type="body" idx="1" hasCustomPrompt="1"/>
          </p:nvPr>
        </p:nvSpPr>
        <p:spPr>
          <a:xfrm>
            <a:off x="839789" y="1681163"/>
            <a:ext cx="5157787" cy="823912"/>
          </a:xfrm>
        </p:spPr>
        <p:txBody>
          <a:bodyPr anchor="b"/>
          <a:lstStyle>
            <a:lvl1pPr marL="0" indent="0">
              <a:buNone/>
              <a:defRPr sz="2700" b="1">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Title</a:t>
            </a:r>
          </a:p>
        </p:txBody>
      </p:sp>
      <p:sp>
        <p:nvSpPr>
          <p:cNvPr id="4" name="Content Placeholder 3">
            <a:extLst>
              <a:ext uri="{FF2B5EF4-FFF2-40B4-BE49-F238E27FC236}">
                <a16:creationId xmlns:a16="http://schemas.microsoft.com/office/drawing/2014/main" id="{FA161C4E-4B6A-401B-9388-434C46C23CEC}"/>
              </a:ext>
            </a:extLst>
          </p:cNvPr>
          <p:cNvSpPr>
            <a:spLocks noGrp="1"/>
          </p:cNvSpPr>
          <p:nvPr>
            <p:ph sz="half" idx="2" hasCustomPrompt="1"/>
          </p:nvPr>
        </p:nvSpPr>
        <p:spPr>
          <a:xfrm>
            <a:off x="839789" y="2505075"/>
            <a:ext cx="5157787" cy="3417248"/>
          </a:xfrm>
        </p:spPr>
        <p:txBody>
          <a:bodyPr/>
          <a:lstStyle>
            <a:lvl1pPr>
              <a:defRPr/>
            </a:lvl1p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46F982-9B7A-4DB7-BD8A-33EE8EBA929F}"/>
              </a:ext>
            </a:extLst>
          </p:cNvPr>
          <p:cNvSpPr>
            <a:spLocks noGrp="1"/>
          </p:cNvSpPr>
          <p:nvPr>
            <p:ph type="body" sz="quarter" idx="3" hasCustomPrompt="1"/>
          </p:nvPr>
        </p:nvSpPr>
        <p:spPr>
          <a:xfrm>
            <a:off x="6172201" y="1681163"/>
            <a:ext cx="5183188" cy="823912"/>
          </a:xfrm>
        </p:spPr>
        <p:txBody>
          <a:bodyPr anchor="b">
            <a:normAutofit/>
          </a:bodyPr>
          <a:lstStyle>
            <a:lvl1pPr marL="0" indent="0">
              <a:buNone/>
              <a:defRPr sz="2700" b="1">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Title</a:t>
            </a:r>
          </a:p>
        </p:txBody>
      </p:sp>
      <p:sp>
        <p:nvSpPr>
          <p:cNvPr id="6" name="Content Placeholder 5">
            <a:extLst>
              <a:ext uri="{FF2B5EF4-FFF2-40B4-BE49-F238E27FC236}">
                <a16:creationId xmlns:a16="http://schemas.microsoft.com/office/drawing/2014/main" id="{91B2C2E3-4EBB-4A84-826A-812CC9487D3F}"/>
              </a:ext>
            </a:extLst>
          </p:cNvPr>
          <p:cNvSpPr>
            <a:spLocks noGrp="1"/>
          </p:cNvSpPr>
          <p:nvPr>
            <p:ph sz="quarter" idx="4" hasCustomPrompt="1"/>
          </p:nvPr>
        </p:nvSpPr>
        <p:spPr>
          <a:xfrm>
            <a:off x="6172201" y="2505075"/>
            <a:ext cx="5183188" cy="3417248"/>
          </a:xfrm>
        </p:spPr>
        <p:txBody>
          <a:bodyPr/>
          <a:lstStyle>
            <a:lvl1pPr>
              <a:defRPr/>
            </a:lvl1p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02314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2F0A6-C5A2-443E-8D49-43D6387DC9EC}"/>
              </a:ext>
            </a:extLst>
          </p:cNvPr>
          <p:cNvSpPr>
            <a:spLocks noGrp="1"/>
          </p:cNvSpPr>
          <p:nvPr>
            <p:ph type="title" hasCustomPrompt="1"/>
          </p:nvPr>
        </p:nvSpPr>
        <p:spPr/>
        <p:txBody>
          <a:bodyPr/>
          <a:lstStyle>
            <a:lvl1pPr>
              <a:defRPr sz="4400"/>
            </a:lvl1pPr>
          </a:lstStyle>
          <a:p>
            <a:r>
              <a:rPr lang="en-US"/>
              <a:t>Title</a:t>
            </a:r>
          </a:p>
        </p:txBody>
      </p:sp>
    </p:spTree>
    <p:extLst>
      <p:ext uri="{BB962C8B-B14F-4D97-AF65-F5344CB8AC3E}">
        <p14:creationId xmlns:p14="http://schemas.microsoft.com/office/powerpoint/2010/main" val="21804704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0458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0E995-D949-4665-B2BE-6C1BCBCBF2FB}"/>
              </a:ext>
            </a:extLst>
          </p:cNvPr>
          <p:cNvSpPr>
            <a:spLocks noGrp="1"/>
          </p:cNvSpPr>
          <p:nvPr>
            <p:ph type="title" hasCustomPrompt="1"/>
          </p:nvPr>
        </p:nvSpPr>
        <p:spPr>
          <a:xfrm>
            <a:off x="839788" y="457200"/>
            <a:ext cx="3932237" cy="1600200"/>
          </a:xfrm>
        </p:spPr>
        <p:txBody>
          <a:bodyPr anchor="b">
            <a:normAutofit/>
          </a:bodyPr>
          <a:lstStyle>
            <a:lvl1pPr>
              <a:defRPr sz="4400"/>
            </a:lvl1pPr>
          </a:lstStyle>
          <a:p>
            <a:r>
              <a:rPr lang="en-US"/>
              <a:t>Title</a:t>
            </a:r>
          </a:p>
        </p:txBody>
      </p:sp>
      <p:sp>
        <p:nvSpPr>
          <p:cNvPr id="3" name="Content Placeholder 2">
            <a:extLst>
              <a:ext uri="{FF2B5EF4-FFF2-40B4-BE49-F238E27FC236}">
                <a16:creationId xmlns:a16="http://schemas.microsoft.com/office/drawing/2014/main" id="{90D3D865-FD4B-4775-8105-EA2753B93495}"/>
              </a:ext>
            </a:extLst>
          </p:cNvPr>
          <p:cNvSpPr>
            <a:spLocks noGrp="1"/>
          </p:cNvSpPr>
          <p:nvPr>
            <p:ph idx="1" hasCustomPrompt="1"/>
          </p:nvPr>
        </p:nvSpPr>
        <p:spPr>
          <a:xfrm>
            <a:off x="5183188" y="987425"/>
            <a:ext cx="6172200" cy="4934898"/>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02C222-FAB2-4815-AD59-66AACA2A6EDC}"/>
              </a:ext>
            </a:extLst>
          </p:cNvPr>
          <p:cNvSpPr>
            <a:spLocks noGrp="1"/>
          </p:cNvSpPr>
          <p:nvPr>
            <p:ph type="body" sz="half" idx="2" hasCustomPrompt="1"/>
          </p:nvPr>
        </p:nvSpPr>
        <p:spPr>
          <a:xfrm>
            <a:off x="839788" y="2057399"/>
            <a:ext cx="3932237" cy="3864923"/>
          </a:xfrm>
        </p:spPr>
        <p:txBody>
          <a:bodyPr>
            <a:normAutofit/>
          </a:bodyPr>
          <a:lstStyle>
            <a:lvl1pPr marL="0" indent="0">
              <a:buNone/>
              <a:defRPr sz="21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copy</a:t>
            </a:r>
          </a:p>
        </p:txBody>
      </p:sp>
    </p:spTree>
    <p:extLst>
      <p:ext uri="{BB962C8B-B14F-4D97-AF65-F5344CB8AC3E}">
        <p14:creationId xmlns:p14="http://schemas.microsoft.com/office/powerpoint/2010/main" val="10088399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57CA1-AD78-47F2-9FA9-24CE3C9F4D82}"/>
              </a:ext>
            </a:extLst>
          </p:cNvPr>
          <p:cNvSpPr>
            <a:spLocks noGrp="1"/>
          </p:cNvSpPr>
          <p:nvPr>
            <p:ph type="title" hasCustomPrompt="1"/>
          </p:nvPr>
        </p:nvSpPr>
        <p:spPr>
          <a:xfrm>
            <a:off x="839788" y="457200"/>
            <a:ext cx="3932237" cy="1600200"/>
          </a:xfrm>
        </p:spPr>
        <p:txBody>
          <a:bodyPr anchor="b">
            <a:normAutofit/>
          </a:bodyPr>
          <a:lstStyle>
            <a:lvl1pPr>
              <a:defRPr sz="4400"/>
            </a:lvl1pPr>
          </a:lstStyle>
          <a:p>
            <a:r>
              <a:rPr lang="en-US"/>
              <a:t>Title</a:t>
            </a:r>
          </a:p>
        </p:txBody>
      </p:sp>
      <p:sp>
        <p:nvSpPr>
          <p:cNvPr id="3" name="Picture Placeholder 2">
            <a:extLst>
              <a:ext uri="{FF2B5EF4-FFF2-40B4-BE49-F238E27FC236}">
                <a16:creationId xmlns:a16="http://schemas.microsoft.com/office/drawing/2014/main" id="{239A6B14-1176-46C3-92A7-C9D09DD5CF19}"/>
              </a:ext>
            </a:extLst>
          </p:cNvPr>
          <p:cNvSpPr>
            <a:spLocks noGrp="1"/>
          </p:cNvSpPr>
          <p:nvPr>
            <p:ph type="pic" idx="1"/>
          </p:nvPr>
        </p:nvSpPr>
        <p:spPr>
          <a:xfrm>
            <a:off x="5183188" y="987425"/>
            <a:ext cx="6172200" cy="4934898"/>
          </a:xfrm>
        </p:spPr>
        <p:txBody>
          <a:bodyPr anchor="b">
            <a:normAutofit/>
          </a:bodyPr>
          <a:lstStyle>
            <a:lvl1pPr marL="0" indent="0" algn="ctr">
              <a:buNone/>
              <a:defRPr sz="135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2176BB76-673A-42AA-810D-796158A9DABB}"/>
              </a:ext>
            </a:extLst>
          </p:cNvPr>
          <p:cNvSpPr>
            <a:spLocks noGrp="1"/>
          </p:cNvSpPr>
          <p:nvPr>
            <p:ph type="body" sz="half" idx="2" hasCustomPrompt="1"/>
          </p:nvPr>
        </p:nvSpPr>
        <p:spPr>
          <a:xfrm>
            <a:off x="839788" y="2057399"/>
            <a:ext cx="3932237" cy="3864923"/>
          </a:xfrm>
        </p:spPr>
        <p:txBody>
          <a:bodyPr>
            <a:normAutofit/>
          </a:bodyPr>
          <a:lstStyle>
            <a:lvl1pPr marL="0" indent="0">
              <a:buNone/>
              <a:defRPr sz="21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copy</a:t>
            </a:r>
          </a:p>
        </p:txBody>
      </p:sp>
    </p:spTree>
    <p:extLst>
      <p:ext uri="{BB962C8B-B14F-4D97-AF65-F5344CB8AC3E}">
        <p14:creationId xmlns:p14="http://schemas.microsoft.com/office/powerpoint/2010/main" val="410741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A49D0-05FB-4A13-9342-93E5AA7FB64F}"/>
              </a:ext>
            </a:extLst>
          </p:cNvPr>
          <p:cNvSpPr>
            <a:spLocks noGrp="1"/>
          </p:cNvSpPr>
          <p:nvPr>
            <p:ph type="title" hasCustomPrompt="1"/>
          </p:nvPr>
        </p:nvSpPr>
        <p:spPr>
          <a:xfrm>
            <a:off x="831851" y="1709740"/>
            <a:ext cx="10515600" cy="2852737"/>
          </a:xfrm>
        </p:spPr>
        <p:txBody>
          <a:bodyPr anchor="b"/>
          <a:lstStyle>
            <a:lvl1pPr>
              <a:defRPr sz="4400"/>
            </a:lvl1pPr>
          </a:lstStyle>
          <a:p>
            <a:r>
              <a:rPr lang="en-US"/>
              <a:t>Title</a:t>
            </a:r>
          </a:p>
        </p:txBody>
      </p:sp>
      <p:sp>
        <p:nvSpPr>
          <p:cNvPr id="3" name="Text Placeholder 2">
            <a:extLst>
              <a:ext uri="{FF2B5EF4-FFF2-40B4-BE49-F238E27FC236}">
                <a16:creationId xmlns:a16="http://schemas.microsoft.com/office/drawing/2014/main" id="{DE880D4A-F83B-4EB0-9CF2-C37A931B4EBC}"/>
              </a:ext>
            </a:extLst>
          </p:cNvPr>
          <p:cNvSpPr>
            <a:spLocks noGrp="1"/>
          </p:cNvSpPr>
          <p:nvPr>
            <p:ph type="body" idx="1" hasCustomPrompt="1"/>
          </p:nvPr>
        </p:nvSpPr>
        <p:spPr>
          <a:xfrm>
            <a:off x="831851" y="4589464"/>
            <a:ext cx="10515600" cy="1332860"/>
          </a:xfrm>
        </p:spPr>
        <p:txBody>
          <a:bodyPr/>
          <a:lstStyle>
            <a:lvl1pPr marL="0" indent="0">
              <a:buNone/>
              <a:defRPr sz="1800">
                <a:solidFill>
                  <a:schemeClr val="tx1">
                    <a:lumMod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Subtitle</a:t>
            </a:r>
          </a:p>
        </p:txBody>
      </p:sp>
    </p:spTree>
    <p:extLst>
      <p:ext uri="{BB962C8B-B14F-4D97-AF65-F5344CB8AC3E}">
        <p14:creationId xmlns:p14="http://schemas.microsoft.com/office/powerpoint/2010/main" val="3505997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E3097-AC2D-4E71-B5A6-B37F847BCD7E}"/>
              </a:ext>
            </a:extLst>
          </p:cNvPr>
          <p:cNvSpPr>
            <a:spLocks noGrp="1"/>
          </p:cNvSpPr>
          <p:nvPr>
            <p:ph type="title" hasCustomPrompt="1"/>
          </p:nvPr>
        </p:nvSpPr>
        <p:spPr/>
        <p:txBody>
          <a:bodyPr/>
          <a:lstStyle>
            <a:lvl1pPr>
              <a:defRPr sz="4400"/>
            </a:lvl1pPr>
          </a:lstStyle>
          <a:p>
            <a:r>
              <a:rPr lang="en-US"/>
              <a:t>Title</a:t>
            </a:r>
          </a:p>
        </p:txBody>
      </p:sp>
      <p:sp>
        <p:nvSpPr>
          <p:cNvPr id="3" name="Content Placeholder 2">
            <a:extLst>
              <a:ext uri="{FF2B5EF4-FFF2-40B4-BE49-F238E27FC236}">
                <a16:creationId xmlns:a16="http://schemas.microsoft.com/office/drawing/2014/main" id="{14D7275A-6671-4B2A-BF8E-E0A27F323956}"/>
              </a:ext>
            </a:extLst>
          </p:cNvPr>
          <p:cNvSpPr>
            <a:spLocks noGrp="1"/>
          </p:cNvSpPr>
          <p:nvPr>
            <p:ph sz="half" idx="1" hasCustomPrompt="1"/>
          </p:nvPr>
        </p:nvSpPr>
        <p:spPr>
          <a:xfrm>
            <a:off x="838200" y="1825625"/>
            <a:ext cx="5181600" cy="4096698"/>
          </a:xfrm>
        </p:spPr>
        <p:txBody>
          <a:bodyPr/>
          <a:lstStyle>
            <a:lvl1pPr>
              <a:defRPr/>
            </a:lvl1p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C32B95-ABB2-41D5-B74B-4C216A81799C}"/>
              </a:ext>
            </a:extLst>
          </p:cNvPr>
          <p:cNvSpPr>
            <a:spLocks noGrp="1"/>
          </p:cNvSpPr>
          <p:nvPr>
            <p:ph sz="half" idx="2" hasCustomPrompt="1"/>
          </p:nvPr>
        </p:nvSpPr>
        <p:spPr>
          <a:xfrm>
            <a:off x="6172200" y="1825625"/>
            <a:ext cx="5181600" cy="4096698"/>
          </a:xfrm>
        </p:spPr>
        <p:txBody>
          <a:bodyPr/>
          <a:lstStyle>
            <a:lvl1pPr>
              <a:defRPr/>
            </a:lvl1p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5851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860C1-C8F4-42C5-9A6B-D6B62C06FB3A}"/>
              </a:ext>
            </a:extLst>
          </p:cNvPr>
          <p:cNvSpPr>
            <a:spLocks noGrp="1"/>
          </p:cNvSpPr>
          <p:nvPr>
            <p:ph type="title" hasCustomPrompt="1"/>
          </p:nvPr>
        </p:nvSpPr>
        <p:spPr>
          <a:xfrm>
            <a:off x="839788" y="365127"/>
            <a:ext cx="10515600" cy="1325563"/>
          </a:xfrm>
        </p:spPr>
        <p:txBody>
          <a:bodyPr/>
          <a:lstStyle>
            <a:lvl1pPr>
              <a:defRPr sz="4400"/>
            </a:lvl1pPr>
          </a:lstStyle>
          <a:p>
            <a:r>
              <a:rPr lang="en-US"/>
              <a:t>Title</a:t>
            </a:r>
          </a:p>
        </p:txBody>
      </p:sp>
      <p:sp>
        <p:nvSpPr>
          <p:cNvPr id="3" name="Text Placeholder 2">
            <a:extLst>
              <a:ext uri="{FF2B5EF4-FFF2-40B4-BE49-F238E27FC236}">
                <a16:creationId xmlns:a16="http://schemas.microsoft.com/office/drawing/2014/main" id="{B9BD1FAB-9430-4266-9D4D-60E3919DFF43}"/>
              </a:ext>
            </a:extLst>
          </p:cNvPr>
          <p:cNvSpPr>
            <a:spLocks noGrp="1"/>
          </p:cNvSpPr>
          <p:nvPr>
            <p:ph type="body" idx="1" hasCustomPrompt="1"/>
          </p:nvPr>
        </p:nvSpPr>
        <p:spPr>
          <a:xfrm>
            <a:off x="839789" y="1681163"/>
            <a:ext cx="5157787" cy="823912"/>
          </a:xfrm>
        </p:spPr>
        <p:txBody>
          <a:bodyPr anchor="b"/>
          <a:lstStyle>
            <a:lvl1pPr marL="0" indent="0">
              <a:buNone/>
              <a:defRPr sz="2700" b="1">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Title</a:t>
            </a:r>
          </a:p>
        </p:txBody>
      </p:sp>
      <p:sp>
        <p:nvSpPr>
          <p:cNvPr id="4" name="Content Placeholder 3">
            <a:extLst>
              <a:ext uri="{FF2B5EF4-FFF2-40B4-BE49-F238E27FC236}">
                <a16:creationId xmlns:a16="http://schemas.microsoft.com/office/drawing/2014/main" id="{FA161C4E-4B6A-401B-9388-434C46C23CEC}"/>
              </a:ext>
            </a:extLst>
          </p:cNvPr>
          <p:cNvSpPr>
            <a:spLocks noGrp="1"/>
          </p:cNvSpPr>
          <p:nvPr>
            <p:ph sz="half" idx="2" hasCustomPrompt="1"/>
          </p:nvPr>
        </p:nvSpPr>
        <p:spPr>
          <a:xfrm>
            <a:off x="839789" y="2505075"/>
            <a:ext cx="5157787" cy="3417248"/>
          </a:xfrm>
        </p:spPr>
        <p:txBody>
          <a:bodyPr/>
          <a:lstStyle>
            <a:lvl1pPr>
              <a:defRPr/>
            </a:lvl1p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46F982-9B7A-4DB7-BD8A-33EE8EBA929F}"/>
              </a:ext>
            </a:extLst>
          </p:cNvPr>
          <p:cNvSpPr>
            <a:spLocks noGrp="1"/>
          </p:cNvSpPr>
          <p:nvPr>
            <p:ph type="body" sz="quarter" idx="3" hasCustomPrompt="1"/>
          </p:nvPr>
        </p:nvSpPr>
        <p:spPr>
          <a:xfrm>
            <a:off x="6172201" y="1681163"/>
            <a:ext cx="5183188" cy="823912"/>
          </a:xfrm>
        </p:spPr>
        <p:txBody>
          <a:bodyPr anchor="b">
            <a:normAutofit/>
          </a:bodyPr>
          <a:lstStyle>
            <a:lvl1pPr marL="0" indent="0">
              <a:buNone/>
              <a:defRPr sz="2700" b="1">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Title</a:t>
            </a:r>
          </a:p>
        </p:txBody>
      </p:sp>
      <p:sp>
        <p:nvSpPr>
          <p:cNvPr id="6" name="Content Placeholder 5">
            <a:extLst>
              <a:ext uri="{FF2B5EF4-FFF2-40B4-BE49-F238E27FC236}">
                <a16:creationId xmlns:a16="http://schemas.microsoft.com/office/drawing/2014/main" id="{91B2C2E3-4EBB-4A84-826A-812CC9487D3F}"/>
              </a:ext>
            </a:extLst>
          </p:cNvPr>
          <p:cNvSpPr>
            <a:spLocks noGrp="1"/>
          </p:cNvSpPr>
          <p:nvPr>
            <p:ph sz="quarter" idx="4" hasCustomPrompt="1"/>
          </p:nvPr>
        </p:nvSpPr>
        <p:spPr>
          <a:xfrm>
            <a:off x="6172201" y="2505075"/>
            <a:ext cx="5183188" cy="3417248"/>
          </a:xfrm>
        </p:spPr>
        <p:txBody>
          <a:bodyPr/>
          <a:lstStyle>
            <a:lvl1pPr>
              <a:defRPr/>
            </a:lvl1p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0231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2F0A6-C5A2-443E-8D49-43D6387DC9EC}"/>
              </a:ext>
            </a:extLst>
          </p:cNvPr>
          <p:cNvSpPr>
            <a:spLocks noGrp="1"/>
          </p:cNvSpPr>
          <p:nvPr>
            <p:ph type="title" hasCustomPrompt="1"/>
          </p:nvPr>
        </p:nvSpPr>
        <p:spPr/>
        <p:txBody>
          <a:bodyPr/>
          <a:lstStyle>
            <a:lvl1pPr>
              <a:defRPr sz="4400"/>
            </a:lvl1pPr>
          </a:lstStyle>
          <a:p>
            <a:r>
              <a:rPr lang="en-US"/>
              <a:t>Title</a:t>
            </a:r>
          </a:p>
        </p:txBody>
      </p:sp>
    </p:spTree>
    <p:extLst>
      <p:ext uri="{BB962C8B-B14F-4D97-AF65-F5344CB8AC3E}">
        <p14:creationId xmlns:p14="http://schemas.microsoft.com/office/powerpoint/2010/main" val="2180470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0458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0E995-D949-4665-B2BE-6C1BCBCBF2FB}"/>
              </a:ext>
            </a:extLst>
          </p:cNvPr>
          <p:cNvSpPr>
            <a:spLocks noGrp="1"/>
          </p:cNvSpPr>
          <p:nvPr>
            <p:ph type="title" hasCustomPrompt="1"/>
          </p:nvPr>
        </p:nvSpPr>
        <p:spPr>
          <a:xfrm>
            <a:off x="839788" y="457200"/>
            <a:ext cx="3932237" cy="1600200"/>
          </a:xfrm>
        </p:spPr>
        <p:txBody>
          <a:bodyPr anchor="b">
            <a:normAutofit/>
          </a:bodyPr>
          <a:lstStyle>
            <a:lvl1pPr>
              <a:defRPr sz="4400"/>
            </a:lvl1pPr>
          </a:lstStyle>
          <a:p>
            <a:r>
              <a:rPr lang="en-US"/>
              <a:t>Title</a:t>
            </a:r>
          </a:p>
        </p:txBody>
      </p:sp>
      <p:sp>
        <p:nvSpPr>
          <p:cNvPr id="3" name="Content Placeholder 2">
            <a:extLst>
              <a:ext uri="{FF2B5EF4-FFF2-40B4-BE49-F238E27FC236}">
                <a16:creationId xmlns:a16="http://schemas.microsoft.com/office/drawing/2014/main" id="{90D3D865-FD4B-4775-8105-EA2753B93495}"/>
              </a:ext>
            </a:extLst>
          </p:cNvPr>
          <p:cNvSpPr>
            <a:spLocks noGrp="1"/>
          </p:cNvSpPr>
          <p:nvPr>
            <p:ph idx="1" hasCustomPrompt="1"/>
          </p:nvPr>
        </p:nvSpPr>
        <p:spPr>
          <a:xfrm>
            <a:off x="5183188" y="987425"/>
            <a:ext cx="6172200" cy="4934898"/>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02C222-FAB2-4815-AD59-66AACA2A6EDC}"/>
              </a:ext>
            </a:extLst>
          </p:cNvPr>
          <p:cNvSpPr>
            <a:spLocks noGrp="1"/>
          </p:cNvSpPr>
          <p:nvPr>
            <p:ph type="body" sz="half" idx="2" hasCustomPrompt="1"/>
          </p:nvPr>
        </p:nvSpPr>
        <p:spPr>
          <a:xfrm>
            <a:off x="839788" y="2057399"/>
            <a:ext cx="3932237" cy="3864923"/>
          </a:xfrm>
        </p:spPr>
        <p:txBody>
          <a:bodyPr>
            <a:normAutofit/>
          </a:bodyPr>
          <a:lstStyle>
            <a:lvl1pPr marL="0" indent="0">
              <a:buNone/>
              <a:defRPr sz="21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copy</a:t>
            </a:r>
          </a:p>
        </p:txBody>
      </p:sp>
    </p:spTree>
    <p:extLst>
      <p:ext uri="{BB962C8B-B14F-4D97-AF65-F5344CB8AC3E}">
        <p14:creationId xmlns:p14="http://schemas.microsoft.com/office/powerpoint/2010/main" val="1008839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57CA1-AD78-47F2-9FA9-24CE3C9F4D82}"/>
              </a:ext>
            </a:extLst>
          </p:cNvPr>
          <p:cNvSpPr>
            <a:spLocks noGrp="1"/>
          </p:cNvSpPr>
          <p:nvPr>
            <p:ph type="title" hasCustomPrompt="1"/>
          </p:nvPr>
        </p:nvSpPr>
        <p:spPr>
          <a:xfrm>
            <a:off x="839788" y="457200"/>
            <a:ext cx="3932237" cy="1600200"/>
          </a:xfrm>
        </p:spPr>
        <p:txBody>
          <a:bodyPr anchor="b">
            <a:normAutofit/>
          </a:bodyPr>
          <a:lstStyle>
            <a:lvl1pPr>
              <a:defRPr sz="4400"/>
            </a:lvl1pPr>
          </a:lstStyle>
          <a:p>
            <a:r>
              <a:rPr lang="en-US"/>
              <a:t>Title</a:t>
            </a:r>
          </a:p>
        </p:txBody>
      </p:sp>
      <p:sp>
        <p:nvSpPr>
          <p:cNvPr id="3" name="Picture Placeholder 2">
            <a:extLst>
              <a:ext uri="{FF2B5EF4-FFF2-40B4-BE49-F238E27FC236}">
                <a16:creationId xmlns:a16="http://schemas.microsoft.com/office/drawing/2014/main" id="{239A6B14-1176-46C3-92A7-C9D09DD5CF19}"/>
              </a:ext>
            </a:extLst>
          </p:cNvPr>
          <p:cNvSpPr>
            <a:spLocks noGrp="1"/>
          </p:cNvSpPr>
          <p:nvPr>
            <p:ph type="pic" idx="1"/>
          </p:nvPr>
        </p:nvSpPr>
        <p:spPr>
          <a:xfrm>
            <a:off x="5183188" y="987425"/>
            <a:ext cx="6172200" cy="4934898"/>
          </a:xfrm>
        </p:spPr>
        <p:txBody>
          <a:bodyPr anchor="b">
            <a:normAutofit/>
          </a:bodyPr>
          <a:lstStyle>
            <a:lvl1pPr marL="0" indent="0" algn="ctr">
              <a:buNone/>
              <a:defRPr sz="135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2176BB76-673A-42AA-810D-796158A9DABB}"/>
              </a:ext>
            </a:extLst>
          </p:cNvPr>
          <p:cNvSpPr>
            <a:spLocks noGrp="1"/>
          </p:cNvSpPr>
          <p:nvPr>
            <p:ph type="body" sz="half" idx="2" hasCustomPrompt="1"/>
          </p:nvPr>
        </p:nvSpPr>
        <p:spPr>
          <a:xfrm>
            <a:off x="839788" y="2057399"/>
            <a:ext cx="3932237" cy="3864923"/>
          </a:xfrm>
        </p:spPr>
        <p:txBody>
          <a:bodyPr>
            <a:normAutofit/>
          </a:bodyPr>
          <a:lstStyle>
            <a:lvl1pPr marL="0" indent="0">
              <a:buNone/>
              <a:defRPr sz="21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copy</a:t>
            </a:r>
          </a:p>
        </p:txBody>
      </p:sp>
    </p:spTree>
    <p:extLst>
      <p:ext uri="{BB962C8B-B14F-4D97-AF65-F5344CB8AC3E}">
        <p14:creationId xmlns:p14="http://schemas.microsoft.com/office/powerpoint/2010/main" val="410741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pn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A8B5E1-A20A-40A6-ADD7-A6D96AA0B5D0}"/>
              </a:ext>
            </a:extLst>
          </p:cNvPr>
          <p:cNvSpPr/>
          <p:nvPr userDrawn="1"/>
        </p:nvSpPr>
        <p:spPr>
          <a:xfrm>
            <a:off x="0" y="6057258"/>
            <a:ext cx="12192000" cy="800741"/>
          </a:xfrm>
          <a:prstGeom prst="rect">
            <a:avLst/>
          </a:prstGeom>
          <a:solidFill>
            <a:srgbClr val="003DA5"/>
          </a:solidFill>
          <a:ln w="12700" cap="flat" cmpd="sng">
            <a:solidFill>
              <a:srgbClr val="31538F"/>
            </a:solidFill>
            <a:prstDash val="solid"/>
            <a:miter lim="800000"/>
            <a:headEnd type="none" w="med" len="med"/>
            <a:tailEnd type="none" w="med" len="med"/>
          </a:ln>
        </p:spPr>
        <p:txBody>
          <a:bodyPr wrap="square" lIns="91425" tIns="45700" rIns="91425" bIns="45700" rtlCol="0" anchor="ctr" anchorCtr="0">
            <a:noAutofit/>
          </a:bodyPr>
          <a:lstStyle/>
          <a:p>
            <a:pPr marL="0" marR="0" indent="0" algn="ctr" rtl="0">
              <a:spcBef>
                <a:spcPts val="0"/>
              </a:spcBef>
              <a:buNone/>
            </a:pPr>
            <a:endParaRPr lang="en-US" sz="1800" b="1">
              <a:solidFill>
                <a:schemeClr val="lt1"/>
              </a:solidFill>
              <a:latin typeface="Calibri"/>
              <a:ea typeface="Calibri"/>
              <a:cs typeface="Calibri"/>
              <a:sym typeface="Calibri"/>
            </a:endParaRPr>
          </a:p>
        </p:txBody>
      </p:sp>
      <p:sp>
        <p:nvSpPr>
          <p:cNvPr id="2" name="Title Placeholder 1">
            <a:extLst>
              <a:ext uri="{FF2B5EF4-FFF2-40B4-BE49-F238E27FC236}">
                <a16:creationId xmlns:a16="http://schemas.microsoft.com/office/drawing/2014/main" id="{45D674A9-8420-4BC9-958B-60904E1FD9BE}"/>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Title</a:t>
            </a:r>
          </a:p>
        </p:txBody>
      </p:sp>
      <p:sp>
        <p:nvSpPr>
          <p:cNvPr id="3" name="Text Placeholder 2">
            <a:extLst>
              <a:ext uri="{FF2B5EF4-FFF2-40B4-BE49-F238E27FC236}">
                <a16:creationId xmlns:a16="http://schemas.microsoft.com/office/drawing/2014/main" id="{3DCE9525-7613-44D5-9D3B-D9B1A513A491}"/>
              </a:ext>
            </a:extLst>
          </p:cNvPr>
          <p:cNvSpPr>
            <a:spLocks noGrp="1"/>
          </p:cNvSpPr>
          <p:nvPr>
            <p:ph type="body" idx="1"/>
          </p:nvPr>
        </p:nvSpPr>
        <p:spPr>
          <a:xfrm>
            <a:off x="838200" y="1825625"/>
            <a:ext cx="10515600" cy="4096698"/>
          </a:xfrm>
          <a:prstGeom prst="rect">
            <a:avLst/>
          </a:prstGeom>
        </p:spPr>
        <p:txBody>
          <a:bodyPr vert="horz" lIns="91440" tIns="45720" rIns="91440" bIns="45720" rtlCol="0">
            <a:normAutofit/>
          </a:body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51CF4B9A-3089-4D6E-8866-D84E2050BDB2}"/>
              </a:ext>
            </a:extLst>
          </p:cNvPr>
          <p:cNvPicPr>
            <a:picLocks noChangeAspect="1"/>
          </p:cNvPicPr>
          <p:nvPr userDrawn="1"/>
        </p:nvPicPr>
        <p:blipFill>
          <a:blip r:embed="rId11"/>
          <a:stretch>
            <a:fillRect/>
          </a:stretch>
        </p:blipFill>
        <p:spPr>
          <a:xfrm>
            <a:off x="9415463" y="6057258"/>
            <a:ext cx="2776537" cy="820079"/>
          </a:xfrm>
          <a:prstGeom prst="rect">
            <a:avLst/>
          </a:prstGeom>
        </p:spPr>
      </p:pic>
      <p:sp>
        <p:nvSpPr>
          <p:cNvPr id="6" name="TextBox 5">
            <a:extLst>
              <a:ext uri="{FF2B5EF4-FFF2-40B4-BE49-F238E27FC236}">
                <a16:creationId xmlns:a16="http://schemas.microsoft.com/office/drawing/2014/main" id="{BA280D15-FD9D-46C3-AD11-3C7ED8EF0895}"/>
              </a:ext>
            </a:extLst>
          </p:cNvPr>
          <p:cNvSpPr txBox="1"/>
          <p:nvPr userDrawn="1"/>
        </p:nvSpPr>
        <p:spPr>
          <a:xfrm>
            <a:off x="218731" y="6303739"/>
            <a:ext cx="9196732" cy="307777"/>
          </a:xfrm>
          <a:prstGeom prst="rect">
            <a:avLst/>
          </a:prstGeom>
          <a:noFill/>
        </p:spPr>
        <p:txBody>
          <a:bodyPr wrap="square" rtlCol="0">
            <a:spAutoFit/>
          </a:bodyPr>
          <a:lstStyle/>
          <a:p>
            <a:r>
              <a:rPr lang="en-US" sz="1400" b="1">
                <a:solidFill>
                  <a:schemeClr val="bg1"/>
                </a:solidFill>
              </a:rPr>
              <a:t>11/30/2020      Department of Transportation      </a:t>
            </a:r>
            <a:fld id="{4EB2B51C-319E-4D77-ADF7-361A9C15B475}" type="slidenum">
              <a:rPr lang="en-US" sz="1400" b="1" smtClean="0">
                <a:solidFill>
                  <a:schemeClr val="bg1"/>
                </a:solidFill>
              </a:rPr>
              <a:pPr/>
              <a:t>‹#›</a:t>
            </a:fld>
            <a:endParaRPr lang="en-US" sz="1400" b="1">
              <a:solidFill>
                <a:schemeClr val="bg1"/>
              </a:solidFill>
            </a:endParaRPr>
          </a:p>
        </p:txBody>
      </p:sp>
    </p:spTree>
    <p:extLst>
      <p:ext uri="{BB962C8B-B14F-4D97-AF65-F5344CB8AC3E}">
        <p14:creationId xmlns:p14="http://schemas.microsoft.com/office/powerpoint/2010/main" val="6533096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lvl1pPr algn="l" defTabSz="685800" rtl="0" eaLnBrk="1" latinLnBrk="0" hangingPunct="1">
        <a:lnSpc>
          <a:spcPct val="90000"/>
        </a:lnSpc>
        <a:spcBef>
          <a:spcPct val="0"/>
        </a:spcBef>
        <a:buNone/>
        <a:defRPr sz="4400" b="1" kern="1200">
          <a:solidFill>
            <a:schemeClr val="tx1">
              <a:lumMod val="50000"/>
            </a:schemeClr>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lumMod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lumMod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A8B5E1-A20A-40A6-ADD7-A6D96AA0B5D0}"/>
              </a:ext>
            </a:extLst>
          </p:cNvPr>
          <p:cNvSpPr/>
          <p:nvPr userDrawn="1"/>
        </p:nvSpPr>
        <p:spPr>
          <a:xfrm>
            <a:off x="0" y="6057258"/>
            <a:ext cx="12192000" cy="800741"/>
          </a:xfrm>
          <a:prstGeom prst="rect">
            <a:avLst/>
          </a:prstGeom>
          <a:solidFill>
            <a:srgbClr val="003DA5"/>
          </a:solidFill>
          <a:ln w="12700" cap="flat" cmpd="sng">
            <a:solidFill>
              <a:srgbClr val="31538F"/>
            </a:solidFill>
            <a:prstDash val="solid"/>
            <a:miter lim="800000"/>
            <a:headEnd type="none" w="med" len="med"/>
            <a:tailEnd type="none" w="med" len="med"/>
          </a:ln>
        </p:spPr>
        <p:txBody>
          <a:bodyPr wrap="square" lIns="91425" tIns="45700" rIns="91425" bIns="45700" rtlCol="0" anchor="ctr" anchorCtr="0">
            <a:noAutofit/>
          </a:bodyPr>
          <a:lstStyle/>
          <a:p>
            <a:pPr marL="0" marR="0" indent="0" algn="ctr" rtl="0">
              <a:spcBef>
                <a:spcPts val="0"/>
              </a:spcBef>
              <a:buNone/>
            </a:pPr>
            <a:endParaRPr lang="en-US" sz="1800" b="1">
              <a:solidFill>
                <a:schemeClr val="lt1"/>
              </a:solidFill>
              <a:latin typeface="Calibri"/>
              <a:ea typeface="Calibri"/>
              <a:cs typeface="Calibri"/>
              <a:sym typeface="Calibri"/>
            </a:endParaRPr>
          </a:p>
        </p:txBody>
      </p:sp>
      <p:sp>
        <p:nvSpPr>
          <p:cNvPr id="2" name="Title Placeholder 1">
            <a:extLst>
              <a:ext uri="{FF2B5EF4-FFF2-40B4-BE49-F238E27FC236}">
                <a16:creationId xmlns:a16="http://schemas.microsoft.com/office/drawing/2014/main" id="{45D674A9-8420-4BC9-958B-60904E1FD9BE}"/>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Title</a:t>
            </a:r>
          </a:p>
        </p:txBody>
      </p:sp>
      <p:sp>
        <p:nvSpPr>
          <p:cNvPr id="3" name="Text Placeholder 2">
            <a:extLst>
              <a:ext uri="{FF2B5EF4-FFF2-40B4-BE49-F238E27FC236}">
                <a16:creationId xmlns:a16="http://schemas.microsoft.com/office/drawing/2014/main" id="{3DCE9525-7613-44D5-9D3B-D9B1A513A491}"/>
              </a:ext>
            </a:extLst>
          </p:cNvPr>
          <p:cNvSpPr>
            <a:spLocks noGrp="1"/>
          </p:cNvSpPr>
          <p:nvPr>
            <p:ph type="body" idx="1"/>
          </p:nvPr>
        </p:nvSpPr>
        <p:spPr>
          <a:xfrm>
            <a:off x="838200" y="1825625"/>
            <a:ext cx="10515600" cy="4096698"/>
          </a:xfrm>
          <a:prstGeom prst="rect">
            <a:avLst/>
          </a:prstGeom>
        </p:spPr>
        <p:txBody>
          <a:bodyPr vert="horz" lIns="91440" tIns="45720" rIns="91440" bIns="45720" rtlCol="0">
            <a:normAutofit/>
          </a:body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51CF4B9A-3089-4D6E-8866-D84E2050BDB2}"/>
              </a:ext>
            </a:extLst>
          </p:cNvPr>
          <p:cNvPicPr>
            <a:picLocks noChangeAspect="1"/>
          </p:cNvPicPr>
          <p:nvPr userDrawn="1"/>
        </p:nvPicPr>
        <p:blipFill>
          <a:blip r:embed="rId11"/>
          <a:stretch>
            <a:fillRect/>
          </a:stretch>
        </p:blipFill>
        <p:spPr>
          <a:xfrm>
            <a:off x="9415463" y="6057258"/>
            <a:ext cx="2776537" cy="820079"/>
          </a:xfrm>
          <a:prstGeom prst="rect">
            <a:avLst/>
          </a:prstGeom>
        </p:spPr>
      </p:pic>
      <p:sp>
        <p:nvSpPr>
          <p:cNvPr id="6" name="TextBox 5">
            <a:extLst>
              <a:ext uri="{FF2B5EF4-FFF2-40B4-BE49-F238E27FC236}">
                <a16:creationId xmlns:a16="http://schemas.microsoft.com/office/drawing/2014/main" id="{BA280D15-FD9D-46C3-AD11-3C7ED8EF0895}"/>
              </a:ext>
            </a:extLst>
          </p:cNvPr>
          <p:cNvSpPr txBox="1"/>
          <p:nvPr userDrawn="1"/>
        </p:nvSpPr>
        <p:spPr>
          <a:xfrm>
            <a:off x="218731" y="6303739"/>
            <a:ext cx="9196732" cy="307777"/>
          </a:xfrm>
          <a:prstGeom prst="rect">
            <a:avLst/>
          </a:prstGeom>
          <a:noFill/>
        </p:spPr>
        <p:txBody>
          <a:bodyPr wrap="square" rtlCol="0">
            <a:spAutoFit/>
          </a:bodyPr>
          <a:lstStyle/>
          <a:p>
            <a:r>
              <a:rPr lang="en-US" sz="1400" b="1" dirty="0">
                <a:solidFill>
                  <a:schemeClr val="bg1"/>
                </a:solidFill>
              </a:rPr>
              <a:t>11/30/2020      Department of Transportation      </a:t>
            </a:r>
            <a:fld id="{4EB2B51C-319E-4D77-ADF7-361A9C15B475}" type="slidenum">
              <a:rPr lang="en-US" sz="1400" b="1" smtClean="0">
                <a:solidFill>
                  <a:schemeClr val="bg1"/>
                </a:solidFill>
              </a:rPr>
              <a:pPr/>
              <a:t>‹#›</a:t>
            </a:fld>
            <a:endParaRPr lang="en-US" sz="1400" b="1" dirty="0">
              <a:solidFill>
                <a:schemeClr val="bg1"/>
              </a:solidFill>
            </a:endParaRPr>
          </a:p>
        </p:txBody>
      </p:sp>
    </p:spTree>
    <p:extLst>
      <p:ext uri="{BB962C8B-B14F-4D97-AF65-F5344CB8AC3E}">
        <p14:creationId xmlns:p14="http://schemas.microsoft.com/office/powerpoint/2010/main" val="653309650"/>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hf hdr="0" ftr="0" dt="0"/>
  <p:txStyles>
    <p:titleStyle>
      <a:lvl1pPr algn="l" defTabSz="685800" rtl="0" eaLnBrk="1" latinLnBrk="0" hangingPunct="1">
        <a:lnSpc>
          <a:spcPct val="90000"/>
        </a:lnSpc>
        <a:spcBef>
          <a:spcPct val="0"/>
        </a:spcBef>
        <a:buNone/>
        <a:defRPr sz="4400" b="1" kern="1200">
          <a:solidFill>
            <a:schemeClr val="tx1">
              <a:lumMod val="50000"/>
            </a:schemeClr>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lumMod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lumMod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A8B5E1-A20A-40A6-ADD7-A6D96AA0B5D0}"/>
              </a:ext>
            </a:extLst>
          </p:cNvPr>
          <p:cNvSpPr/>
          <p:nvPr userDrawn="1"/>
        </p:nvSpPr>
        <p:spPr>
          <a:xfrm>
            <a:off x="0" y="6057258"/>
            <a:ext cx="12192000" cy="800741"/>
          </a:xfrm>
          <a:prstGeom prst="rect">
            <a:avLst/>
          </a:prstGeom>
          <a:solidFill>
            <a:srgbClr val="003DA5"/>
          </a:solidFill>
          <a:ln w="12700" cap="flat" cmpd="sng">
            <a:solidFill>
              <a:srgbClr val="31538F"/>
            </a:solidFill>
            <a:prstDash val="solid"/>
            <a:miter lim="800000"/>
            <a:headEnd type="none" w="med" len="med"/>
            <a:tailEnd type="none" w="med" len="med"/>
          </a:ln>
        </p:spPr>
        <p:txBody>
          <a:bodyPr wrap="square" lIns="91425" tIns="45700" rIns="91425" bIns="45700" rtlCol="0" anchor="ctr" anchorCtr="0">
            <a:noAutofit/>
          </a:bodyPr>
          <a:lstStyle/>
          <a:p>
            <a:pPr marL="0" marR="0" indent="0" algn="ctr" rtl="0">
              <a:spcBef>
                <a:spcPts val="0"/>
              </a:spcBef>
              <a:buNone/>
            </a:pPr>
            <a:endParaRPr lang="en-US" sz="1800" b="1">
              <a:solidFill>
                <a:schemeClr val="lt1"/>
              </a:solidFill>
              <a:latin typeface="Calibri"/>
              <a:ea typeface="Calibri"/>
              <a:cs typeface="Calibri"/>
              <a:sym typeface="Calibri"/>
            </a:endParaRPr>
          </a:p>
        </p:txBody>
      </p:sp>
      <p:sp>
        <p:nvSpPr>
          <p:cNvPr id="2" name="Title Placeholder 1">
            <a:extLst>
              <a:ext uri="{FF2B5EF4-FFF2-40B4-BE49-F238E27FC236}">
                <a16:creationId xmlns:a16="http://schemas.microsoft.com/office/drawing/2014/main" id="{45D674A9-8420-4BC9-958B-60904E1FD9BE}"/>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Title</a:t>
            </a:r>
          </a:p>
        </p:txBody>
      </p:sp>
      <p:sp>
        <p:nvSpPr>
          <p:cNvPr id="3" name="Text Placeholder 2">
            <a:extLst>
              <a:ext uri="{FF2B5EF4-FFF2-40B4-BE49-F238E27FC236}">
                <a16:creationId xmlns:a16="http://schemas.microsoft.com/office/drawing/2014/main" id="{3DCE9525-7613-44D5-9D3B-D9B1A513A491}"/>
              </a:ext>
            </a:extLst>
          </p:cNvPr>
          <p:cNvSpPr>
            <a:spLocks noGrp="1"/>
          </p:cNvSpPr>
          <p:nvPr>
            <p:ph type="body" idx="1"/>
          </p:nvPr>
        </p:nvSpPr>
        <p:spPr>
          <a:xfrm>
            <a:off x="838200" y="1825625"/>
            <a:ext cx="10515600" cy="4096698"/>
          </a:xfrm>
          <a:prstGeom prst="rect">
            <a:avLst/>
          </a:prstGeom>
        </p:spPr>
        <p:txBody>
          <a:bodyPr vert="horz" lIns="91440" tIns="45720" rIns="91440" bIns="45720" rtlCol="0">
            <a:normAutofit/>
          </a:body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51CF4B9A-3089-4D6E-8866-D84E2050BDB2}"/>
              </a:ext>
            </a:extLst>
          </p:cNvPr>
          <p:cNvPicPr>
            <a:picLocks noChangeAspect="1"/>
          </p:cNvPicPr>
          <p:nvPr userDrawn="1"/>
        </p:nvPicPr>
        <p:blipFill>
          <a:blip r:embed="rId11"/>
          <a:stretch>
            <a:fillRect/>
          </a:stretch>
        </p:blipFill>
        <p:spPr>
          <a:xfrm>
            <a:off x="9415463" y="6057258"/>
            <a:ext cx="2776537" cy="820079"/>
          </a:xfrm>
          <a:prstGeom prst="rect">
            <a:avLst/>
          </a:prstGeom>
        </p:spPr>
      </p:pic>
      <p:sp>
        <p:nvSpPr>
          <p:cNvPr id="6" name="TextBox 5">
            <a:extLst>
              <a:ext uri="{FF2B5EF4-FFF2-40B4-BE49-F238E27FC236}">
                <a16:creationId xmlns:a16="http://schemas.microsoft.com/office/drawing/2014/main" id="{BA280D15-FD9D-46C3-AD11-3C7ED8EF0895}"/>
              </a:ext>
            </a:extLst>
          </p:cNvPr>
          <p:cNvSpPr txBox="1"/>
          <p:nvPr userDrawn="1"/>
        </p:nvSpPr>
        <p:spPr>
          <a:xfrm>
            <a:off x="218731" y="6303739"/>
            <a:ext cx="9196732" cy="307777"/>
          </a:xfrm>
          <a:prstGeom prst="rect">
            <a:avLst/>
          </a:prstGeom>
          <a:noFill/>
        </p:spPr>
        <p:txBody>
          <a:bodyPr wrap="square" rtlCol="0">
            <a:spAutoFit/>
          </a:bodyPr>
          <a:lstStyle/>
          <a:p>
            <a:r>
              <a:rPr lang="en-US" sz="1400" b="1">
                <a:solidFill>
                  <a:schemeClr val="bg1"/>
                </a:solidFill>
              </a:rPr>
              <a:t>9/24/2020      Department of Transportation      </a:t>
            </a:r>
            <a:fld id="{4EB2B51C-319E-4D77-ADF7-361A9C15B475}" type="slidenum">
              <a:rPr lang="en-US" sz="1400" b="1" smtClean="0">
                <a:solidFill>
                  <a:schemeClr val="bg1"/>
                </a:solidFill>
              </a:rPr>
              <a:pPr/>
              <a:t>‹#›</a:t>
            </a:fld>
            <a:endParaRPr lang="en-US" sz="1400" b="1">
              <a:solidFill>
                <a:schemeClr val="bg1"/>
              </a:solidFill>
            </a:endParaRPr>
          </a:p>
        </p:txBody>
      </p:sp>
    </p:spTree>
    <p:extLst>
      <p:ext uri="{BB962C8B-B14F-4D97-AF65-F5344CB8AC3E}">
        <p14:creationId xmlns:p14="http://schemas.microsoft.com/office/powerpoint/2010/main" val="65330965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Lst>
  <p:hf hdr="0" ftr="0" dt="0"/>
  <p:txStyles>
    <p:titleStyle>
      <a:lvl1pPr algn="l" defTabSz="685800" rtl="0" eaLnBrk="1" latinLnBrk="0" hangingPunct="1">
        <a:lnSpc>
          <a:spcPct val="90000"/>
        </a:lnSpc>
        <a:spcBef>
          <a:spcPct val="0"/>
        </a:spcBef>
        <a:buNone/>
        <a:defRPr sz="4400" b="1" kern="1200">
          <a:solidFill>
            <a:schemeClr val="tx1">
              <a:lumMod val="50000"/>
            </a:schemeClr>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lumMod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lumMod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openxmlformats.org/officeDocument/2006/relationships/image" Target="../media/image13.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www.google.com/maps/@47.6219262,-122.3168151,3a,75y,7.8h,80.37t/data=!3m6!1e1!3m4!1swepY_t9AdUQslhfKMd53-Q!2e0!7i16384!8i8192"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www.google.com/maps/@47.5500595,-122.3763986,3a,75y,177.36h,83.41t/data=!3m6!1e1!3m4!1svypRYQp5h5PL3jWk9_xumw!2e0!7i16384!8i8192"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www.google.com/maps/@47.6304859,-122.3735485,3a,75y,323.43h,82.55t/data=!3m6!1e1!3m4!1sNh7J1xRSYmuBVGkpkWzNag!2e0!7i16384!8i8192"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www.google.com/maps/@47.5401049,-122.3665584,3a,75y,115.63h,72.14t/data=!3m6!1e1!3m4!1sX9krw5oLXYTf-nUkFeEDOw!2e0!7i16384!8i8192"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of meeting title slide. Photo of an intersection in Seattle that streetcar tracks, a community painted crosswalk, and protected bike lane paint. ">
            <a:extLst>
              <a:ext uri="{FF2B5EF4-FFF2-40B4-BE49-F238E27FC236}">
                <a16:creationId xmlns:a16="http://schemas.microsoft.com/office/drawing/2014/main" id="{11B1627E-AAE5-5448-87B0-4381A3A005F3}"/>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0" y="-27436"/>
            <a:ext cx="12192000" cy="6122257"/>
          </a:xfrm>
          <a:prstGeom prst="rect">
            <a:avLst/>
          </a:prstGeom>
        </p:spPr>
      </p:pic>
      <p:sp>
        <p:nvSpPr>
          <p:cNvPr id="8" name="Title 1">
            <a:extLst>
              <a:ext uri="{FF2B5EF4-FFF2-40B4-BE49-F238E27FC236}">
                <a16:creationId xmlns:a16="http://schemas.microsoft.com/office/drawing/2014/main" id="{B1959FC0-67C0-419F-9B62-8FFFDA0C2B4B}"/>
              </a:ext>
            </a:extLst>
          </p:cNvPr>
          <p:cNvSpPr>
            <a:spLocks noGrp="1"/>
          </p:cNvSpPr>
          <p:nvPr>
            <p:ph type="ctrTitle"/>
          </p:nvPr>
        </p:nvSpPr>
        <p:spPr>
          <a:xfrm>
            <a:off x="1524000" y="1710267"/>
            <a:ext cx="9144000" cy="1799695"/>
          </a:xfrm>
          <a:solidFill>
            <a:schemeClr val="bg1">
              <a:alpha val="50000"/>
            </a:schemeClr>
          </a:solidFill>
        </p:spPr>
        <p:txBody>
          <a:bodyPr>
            <a:normAutofit/>
          </a:bodyPr>
          <a:lstStyle/>
          <a:p>
            <a:r>
              <a:rPr lang="en-US" sz="6000"/>
              <a:t>Policy &amp; Operations Advisory Group</a:t>
            </a:r>
          </a:p>
        </p:txBody>
      </p:sp>
      <p:sp>
        <p:nvSpPr>
          <p:cNvPr id="6" name="Rectangle 5">
            <a:extLst>
              <a:ext uri="{FF2B5EF4-FFF2-40B4-BE49-F238E27FC236}">
                <a16:creationId xmlns:a16="http://schemas.microsoft.com/office/drawing/2014/main" id="{B3F65539-0726-4A02-B439-6FE3AF6CCC05}"/>
              </a:ext>
            </a:extLst>
          </p:cNvPr>
          <p:cNvSpPr/>
          <p:nvPr/>
        </p:nvSpPr>
        <p:spPr>
          <a:xfrm>
            <a:off x="0" y="6094821"/>
            <a:ext cx="6233019" cy="800219"/>
          </a:xfrm>
          <a:prstGeom prst="rect">
            <a:avLst/>
          </a:prstGeom>
        </p:spPr>
        <p:txBody>
          <a:bodyPr wrap="square" anchor="t">
            <a:spAutoFit/>
          </a:bodyPr>
          <a:lstStyle/>
          <a:p>
            <a:r>
              <a:rPr lang="en-US" sz="1400" b="1"/>
              <a:t>Policy &amp; Operations Advisory Group</a:t>
            </a:r>
          </a:p>
          <a:p>
            <a:r>
              <a:rPr lang="en-US" sz="1400" b="1"/>
              <a:t>Transportation Operations and Policy &amp; Planning Divisions</a:t>
            </a:r>
          </a:p>
          <a:p>
            <a:endParaRPr lang="en-US"/>
          </a:p>
        </p:txBody>
      </p:sp>
    </p:spTree>
    <p:extLst>
      <p:ext uri="{BB962C8B-B14F-4D97-AF65-F5344CB8AC3E}">
        <p14:creationId xmlns:p14="http://schemas.microsoft.com/office/powerpoint/2010/main" val="997397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F41FF-5DCF-4768-AD95-6EE462372276}"/>
              </a:ext>
            </a:extLst>
          </p:cNvPr>
          <p:cNvSpPr>
            <a:spLocks noGrp="1"/>
          </p:cNvSpPr>
          <p:nvPr>
            <p:ph type="title"/>
          </p:nvPr>
        </p:nvSpPr>
        <p:spPr/>
        <p:txBody>
          <a:bodyPr/>
          <a:lstStyle/>
          <a:p>
            <a:r>
              <a:rPr lang="en-US"/>
              <a:t>Racial equity analysis</a:t>
            </a:r>
          </a:p>
        </p:txBody>
      </p:sp>
      <p:sp>
        <p:nvSpPr>
          <p:cNvPr id="3" name="Content Placeholder 2">
            <a:extLst>
              <a:ext uri="{FF2B5EF4-FFF2-40B4-BE49-F238E27FC236}">
                <a16:creationId xmlns:a16="http://schemas.microsoft.com/office/drawing/2014/main" id="{C115F43B-EE03-40C9-BB53-67305F89AD29}"/>
              </a:ext>
            </a:extLst>
          </p:cNvPr>
          <p:cNvSpPr>
            <a:spLocks noGrp="1"/>
          </p:cNvSpPr>
          <p:nvPr>
            <p:ph idx="1"/>
          </p:nvPr>
        </p:nvSpPr>
        <p:spPr>
          <a:xfrm>
            <a:off x="901995" y="1517281"/>
            <a:ext cx="10515600" cy="4087324"/>
          </a:xfrm>
        </p:spPr>
        <p:txBody>
          <a:bodyPr vert="horz" lIns="91440" tIns="45720" rIns="91440" bIns="45720" rtlCol="0" anchor="t">
            <a:normAutofit fontScale="92500"/>
          </a:bodyPr>
          <a:lstStyle/>
          <a:p>
            <a:pPr>
              <a:spcBef>
                <a:spcPts val="1200"/>
              </a:spcBef>
            </a:pPr>
            <a:r>
              <a:rPr lang="en-US" dirty="0"/>
              <a:t>The basis for our work is the modal plans and networks, which </a:t>
            </a:r>
            <a:r>
              <a:rPr lang="en-US" dirty="0">
                <a:ea typeface="+mn-lt"/>
                <a:cs typeface="+mn-lt"/>
              </a:rPr>
              <a:t>considered equity within their development.</a:t>
            </a:r>
            <a:r>
              <a:rPr lang="en-US" dirty="0"/>
              <a:t>  The modal plans</a:t>
            </a:r>
            <a:r>
              <a:rPr lang="en-US" dirty="0">
                <a:highlight>
                  <a:srgbClr val="FFFFFF"/>
                </a:highlight>
              </a:rPr>
              <a:t>, however, were focused primarily on </a:t>
            </a:r>
            <a:r>
              <a:rPr lang="en-US" dirty="0"/>
              <a:t>priority network development and modal goals, rather than community mobility needs.</a:t>
            </a:r>
            <a:endParaRPr lang="en-US" dirty="0">
              <a:cs typeface="Calibri"/>
            </a:endParaRPr>
          </a:p>
          <a:p>
            <a:pPr>
              <a:spcBef>
                <a:spcPts val="1200"/>
              </a:spcBef>
            </a:pPr>
            <a:r>
              <a:rPr lang="en-US" dirty="0">
                <a:latin typeface="Calibri"/>
                <a:cs typeface="Times New Roman"/>
              </a:rPr>
              <a:t>Policy development has consisted of a technical analysis to inform the integration of the existing modal networks, with an end goal of ensuring network integrity.</a:t>
            </a:r>
            <a:endParaRPr lang="en-US" dirty="0"/>
          </a:p>
          <a:p>
            <a:pPr>
              <a:spcBef>
                <a:spcPts val="1200"/>
              </a:spcBef>
            </a:pPr>
            <a:r>
              <a:rPr lang="en-US" dirty="0">
                <a:latin typeface="Calibri"/>
                <a:ea typeface="Calibri" panose="020F0502020204030204" pitchFamily="34" charset="0"/>
                <a:cs typeface="Times New Roman"/>
              </a:rPr>
              <a:t>When considering equity in this work, we have felt it is inappropriate for us to make assumptions about how underserved communities would benefit from prioritization decisions for right-of-way allocation without having further community conversations</a:t>
            </a:r>
          </a:p>
          <a:p>
            <a:pPr>
              <a:spcBef>
                <a:spcPts val="1200"/>
              </a:spcBef>
            </a:pPr>
            <a:r>
              <a:rPr lang="en-US" dirty="0">
                <a:latin typeface="Calibri"/>
                <a:ea typeface="Times New Roman" panose="02020603050405020304" pitchFamily="18" charset="0"/>
                <a:cs typeface="Calibri"/>
              </a:rPr>
              <a:t>Time and effort are needed to authentically work with communities to focus on community mobility needs and affect equitable transportation outcomes, as well as create integrated modal networks.</a:t>
            </a:r>
          </a:p>
          <a:p>
            <a:endParaRPr lang="en-US" dirty="0">
              <a:cs typeface="Calibri"/>
            </a:endParaRPr>
          </a:p>
        </p:txBody>
      </p:sp>
    </p:spTree>
    <p:extLst>
      <p:ext uri="{BB962C8B-B14F-4D97-AF65-F5344CB8AC3E}">
        <p14:creationId xmlns:p14="http://schemas.microsoft.com/office/powerpoint/2010/main" val="1248959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4FF5E-50FD-094C-889F-A6B4B6B6757D}"/>
              </a:ext>
            </a:extLst>
          </p:cNvPr>
          <p:cNvSpPr>
            <a:spLocks noGrp="1"/>
          </p:cNvSpPr>
          <p:nvPr>
            <p:ph type="title"/>
          </p:nvPr>
        </p:nvSpPr>
        <p:spPr/>
        <p:txBody>
          <a:bodyPr/>
          <a:lstStyle/>
          <a:p>
            <a:r>
              <a:rPr lang="en-US">
                <a:ea typeface="+mj-lt"/>
                <a:cs typeface="+mj-lt"/>
              </a:rPr>
              <a:t>Where we’re headed</a:t>
            </a:r>
            <a:endParaRPr lang="en-US" b="0">
              <a:solidFill>
                <a:srgbClr val="FF0000"/>
              </a:solidFill>
              <a:ea typeface="+mj-lt"/>
              <a:cs typeface="+mj-lt"/>
            </a:endParaRPr>
          </a:p>
        </p:txBody>
      </p:sp>
      <p:sp>
        <p:nvSpPr>
          <p:cNvPr id="5" name="Content Placeholder 4">
            <a:extLst>
              <a:ext uri="{FF2B5EF4-FFF2-40B4-BE49-F238E27FC236}">
                <a16:creationId xmlns:a16="http://schemas.microsoft.com/office/drawing/2014/main" id="{D21D4A71-1360-E347-956D-E97225C3C272}"/>
              </a:ext>
            </a:extLst>
          </p:cNvPr>
          <p:cNvSpPr>
            <a:spLocks noGrp="1"/>
          </p:cNvSpPr>
          <p:nvPr>
            <p:ph sz="half" idx="1"/>
          </p:nvPr>
        </p:nvSpPr>
        <p:spPr>
          <a:xfrm>
            <a:off x="878682" y="2997440"/>
            <a:ext cx="6684168" cy="3495433"/>
          </a:xfrm>
        </p:spPr>
        <p:txBody>
          <a:bodyPr>
            <a:normAutofit/>
          </a:bodyPr>
          <a:lstStyle/>
          <a:p>
            <a:pPr marL="0" indent="0">
              <a:buNone/>
            </a:pPr>
            <a:r>
              <a:rPr lang="en-US" b="1" dirty="0"/>
              <a:t>Near-term – internal tools and process improvement</a:t>
            </a:r>
          </a:p>
          <a:p>
            <a:pPr lvl="1">
              <a:lnSpc>
                <a:spcPct val="100000"/>
              </a:lnSpc>
              <a:spcBef>
                <a:spcPts val="0"/>
              </a:spcBef>
            </a:pPr>
            <a:r>
              <a:rPr lang="en-US" sz="2400" dirty="0"/>
              <a:t>Policy framework for resolving modal conflicts</a:t>
            </a:r>
          </a:p>
          <a:p>
            <a:pPr lvl="1">
              <a:lnSpc>
                <a:spcPct val="100000"/>
              </a:lnSpc>
              <a:spcBef>
                <a:spcPts val="0"/>
              </a:spcBef>
            </a:pPr>
            <a:r>
              <a:rPr lang="en-US" sz="2400" dirty="0"/>
              <a:t>Modal conflict map</a:t>
            </a:r>
          </a:p>
          <a:p>
            <a:pPr lvl="1">
              <a:lnSpc>
                <a:spcPct val="100000"/>
              </a:lnSpc>
              <a:spcBef>
                <a:spcPts val="0"/>
              </a:spcBef>
            </a:pPr>
            <a:r>
              <a:rPr lang="en-US" sz="2400" dirty="0"/>
              <a:t>Outreach tools to support community conversations </a:t>
            </a:r>
          </a:p>
          <a:p>
            <a:pPr lvl="1">
              <a:lnSpc>
                <a:spcPct val="100000"/>
              </a:lnSpc>
              <a:spcBef>
                <a:spcPts val="0"/>
              </a:spcBef>
              <a:spcAft>
                <a:spcPts val="1200"/>
              </a:spcAft>
            </a:pPr>
            <a:r>
              <a:rPr lang="en-US" sz="2400" dirty="0"/>
              <a:t>Flex zone change guidance</a:t>
            </a:r>
          </a:p>
          <a:p>
            <a:pPr lvl="1"/>
            <a:endParaRPr lang="en-US" sz="2400" dirty="0"/>
          </a:p>
        </p:txBody>
      </p:sp>
      <p:sp>
        <p:nvSpPr>
          <p:cNvPr id="6" name="Content Placeholder 5">
            <a:extLst>
              <a:ext uri="{FF2B5EF4-FFF2-40B4-BE49-F238E27FC236}">
                <a16:creationId xmlns:a16="http://schemas.microsoft.com/office/drawing/2014/main" id="{6D4256F1-1B00-D44A-A77E-CF1DB8C635F7}"/>
              </a:ext>
            </a:extLst>
          </p:cNvPr>
          <p:cNvSpPr>
            <a:spLocks noGrp="1"/>
          </p:cNvSpPr>
          <p:nvPr>
            <p:ph sz="half" idx="2"/>
          </p:nvPr>
        </p:nvSpPr>
        <p:spPr>
          <a:xfrm>
            <a:off x="7772400" y="3012121"/>
            <a:ext cx="3588542" cy="3495433"/>
          </a:xfrm>
        </p:spPr>
        <p:txBody>
          <a:bodyPr vert="horz" lIns="91440" tIns="45720" rIns="91440" bIns="45720" rtlCol="0" anchor="t">
            <a:normAutofit/>
          </a:bodyPr>
          <a:lstStyle/>
          <a:p>
            <a:pPr marL="0" indent="0">
              <a:buNone/>
            </a:pPr>
            <a:r>
              <a:rPr lang="en-US" b="1" dirty="0"/>
              <a:t>Longer-term</a:t>
            </a:r>
          </a:p>
          <a:p>
            <a:r>
              <a:rPr lang="en-US" dirty="0"/>
              <a:t>Integrate 4 modal plans within a Citywide Transportation Plan </a:t>
            </a:r>
            <a:endParaRPr lang="en-US" dirty="0">
              <a:cs typeface="Calibri"/>
            </a:endParaRPr>
          </a:p>
          <a:p>
            <a:endParaRPr lang="en-US" dirty="0"/>
          </a:p>
        </p:txBody>
      </p:sp>
      <p:sp>
        <p:nvSpPr>
          <p:cNvPr id="7" name="TextBox 6">
            <a:extLst>
              <a:ext uri="{FF2B5EF4-FFF2-40B4-BE49-F238E27FC236}">
                <a16:creationId xmlns:a16="http://schemas.microsoft.com/office/drawing/2014/main" id="{866C385C-9D6E-4CB6-8B49-48D7DC5FB3B9}"/>
              </a:ext>
            </a:extLst>
          </p:cNvPr>
          <p:cNvSpPr txBox="1"/>
          <p:nvPr/>
        </p:nvSpPr>
        <p:spPr>
          <a:xfrm>
            <a:off x="878682" y="1641868"/>
            <a:ext cx="1048226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tx1">
                    <a:lumMod val="50000"/>
                  </a:schemeClr>
                </a:solidFill>
                <a:ea typeface="+mn-lt"/>
                <a:cs typeface="+mn-lt"/>
              </a:rPr>
              <a:t>Preparing policy framework and implementing actions report (Q1 2021)</a:t>
            </a:r>
            <a:endParaRPr lang="en-US" dirty="0">
              <a:solidFill>
                <a:schemeClr val="tx1">
                  <a:lumMod val="50000"/>
                </a:schemeClr>
              </a:solidFill>
            </a:endParaRPr>
          </a:p>
          <a:p>
            <a:r>
              <a:rPr lang="en-US" sz="2400" dirty="0">
                <a:solidFill>
                  <a:schemeClr val="tx1">
                    <a:lumMod val="50000"/>
                  </a:schemeClr>
                </a:solidFill>
                <a:ea typeface="+mn-lt"/>
                <a:cs typeface="+mn-lt"/>
              </a:rPr>
              <a:t>to describe policy framework to resolve right-of-way conflict, along with recommended actions to operationalize the policy</a:t>
            </a:r>
            <a:endParaRPr lang="en-US" dirty="0">
              <a:solidFill>
                <a:schemeClr val="tx1">
                  <a:lumMod val="50000"/>
                </a:schemeClr>
              </a:solidFill>
            </a:endParaRPr>
          </a:p>
        </p:txBody>
      </p:sp>
    </p:spTree>
    <p:extLst>
      <p:ext uri="{BB962C8B-B14F-4D97-AF65-F5344CB8AC3E}">
        <p14:creationId xmlns:p14="http://schemas.microsoft.com/office/powerpoint/2010/main" val="4108942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6CFD2B9C-E064-4102-A511-DCE6EC20C53D}"/>
              </a:ext>
            </a:extLst>
          </p:cNvPr>
          <p:cNvSpPr txBox="1">
            <a:spLocks/>
          </p:cNvSpPr>
          <p:nvPr/>
        </p:nvSpPr>
        <p:spPr>
          <a:xfrm>
            <a:off x="742506" y="1786467"/>
            <a:ext cx="10667999" cy="4064000"/>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lumMod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lumMod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spcAft>
                <a:spcPts val="600"/>
              </a:spcAft>
            </a:pPr>
            <a:r>
              <a:rPr lang="en-US" sz="2800" b="1" dirty="0">
                <a:ea typeface="+mn-lt"/>
                <a:cs typeface="+mn-lt"/>
              </a:rPr>
              <a:t>Complete interim policy framework to inform ROW allocation decisions to resolve deficiencies</a:t>
            </a:r>
          </a:p>
          <a:p>
            <a:pPr lvl="2">
              <a:spcAft>
                <a:spcPts val="600"/>
              </a:spcAft>
            </a:pPr>
            <a:r>
              <a:rPr lang="en-US" sz="2800" dirty="0">
                <a:ea typeface="+mn-lt"/>
                <a:cs typeface="+mn-lt"/>
              </a:rPr>
              <a:t>Modal integration policies</a:t>
            </a:r>
          </a:p>
          <a:p>
            <a:pPr lvl="2">
              <a:spcAft>
                <a:spcPts val="600"/>
              </a:spcAft>
            </a:pPr>
            <a:r>
              <a:rPr lang="en-US" sz="2800" dirty="0">
                <a:ea typeface="+mn-lt"/>
                <a:cs typeface="+mn-lt"/>
              </a:rPr>
              <a:t>Pedestrian-first Urban Village/Urban </a:t>
            </a:r>
            <a:r>
              <a:rPr lang="en-US" sz="2800" dirty="0">
                <a:highlight>
                  <a:srgbClr val="FFFFFF"/>
                </a:highlight>
                <a:ea typeface="+mn-lt"/>
                <a:cs typeface="+mn-lt"/>
              </a:rPr>
              <a:t>Center policy</a:t>
            </a:r>
          </a:p>
          <a:p>
            <a:pPr lvl="2">
              <a:spcAft>
                <a:spcPts val="600"/>
              </a:spcAft>
            </a:pPr>
            <a:r>
              <a:rPr lang="en-US" sz="2800" dirty="0">
                <a:ea typeface="+mn-lt"/>
                <a:cs typeface="+mn-lt"/>
              </a:rPr>
              <a:t>Bus-only lane policy</a:t>
            </a:r>
          </a:p>
          <a:p>
            <a:pPr lvl="2">
              <a:spcAft>
                <a:spcPts val="600"/>
              </a:spcAft>
            </a:pPr>
            <a:r>
              <a:rPr lang="en-US" sz="2800" dirty="0">
                <a:ea typeface="+mn-lt"/>
                <a:cs typeface="+mn-lt"/>
              </a:rPr>
              <a:t>Freight-only lane policy</a:t>
            </a:r>
          </a:p>
          <a:p>
            <a:pPr lvl="2">
              <a:spcAft>
                <a:spcPts val="600"/>
              </a:spcAft>
            </a:pPr>
            <a:r>
              <a:rPr lang="en-US" sz="2800" dirty="0">
                <a:ea typeface="+mn-lt"/>
                <a:cs typeface="+mn-lt"/>
              </a:rPr>
              <a:t>Bike priority segments</a:t>
            </a:r>
          </a:p>
          <a:p>
            <a:pPr marL="0" indent="0">
              <a:buFont typeface="Arial" panose="020B0604020202020204" pitchFamily="34" charset="0"/>
              <a:buNone/>
            </a:pPr>
            <a:endParaRPr lang="en-US" sz="2800" b="1" dirty="0">
              <a:cs typeface="Calibri"/>
            </a:endParaRPr>
          </a:p>
        </p:txBody>
      </p:sp>
      <p:sp>
        <p:nvSpPr>
          <p:cNvPr id="8" name="Title 1">
            <a:extLst>
              <a:ext uri="{FF2B5EF4-FFF2-40B4-BE49-F238E27FC236}">
                <a16:creationId xmlns:a16="http://schemas.microsoft.com/office/drawing/2014/main" id="{BC77E88A-A63D-439F-A246-EAD01D1B70EC}"/>
              </a:ext>
            </a:extLst>
          </p:cNvPr>
          <p:cNvSpPr>
            <a:spLocks noGrp="1"/>
          </p:cNvSpPr>
          <p:nvPr>
            <p:ph type="title"/>
          </p:nvPr>
        </p:nvSpPr>
        <p:spPr>
          <a:xfrm>
            <a:off x="838200" y="344106"/>
            <a:ext cx="10668000" cy="1568776"/>
          </a:xfrm>
        </p:spPr>
        <p:txBody>
          <a:bodyPr>
            <a:normAutofit/>
          </a:bodyPr>
          <a:lstStyle/>
          <a:p>
            <a:pPr>
              <a:spcAft>
                <a:spcPts val="600"/>
              </a:spcAft>
            </a:pPr>
            <a:r>
              <a:rPr lang="en-US">
                <a:cs typeface="Calibri"/>
              </a:rPr>
              <a:t>Near-term implementation: policy</a:t>
            </a:r>
          </a:p>
        </p:txBody>
      </p:sp>
    </p:spTree>
    <p:extLst>
      <p:ext uri="{BB962C8B-B14F-4D97-AF65-F5344CB8AC3E}">
        <p14:creationId xmlns:p14="http://schemas.microsoft.com/office/powerpoint/2010/main" val="1018403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63DE5-A071-422C-92EA-5AEDDCBB3795}"/>
              </a:ext>
            </a:extLst>
          </p:cNvPr>
          <p:cNvSpPr>
            <a:spLocks noGrp="1"/>
          </p:cNvSpPr>
          <p:nvPr>
            <p:ph type="title"/>
          </p:nvPr>
        </p:nvSpPr>
        <p:spPr/>
        <p:txBody>
          <a:bodyPr/>
          <a:lstStyle/>
          <a:p>
            <a:r>
              <a:rPr lang="en-US"/>
              <a:t>Near-term implementation: </a:t>
            </a:r>
            <a:br>
              <a:rPr lang="en-US"/>
            </a:br>
            <a:r>
              <a:rPr lang="en-US"/>
              <a:t>project development</a:t>
            </a:r>
          </a:p>
        </p:txBody>
      </p:sp>
      <p:sp>
        <p:nvSpPr>
          <p:cNvPr id="3" name="Content Placeholder 2">
            <a:extLst>
              <a:ext uri="{FF2B5EF4-FFF2-40B4-BE49-F238E27FC236}">
                <a16:creationId xmlns:a16="http://schemas.microsoft.com/office/drawing/2014/main" id="{8015D643-2C15-4B1C-9E22-14E8E4B65CD0}"/>
              </a:ext>
            </a:extLst>
          </p:cNvPr>
          <p:cNvSpPr>
            <a:spLocks noGrp="1"/>
          </p:cNvSpPr>
          <p:nvPr>
            <p:ph idx="1"/>
          </p:nvPr>
        </p:nvSpPr>
        <p:spPr>
          <a:xfrm>
            <a:off x="838200" y="1825625"/>
            <a:ext cx="10842767" cy="4087324"/>
          </a:xfrm>
        </p:spPr>
        <p:txBody>
          <a:bodyPr vert="horz" lIns="91440" tIns="45720" rIns="91440" bIns="45720" rtlCol="0" anchor="t">
            <a:normAutofit/>
          </a:bodyPr>
          <a:lstStyle/>
          <a:p>
            <a:pPr lvl="1">
              <a:spcBef>
                <a:spcPts val="0"/>
              </a:spcBef>
              <a:spcAft>
                <a:spcPts val="1200"/>
              </a:spcAft>
            </a:pPr>
            <a:r>
              <a:rPr lang="en-US" sz="2800" b="1" dirty="0">
                <a:ea typeface="+mn-lt"/>
                <a:cs typeface="+mn-lt"/>
              </a:rPr>
              <a:t>Develop modal conflict map and proposed solutions by applying policy framework </a:t>
            </a:r>
          </a:p>
          <a:p>
            <a:pPr lvl="2">
              <a:spcBef>
                <a:spcPts val="0"/>
              </a:spcBef>
              <a:spcAft>
                <a:spcPts val="1200"/>
              </a:spcAft>
            </a:pPr>
            <a:r>
              <a:rPr lang="en-US" sz="2800" dirty="0">
                <a:ea typeface="+mn-lt"/>
                <a:cs typeface="+mn-lt"/>
              </a:rPr>
              <a:t>In-house tool for project development purposes</a:t>
            </a:r>
          </a:p>
          <a:p>
            <a:pPr lvl="1">
              <a:spcBef>
                <a:spcPts val="0"/>
              </a:spcBef>
              <a:spcAft>
                <a:spcPts val="1200"/>
              </a:spcAft>
            </a:pPr>
            <a:r>
              <a:rPr lang="en-US" sz="2800" b="1" dirty="0">
                <a:ea typeface="+mn-lt"/>
                <a:cs typeface="+mn-lt"/>
              </a:rPr>
              <a:t>Develop outreach tools to support community conversations </a:t>
            </a:r>
          </a:p>
          <a:p>
            <a:pPr lvl="2">
              <a:spcBef>
                <a:spcPts val="0"/>
              </a:spcBef>
              <a:spcAft>
                <a:spcPts val="1200"/>
              </a:spcAft>
            </a:pPr>
            <a:r>
              <a:rPr lang="en-US" sz="2800" dirty="0">
                <a:cs typeface="Calibri"/>
              </a:rPr>
              <a:t>Create storytelling materials to connect Comprehensive Plan policies to individual projects</a:t>
            </a:r>
          </a:p>
          <a:p>
            <a:pPr lvl="1">
              <a:spcBef>
                <a:spcPts val="0"/>
              </a:spcBef>
              <a:spcAft>
                <a:spcPts val="1200"/>
              </a:spcAft>
            </a:pPr>
            <a:r>
              <a:rPr lang="en-US" sz="2800" b="1" dirty="0">
                <a:ea typeface="+mn-lt"/>
                <a:cs typeface="Calibri"/>
              </a:rPr>
              <a:t>Prepare </a:t>
            </a:r>
            <a:r>
              <a:rPr lang="en-US" sz="2800" b="1" dirty="0">
                <a:ea typeface="+mn-lt"/>
                <a:cs typeface="+mn-lt"/>
              </a:rPr>
              <a:t>curbside/flex zone change guidance</a:t>
            </a:r>
          </a:p>
          <a:p>
            <a:endParaRPr lang="en-US" dirty="0"/>
          </a:p>
        </p:txBody>
      </p:sp>
    </p:spTree>
    <p:extLst>
      <p:ext uri="{BB962C8B-B14F-4D97-AF65-F5344CB8AC3E}">
        <p14:creationId xmlns:p14="http://schemas.microsoft.com/office/powerpoint/2010/main" val="465688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00F1156-E46D-448F-AEEB-938EA6F0F70E}"/>
              </a:ext>
            </a:extLst>
          </p:cNvPr>
          <p:cNvSpPr>
            <a:spLocks noGrp="1"/>
          </p:cNvSpPr>
          <p:nvPr>
            <p:ph type="title"/>
          </p:nvPr>
        </p:nvSpPr>
        <p:spPr>
          <a:xfrm>
            <a:off x="504410" y="375041"/>
            <a:ext cx="10515600" cy="1325563"/>
          </a:xfrm>
        </p:spPr>
        <p:txBody>
          <a:bodyPr/>
          <a:lstStyle/>
          <a:p>
            <a:r>
              <a:rPr lang="en-US" dirty="0">
                <a:ea typeface="+mj-lt"/>
                <a:cs typeface="+mj-lt"/>
              </a:rPr>
              <a:t>Current SDOT project development process</a:t>
            </a:r>
            <a:br>
              <a:rPr lang="en-US" dirty="0">
                <a:ea typeface="+mj-lt"/>
                <a:cs typeface="+mj-lt"/>
              </a:rPr>
            </a:br>
            <a:r>
              <a:rPr lang="en-US" sz="3600" b="0" i="1" dirty="0">
                <a:ea typeface="+mj-lt"/>
                <a:cs typeface="+mj-lt"/>
              </a:rPr>
              <a:t>Proposed steps to resolve modal conflicts early</a:t>
            </a:r>
          </a:p>
        </p:txBody>
      </p:sp>
      <p:pic>
        <p:nvPicPr>
          <p:cNvPr id="11" name="Picture 10" descr="A diagram of the typical project development process for SDOT. This diagram illustrates where in the process the modal integration policy is intended to make improvements. &#10;&#10;The stages are: &#10;1. Modal planning, including network development, project identification, and project prioritization. The modal integration policy does the following in this step: eliminate siloed modal planning; address modal conflicts when there is not enough right-of-way; ensure network integrity; and be more transparent about constraints.&#10;&#10;2. Project development, including concept design, Complete Streets review, and project specific multimodal transportation analysis. The modal integration policy does the following in this step: reduce backtracking for Project Development teams; more resources to focus on local issues; and focus outreach and engagement.&#10;&#10;3. Design and Engineering, including utility coordination, business and residential mitigation programs.&#10;&#10;4. Construction, including business and residential mitigation and traffic management. ">
            <a:extLst>
              <a:ext uri="{FF2B5EF4-FFF2-40B4-BE49-F238E27FC236}">
                <a16:creationId xmlns:a16="http://schemas.microsoft.com/office/drawing/2014/main" id="{39A2D1FB-7F9C-4773-88F7-747C8830DB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2590" y="1520397"/>
            <a:ext cx="11495000" cy="4480560"/>
          </a:xfrm>
          <a:prstGeom prst="rect">
            <a:avLst/>
          </a:prstGeom>
        </p:spPr>
      </p:pic>
    </p:spTree>
    <p:extLst>
      <p:ext uri="{BB962C8B-B14F-4D97-AF65-F5344CB8AC3E}">
        <p14:creationId xmlns:p14="http://schemas.microsoft.com/office/powerpoint/2010/main" val="3118558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6CFD2B9C-E064-4102-A511-DCE6EC20C53D}"/>
              </a:ext>
            </a:extLst>
          </p:cNvPr>
          <p:cNvSpPr txBox="1">
            <a:spLocks/>
          </p:cNvSpPr>
          <p:nvPr/>
        </p:nvSpPr>
        <p:spPr>
          <a:xfrm>
            <a:off x="781493" y="1595081"/>
            <a:ext cx="6507379" cy="4391382"/>
          </a:xfrm>
          <a:prstGeom prst="rect">
            <a:avLst/>
          </a:prstGeom>
        </p:spPr>
        <p:txBody>
          <a:bodyPr vert="horz" lIns="91440" tIns="45720" rIns="91440" bIns="45720" rtlCol="0" anchor="t">
            <a:normAutofit fontScale="92500"/>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lumMod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lumMod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ts val="600"/>
              </a:spcAft>
              <a:buNone/>
            </a:pPr>
            <a:r>
              <a:rPr lang="en-US" sz="2800" b="1" dirty="0">
                <a:ea typeface="+mn-lt"/>
                <a:cs typeface="+mn-lt"/>
              </a:rPr>
              <a:t>Integrate 4 modal plans within a Citywide Transportation Plan</a:t>
            </a:r>
          </a:p>
          <a:p>
            <a:pPr lvl="1">
              <a:spcBef>
                <a:spcPts val="1200"/>
              </a:spcBef>
              <a:spcAft>
                <a:spcPts val="600"/>
              </a:spcAft>
            </a:pPr>
            <a:r>
              <a:rPr lang="en-US" sz="2800" dirty="0">
                <a:ea typeface="+mn-lt"/>
                <a:cs typeface="+mn-lt"/>
              </a:rPr>
              <a:t>Leverage 2024 Comprehensive Plan update</a:t>
            </a:r>
          </a:p>
          <a:p>
            <a:pPr lvl="1">
              <a:spcAft>
                <a:spcPts val="600"/>
              </a:spcAft>
            </a:pPr>
            <a:r>
              <a:rPr lang="en-US" sz="2800" dirty="0">
                <a:ea typeface="+mn-lt"/>
                <a:cs typeface="+mn-lt"/>
              </a:rPr>
              <a:t>Engage in a community conversation around mobility and public space needs</a:t>
            </a:r>
          </a:p>
          <a:p>
            <a:pPr lvl="1">
              <a:spcAft>
                <a:spcPts val="600"/>
              </a:spcAft>
            </a:pPr>
            <a:r>
              <a:rPr lang="en-US" sz="2800" dirty="0">
                <a:ea typeface="+mn-lt"/>
                <a:cs typeface="+mn-lt"/>
              </a:rPr>
              <a:t>Combine four modal master plan and integrated policy framework</a:t>
            </a:r>
            <a:endParaRPr lang="en-US" sz="2800" dirty="0"/>
          </a:p>
          <a:p>
            <a:pPr lvl="1">
              <a:spcAft>
                <a:spcPts val="600"/>
              </a:spcAft>
            </a:pPr>
            <a:r>
              <a:rPr lang="en-US" sz="2800" dirty="0">
                <a:ea typeface="+mn-lt"/>
                <a:cs typeface="+mn-lt"/>
              </a:rPr>
              <a:t>Prepare for next transportation levy</a:t>
            </a:r>
            <a:endParaRPr lang="en-US" sz="2800" dirty="0">
              <a:cs typeface="Calibri"/>
            </a:endParaRPr>
          </a:p>
          <a:p>
            <a:pPr lvl="2">
              <a:spcAft>
                <a:spcPts val="600"/>
              </a:spcAft>
            </a:pPr>
            <a:endParaRPr lang="en-US" sz="2100" dirty="0">
              <a:ea typeface="+mn-lt"/>
              <a:cs typeface="+mn-lt"/>
            </a:endParaRPr>
          </a:p>
          <a:p>
            <a:pPr lvl="2">
              <a:spcAft>
                <a:spcPts val="600"/>
              </a:spcAft>
            </a:pPr>
            <a:r>
              <a:rPr lang="en-US" sz="1700" i="1">
                <a:ea typeface="+mn-lt"/>
                <a:cs typeface="+mn-lt"/>
              </a:rPr>
              <a:t>This action is dependent on identifying resources</a:t>
            </a:r>
          </a:p>
          <a:p>
            <a:pPr marL="685800" lvl="2" indent="0">
              <a:spcAft>
                <a:spcPts val="600"/>
              </a:spcAft>
              <a:buNone/>
            </a:pPr>
            <a:endParaRPr lang="en-US" sz="2100" dirty="0">
              <a:ea typeface="+mn-lt"/>
              <a:cs typeface="+mn-lt"/>
            </a:endParaRPr>
          </a:p>
          <a:p>
            <a:pPr lvl="2">
              <a:spcAft>
                <a:spcPts val="600"/>
              </a:spcAft>
            </a:pPr>
            <a:endParaRPr lang="en-US" sz="2100" b="1" dirty="0">
              <a:ea typeface="+mn-lt"/>
              <a:cs typeface="+mn-lt"/>
            </a:endParaRPr>
          </a:p>
          <a:p>
            <a:pPr lvl="1">
              <a:spcAft>
                <a:spcPts val="600"/>
              </a:spcAft>
            </a:pPr>
            <a:endParaRPr lang="en-US" sz="2400" dirty="0">
              <a:ea typeface="+mn-lt"/>
              <a:cs typeface="+mn-lt"/>
            </a:endParaRPr>
          </a:p>
          <a:p>
            <a:pPr lvl="2">
              <a:spcAft>
                <a:spcPts val="600"/>
              </a:spcAft>
            </a:pPr>
            <a:endParaRPr lang="en-US" sz="2400" b="1" dirty="0">
              <a:cs typeface="Calibri"/>
            </a:endParaRPr>
          </a:p>
          <a:p>
            <a:pPr marL="0" indent="0">
              <a:buFont typeface="Arial" panose="020B0604020202020204" pitchFamily="34" charset="0"/>
              <a:buNone/>
            </a:pPr>
            <a:endParaRPr lang="en-US" b="1" dirty="0">
              <a:cs typeface="Calibri"/>
            </a:endParaRPr>
          </a:p>
        </p:txBody>
      </p:sp>
      <p:sp>
        <p:nvSpPr>
          <p:cNvPr id="8" name="Title 1">
            <a:extLst>
              <a:ext uri="{FF2B5EF4-FFF2-40B4-BE49-F238E27FC236}">
                <a16:creationId xmlns:a16="http://schemas.microsoft.com/office/drawing/2014/main" id="{BC77E88A-A63D-439F-A246-EAD01D1B70EC}"/>
              </a:ext>
            </a:extLst>
          </p:cNvPr>
          <p:cNvSpPr>
            <a:spLocks noGrp="1"/>
          </p:cNvSpPr>
          <p:nvPr>
            <p:ph type="title"/>
          </p:nvPr>
        </p:nvSpPr>
        <p:spPr>
          <a:xfrm>
            <a:off x="742507" y="250575"/>
            <a:ext cx="10668000" cy="1568776"/>
          </a:xfrm>
        </p:spPr>
        <p:txBody>
          <a:bodyPr>
            <a:normAutofit/>
          </a:bodyPr>
          <a:lstStyle/>
          <a:p>
            <a:pPr>
              <a:spcAft>
                <a:spcPts val="600"/>
              </a:spcAft>
            </a:pPr>
            <a:r>
              <a:rPr lang="en-US" dirty="0">
                <a:cs typeface="Calibri"/>
              </a:rPr>
              <a:t>Longer-term implementation actions </a:t>
            </a:r>
          </a:p>
        </p:txBody>
      </p:sp>
      <p:pic>
        <p:nvPicPr>
          <p:cNvPr id="5" name="Content Placeholder 4" descr="An image of the front cover of Los Angeles' Mobility Plan 2035, an example of an integrated modal plan">
            <a:extLst>
              <a:ext uri="{FF2B5EF4-FFF2-40B4-BE49-F238E27FC236}">
                <a16:creationId xmlns:a16="http://schemas.microsoft.com/office/drawing/2014/main" id="{95D24463-2599-3140-9423-61B61CD982A5}"/>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352374" y="1735713"/>
            <a:ext cx="3153826" cy="4087324"/>
          </a:xfrm>
          <a:ln>
            <a:solidFill>
              <a:srgbClr val="002060"/>
            </a:solidFill>
          </a:ln>
        </p:spPr>
      </p:pic>
    </p:spTree>
    <p:extLst>
      <p:ext uri="{BB962C8B-B14F-4D97-AF65-F5344CB8AC3E}">
        <p14:creationId xmlns:p14="http://schemas.microsoft.com/office/powerpoint/2010/main" val="11095461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2C3DD-E76F-46FF-8BFB-0E5CA62DF829}"/>
              </a:ext>
            </a:extLst>
          </p:cNvPr>
          <p:cNvSpPr>
            <a:spLocks noGrp="1"/>
          </p:cNvSpPr>
          <p:nvPr>
            <p:ph type="title"/>
          </p:nvPr>
        </p:nvSpPr>
        <p:spPr>
          <a:xfrm>
            <a:off x="594360" y="258447"/>
            <a:ext cx="11308080" cy="1395974"/>
          </a:xfrm>
        </p:spPr>
        <p:txBody>
          <a:bodyPr>
            <a:normAutofit/>
          </a:bodyPr>
          <a:lstStyle/>
          <a:p>
            <a:r>
              <a:rPr lang="en-US"/>
              <a:t>Comprehensive Plan update</a:t>
            </a:r>
            <a:br>
              <a:rPr lang="en-US" dirty="0"/>
            </a:br>
            <a:r>
              <a:rPr lang="en-US" sz="2700" b="0"/>
              <a:t>Seattle’s vision for a livable, sustainable, prosperous, and equitable city in 2043</a:t>
            </a:r>
            <a:endParaRPr lang="en-US" sz="3100" b="0"/>
          </a:p>
        </p:txBody>
      </p:sp>
      <p:sp>
        <p:nvSpPr>
          <p:cNvPr id="3" name="Content Placeholder 2">
            <a:extLst>
              <a:ext uri="{FF2B5EF4-FFF2-40B4-BE49-F238E27FC236}">
                <a16:creationId xmlns:a16="http://schemas.microsoft.com/office/drawing/2014/main" id="{DA042BF2-BB67-4EF4-89DE-59BF80FCB5A6}"/>
              </a:ext>
            </a:extLst>
          </p:cNvPr>
          <p:cNvSpPr>
            <a:spLocks noGrp="1"/>
          </p:cNvSpPr>
          <p:nvPr>
            <p:ph idx="1"/>
          </p:nvPr>
        </p:nvSpPr>
        <p:spPr>
          <a:xfrm>
            <a:off x="594360" y="1654421"/>
            <a:ext cx="5799102" cy="4319994"/>
          </a:xfrm>
        </p:spPr>
        <p:txBody>
          <a:bodyPr>
            <a:normAutofit/>
          </a:bodyPr>
          <a:lstStyle/>
          <a:p>
            <a:pPr marL="0" indent="0">
              <a:buNone/>
            </a:pPr>
            <a:r>
              <a:rPr lang="en-US" dirty="0"/>
              <a:t>Currently underway:</a:t>
            </a:r>
          </a:p>
          <a:p>
            <a:r>
              <a:rPr lang="en-US" sz="2100" dirty="0"/>
              <a:t>Engagement planning</a:t>
            </a:r>
          </a:p>
          <a:p>
            <a:r>
              <a:rPr lang="en-US" sz="2100" dirty="0"/>
              <a:t>Racial equity analysis of urban village strategy</a:t>
            </a:r>
          </a:p>
          <a:p>
            <a:r>
              <a:rPr lang="en-US" sz="2100" dirty="0"/>
              <a:t>COVID-19 recovery, resilience, and adaptation</a:t>
            </a:r>
          </a:p>
          <a:p>
            <a:pPr lvl="1"/>
            <a:endParaRPr lang="en-US" dirty="0"/>
          </a:p>
          <a:p>
            <a:pPr lvl="1"/>
            <a:endParaRPr lang="en-US" dirty="0"/>
          </a:p>
        </p:txBody>
      </p:sp>
      <p:pic>
        <p:nvPicPr>
          <p:cNvPr id="9" name="Picture 8" descr="A diagram showing a timeline for the Seattle Comprehensive Plan update between 2020 and 2024 with the following milestones:&#10;2020-2021: project planning, issue identification, and racial equity analysis.&#10;2021-2022: project launch, EIS scoping, research and analysis.&#10;2022-2023: evaluate alternatives, goals and policies, draft plan and EIS.&#10;2023-2024: final EIS, Mayor's Plan, and council adoption.&#10;&#10;Throughout each stage will be community engagement and racial equity toolkit. ">
            <a:extLst>
              <a:ext uri="{FF2B5EF4-FFF2-40B4-BE49-F238E27FC236}">
                <a16:creationId xmlns:a16="http://schemas.microsoft.com/office/drawing/2014/main" id="{54126432-47B7-4EB4-89A8-B2A20B1288E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81786" y="3588115"/>
            <a:ext cx="9028428" cy="2451137"/>
          </a:xfrm>
          <a:prstGeom prst="rect">
            <a:avLst/>
          </a:prstGeom>
        </p:spPr>
      </p:pic>
      <p:sp>
        <p:nvSpPr>
          <p:cNvPr id="5" name="TextBox 4">
            <a:extLst>
              <a:ext uri="{FF2B5EF4-FFF2-40B4-BE49-F238E27FC236}">
                <a16:creationId xmlns:a16="http://schemas.microsoft.com/office/drawing/2014/main" id="{9AC6EB2E-8236-4648-B949-E0192357A486}"/>
              </a:ext>
            </a:extLst>
          </p:cNvPr>
          <p:cNvSpPr txBox="1"/>
          <p:nvPr/>
        </p:nvSpPr>
        <p:spPr>
          <a:xfrm>
            <a:off x="1926755" y="3218783"/>
            <a:ext cx="799354" cy="369332"/>
          </a:xfrm>
          <a:prstGeom prst="rect">
            <a:avLst/>
          </a:prstGeom>
          <a:noFill/>
        </p:spPr>
        <p:txBody>
          <a:bodyPr wrap="square" rtlCol="0">
            <a:spAutoFit/>
          </a:bodyPr>
          <a:lstStyle/>
          <a:p>
            <a:r>
              <a:rPr lang="en-US" b="1" dirty="0"/>
              <a:t>2020</a:t>
            </a:r>
          </a:p>
        </p:txBody>
      </p:sp>
      <p:sp>
        <p:nvSpPr>
          <p:cNvPr id="7" name="TextBox 6">
            <a:extLst>
              <a:ext uri="{FF2B5EF4-FFF2-40B4-BE49-F238E27FC236}">
                <a16:creationId xmlns:a16="http://schemas.microsoft.com/office/drawing/2014/main" id="{DE0FC6E6-38BF-294D-AE13-6E9B478F9CB2}"/>
              </a:ext>
            </a:extLst>
          </p:cNvPr>
          <p:cNvSpPr txBox="1"/>
          <p:nvPr/>
        </p:nvSpPr>
        <p:spPr>
          <a:xfrm>
            <a:off x="3562279" y="3218783"/>
            <a:ext cx="799354" cy="369332"/>
          </a:xfrm>
          <a:prstGeom prst="rect">
            <a:avLst/>
          </a:prstGeom>
          <a:noFill/>
        </p:spPr>
        <p:txBody>
          <a:bodyPr wrap="square" rtlCol="0">
            <a:spAutoFit/>
          </a:bodyPr>
          <a:lstStyle/>
          <a:p>
            <a:r>
              <a:rPr lang="en-US" b="1" dirty="0"/>
              <a:t>2021</a:t>
            </a:r>
          </a:p>
        </p:txBody>
      </p:sp>
      <p:sp>
        <p:nvSpPr>
          <p:cNvPr id="8" name="TextBox 7">
            <a:extLst>
              <a:ext uri="{FF2B5EF4-FFF2-40B4-BE49-F238E27FC236}">
                <a16:creationId xmlns:a16="http://schemas.microsoft.com/office/drawing/2014/main" id="{2FE195B9-A65F-A44E-B084-AA9B2A7B842B}"/>
              </a:ext>
            </a:extLst>
          </p:cNvPr>
          <p:cNvSpPr txBox="1"/>
          <p:nvPr/>
        </p:nvSpPr>
        <p:spPr>
          <a:xfrm>
            <a:off x="5721961" y="3218783"/>
            <a:ext cx="799354" cy="369332"/>
          </a:xfrm>
          <a:prstGeom prst="rect">
            <a:avLst/>
          </a:prstGeom>
          <a:noFill/>
        </p:spPr>
        <p:txBody>
          <a:bodyPr wrap="square" rtlCol="0">
            <a:spAutoFit/>
          </a:bodyPr>
          <a:lstStyle/>
          <a:p>
            <a:r>
              <a:rPr lang="en-US" b="1" dirty="0"/>
              <a:t>2022</a:t>
            </a:r>
          </a:p>
        </p:txBody>
      </p:sp>
      <p:sp>
        <p:nvSpPr>
          <p:cNvPr id="10" name="TextBox 9">
            <a:extLst>
              <a:ext uri="{FF2B5EF4-FFF2-40B4-BE49-F238E27FC236}">
                <a16:creationId xmlns:a16="http://schemas.microsoft.com/office/drawing/2014/main" id="{1F3B86B9-78CF-094A-A60D-20FA62433A85}"/>
              </a:ext>
            </a:extLst>
          </p:cNvPr>
          <p:cNvSpPr txBox="1"/>
          <p:nvPr/>
        </p:nvSpPr>
        <p:spPr>
          <a:xfrm>
            <a:off x="7873097" y="3218783"/>
            <a:ext cx="799354" cy="369332"/>
          </a:xfrm>
          <a:prstGeom prst="rect">
            <a:avLst/>
          </a:prstGeom>
          <a:noFill/>
        </p:spPr>
        <p:txBody>
          <a:bodyPr wrap="square" rtlCol="0">
            <a:spAutoFit/>
          </a:bodyPr>
          <a:lstStyle/>
          <a:p>
            <a:r>
              <a:rPr lang="en-US" b="1" dirty="0"/>
              <a:t>2023</a:t>
            </a:r>
          </a:p>
        </p:txBody>
      </p:sp>
      <p:sp>
        <p:nvSpPr>
          <p:cNvPr id="11" name="TextBox 10">
            <a:extLst>
              <a:ext uri="{FF2B5EF4-FFF2-40B4-BE49-F238E27FC236}">
                <a16:creationId xmlns:a16="http://schemas.microsoft.com/office/drawing/2014/main" id="{F9D49CB1-2281-894F-95EB-C2E02E592635}"/>
              </a:ext>
            </a:extLst>
          </p:cNvPr>
          <p:cNvSpPr txBox="1"/>
          <p:nvPr/>
        </p:nvSpPr>
        <p:spPr>
          <a:xfrm>
            <a:off x="9475753" y="3218783"/>
            <a:ext cx="799354" cy="369332"/>
          </a:xfrm>
          <a:prstGeom prst="rect">
            <a:avLst/>
          </a:prstGeom>
          <a:noFill/>
        </p:spPr>
        <p:txBody>
          <a:bodyPr wrap="square" rtlCol="0">
            <a:spAutoFit/>
          </a:bodyPr>
          <a:lstStyle/>
          <a:p>
            <a:r>
              <a:rPr lang="en-US" b="1" dirty="0"/>
              <a:t>2024</a:t>
            </a:r>
          </a:p>
        </p:txBody>
      </p:sp>
      <p:sp>
        <p:nvSpPr>
          <p:cNvPr id="12" name="Content Placeholder 2">
            <a:extLst>
              <a:ext uri="{FF2B5EF4-FFF2-40B4-BE49-F238E27FC236}">
                <a16:creationId xmlns:a16="http://schemas.microsoft.com/office/drawing/2014/main" id="{29B6F00C-091D-BF4B-AEA2-F94E33C94C60}"/>
              </a:ext>
            </a:extLst>
          </p:cNvPr>
          <p:cNvSpPr txBox="1">
            <a:spLocks/>
          </p:cNvSpPr>
          <p:nvPr/>
        </p:nvSpPr>
        <p:spPr>
          <a:xfrm>
            <a:off x="6521423" y="1654421"/>
            <a:ext cx="5449119" cy="4236720"/>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lumMod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lumMod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t>Opportunities:</a:t>
            </a:r>
            <a:endParaRPr lang="en-US">
              <a:cs typeface="Calibri"/>
            </a:endParaRPr>
          </a:p>
          <a:p>
            <a:r>
              <a:rPr lang="en-US" sz="2100"/>
              <a:t>Leverage engagement efforts</a:t>
            </a:r>
            <a:endParaRPr lang="en-US" sz="2100">
              <a:cs typeface="Calibri"/>
            </a:endParaRPr>
          </a:p>
          <a:p>
            <a:r>
              <a:rPr lang="en-US" sz="2100"/>
              <a:t>Update citywide policies</a:t>
            </a:r>
            <a:endParaRPr lang="en-US" sz="2100">
              <a:cs typeface="Calibri"/>
            </a:endParaRPr>
          </a:p>
          <a:p>
            <a:r>
              <a:rPr lang="en-US" sz="2100"/>
              <a:t>Potentially include integrated network map</a:t>
            </a:r>
            <a:endParaRPr lang="en-US" sz="2100">
              <a:cs typeface="Calibri"/>
            </a:endParaRPr>
          </a:p>
          <a:p>
            <a:pPr lvl="1"/>
            <a:endParaRPr lang="en-US" dirty="0"/>
          </a:p>
          <a:p>
            <a:pPr lvl="1"/>
            <a:endParaRPr lang="en-US" dirty="0"/>
          </a:p>
        </p:txBody>
      </p:sp>
    </p:spTree>
    <p:extLst>
      <p:ext uri="{BB962C8B-B14F-4D97-AF65-F5344CB8AC3E}">
        <p14:creationId xmlns:p14="http://schemas.microsoft.com/office/powerpoint/2010/main" val="2535572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FFC78-6C91-4603-8DF2-8E38D633562E}"/>
              </a:ext>
            </a:extLst>
          </p:cNvPr>
          <p:cNvSpPr>
            <a:spLocks noGrp="1"/>
          </p:cNvSpPr>
          <p:nvPr>
            <p:ph type="title"/>
          </p:nvPr>
        </p:nvSpPr>
        <p:spPr/>
        <p:txBody>
          <a:bodyPr/>
          <a:lstStyle/>
          <a:p>
            <a:r>
              <a:rPr lang="en-US"/>
              <a:t>Discussion</a:t>
            </a:r>
          </a:p>
        </p:txBody>
      </p:sp>
      <p:sp>
        <p:nvSpPr>
          <p:cNvPr id="3" name="Content Placeholder 2">
            <a:extLst>
              <a:ext uri="{FF2B5EF4-FFF2-40B4-BE49-F238E27FC236}">
                <a16:creationId xmlns:a16="http://schemas.microsoft.com/office/drawing/2014/main" id="{CA344833-93DC-4E78-80BC-64D699273FD3}"/>
              </a:ext>
            </a:extLst>
          </p:cNvPr>
          <p:cNvSpPr>
            <a:spLocks noGrp="1"/>
          </p:cNvSpPr>
          <p:nvPr>
            <p:ph idx="1"/>
          </p:nvPr>
        </p:nvSpPr>
        <p:spPr>
          <a:xfrm>
            <a:off x="939800" y="1511953"/>
            <a:ext cx="10515600" cy="4087324"/>
          </a:xfrm>
        </p:spPr>
        <p:txBody>
          <a:bodyPr vert="horz" lIns="91440" tIns="45720" rIns="91440" bIns="45720" rtlCol="0" anchor="t">
            <a:normAutofit/>
          </a:bodyPr>
          <a:lstStyle/>
          <a:p>
            <a:pPr marL="0" indent="0">
              <a:buNone/>
            </a:pPr>
            <a:r>
              <a:rPr lang="en-US" sz="2800" dirty="0">
                <a:solidFill>
                  <a:srgbClr val="002060"/>
                </a:solidFill>
              </a:rPr>
              <a:t>Do you have questions about our proposed approach and process?</a:t>
            </a:r>
          </a:p>
          <a:p>
            <a:pPr marL="0" indent="0">
              <a:buNone/>
            </a:pPr>
            <a:endParaRPr lang="en-US" sz="2800" dirty="0">
              <a:solidFill>
                <a:srgbClr val="FF0000"/>
              </a:solidFill>
              <a:cs typeface="Calibri"/>
            </a:endParaRPr>
          </a:p>
        </p:txBody>
      </p:sp>
    </p:spTree>
    <p:extLst>
      <p:ext uri="{BB962C8B-B14F-4D97-AF65-F5344CB8AC3E}">
        <p14:creationId xmlns:p14="http://schemas.microsoft.com/office/powerpoint/2010/main" val="1228473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74939E-C5DA-4DFF-A979-4FA0C02300A1}"/>
              </a:ext>
              <a:ext uri="{C183D7F6-B498-43B3-948B-1728B52AA6E4}">
                <adec:decorative xmlns:adec="http://schemas.microsoft.com/office/drawing/2017/decorative" val="1"/>
              </a:ext>
            </a:extLst>
          </p:cNvPr>
          <p:cNvPicPr>
            <a:picLocks noChangeAspect="1"/>
          </p:cNvPicPr>
          <p:nvPr/>
        </p:nvPicPr>
        <p:blipFill rotWithShape="1">
          <a:blip r:embed="rId3" cstate="screen">
            <a:alphaModFix amt="20000"/>
            <a:extLst>
              <a:ext uri="{28A0092B-C50C-407E-A947-70E740481C1C}">
                <a14:useLocalDpi xmlns:a14="http://schemas.microsoft.com/office/drawing/2010/main"/>
              </a:ext>
            </a:extLst>
          </a:blip>
          <a:srcRect/>
          <a:stretch/>
        </p:blipFill>
        <p:spPr>
          <a:xfrm>
            <a:off x="0" y="0"/>
            <a:ext cx="12192001" cy="6054291"/>
          </a:xfrm>
          <a:prstGeom prst="rect">
            <a:avLst/>
          </a:prstGeom>
        </p:spPr>
      </p:pic>
      <p:sp>
        <p:nvSpPr>
          <p:cNvPr id="4" name="Title 3">
            <a:extLst>
              <a:ext uri="{FF2B5EF4-FFF2-40B4-BE49-F238E27FC236}">
                <a16:creationId xmlns:a16="http://schemas.microsoft.com/office/drawing/2014/main" id="{EFD570CA-FED2-4CF8-929F-5284E850CB51}"/>
              </a:ext>
            </a:extLst>
          </p:cNvPr>
          <p:cNvSpPr>
            <a:spLocks noGrp="1"/>
          </p:cNvSpPr>
          <p:nvPr>
            <p:ph type="title"/>
          </p:nvPr>
        </p:nvSpPr>
        <p:spPr/>
        <p:txBody>
          <a:bodyPr/>
          <a:lstStyle/>
          <a:p>
            <a:r>
              <a:rPr lang="en-US">
                <a:ea typeface="+mj-lt"/>
                <a:cs typeface="+mj-lt"/>
              </a:rPr>
              <a:t>Modal Integration Policy</a:t>
            </a:r>
          </a:p>
        </p:txBody>
      </p:sp>
    </p:spTree>
    <p:extLst>
      <p:ext uri="{BB962C8B-B14F-4D97-AF65-F5344CB8AC3E}">
        <p14:creationId xmlns:p14="http://schemas.microsoft.com/office/powerpoint/2010/main" val="4229447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4FF5E-50FD-094C-889F-A6B4B6B6757D}"/>
              </a:ext>
            </a:extLst>
          </p:cNvPr>
          <p:cNvSpPr>
            <a:spLocks noGrp="1"/>
          </p:cNvSpPr>
          <p:nvPr>
            <p:ph type="title"/>
          </p:nvPr>
        </p:nvSpPr>
        <p:spPr/>
        <p:txBody>
          <a:bodyPr/>
          <a:lstStyle/>
          <a:p>
            <a:r>
              <a:rPr lang="en-US"/>
              <a:t>Network maps</a:t>
            </a:r>
          </a:p>
        </p:txBody>
      </p:sp>
      <p:pic>
        <p:nvPicPr>
          <p:cNvPr id="8" name="Picture 7" descr="Image of the bicycle network map from the Bicycle Master Plan.">
            <a:extLst>
              <a:ext uri="{FF2B5EF4-FFF2-40B4-BE49-F238E27FC236}">
                <a16:creationId xmlns:a16="http://schemas.microsoft.com/office/drawing/2014/main" id="{411DE706-AECA-3441-8C02-92C17264FA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1" y="1490660"/>
            <a:ext cx="2238082" cy="3958562"/>
          </a:xfrm>
          <a:prstGeom prst="rect">
            <a:avLst/>
          </a:prstGeom>
        </p:spPr>
      </p:pic>
      <p:pic>
        <p:nvPicPr>
          <p:cNvPr id="10" name="Picture 9" descr="Image of the freight network map from the Freight Master Plan.">
            <a:extLst>
              <a:ext uri="{FF2B5EF4-FFF2-40B4-BE49-F238E27FC236}">
                <a16:creationId xmlns:a16="http://schemas.microsoft.com/office/drawing/2014/main" id="{E9D4E977-8D30-434A-BD1C-7A8AC427B85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18575" y="1490660"/>
            <a:ext cx="2617366" cy="3958563"/>
          </a:xfrm>
          <a:prstGeom prst="rect">
            <a:avLst/>
          </a:prstGeom>
        </p:spPr>
      </p:pic>
      <p:pic>
        <p:nvPicPr>
          <p:cNvPr id="12" name="Picture 11" descr="Image of the pedestrian priority investment network from the Pedestrian Master Plan.">
            <a:extLst>
              <a:ext uri="{FF2B5EF4-FFF2-40B4-BE49-F238E27FC236}">
                <a16:creationId xmlns:a16="http://schemas.microsoft.com/office/drawing/2014/main" id="{4A114FFF-8E2B-3D4F-8659-5DFB86CA8E1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24319" y="1490659"/>
            <a:ext cx="3079867" cy="3958562"/>
          </a:xfrm>
          <a:prstGeom prst="rect">
            <a:avLst/>
          </a:prstGeom>
        </p:spPr>
      </p:pic>
      <p:pic>
        <p:nvPicPr>
          <p:cNvPr id="14" name="Picture 13" descr="Image of the frequent transit network map from the Transit Master Plan.">
            <a:extLst>
              <a:ext uri="{FF2B5EF4-FFF2-40B4-BE49-F238E27FC236}">
                <a16:creationId xmlns:a16="http://schemas.microsoft.com/office/drawing/2014/main" id="{CDA1552C-3288-E740-B3F5-D56BF4A663A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08777" y="1490659"/>
            <a:ext cx="2514936" cy="3958562"/>
          </a:xfrm>
          <a:prstGeom prst="rect">
            <a:avLst/>
          </a:prstGeom>
        </p:spPr>
      </p:pic>
      <p:sp>
        <p:nvSpPr>
          <p:cNvPr id="15" name="TextBox 14">
            <a:extLst>
              <a:ext uri="{FF2B5EF4-FFF2-40B4-BE49-F238E27FC236}">
                <a16:creationId xmlns:a16="http://schemas.microsoft.com/office/drawing/2014/main" id="{3B15BC26-EC11-E749-A8F5-DDDB56BD7044}"/>
              </a:ext>
            </a:extLst>
          </p:cNvPr>
          <p:cNvSpPr txBox="1"/>
          <p:nvPr/>
        </p:nvSpPr>
        <p:spPr>
          <a:xfrm>
            <a:off x="889035" y="5449223"/>
            <a:ext cx="2113723" cy="307777"/>
          </a:xfrm>
          <a:prstGeom prst="rect">
            <a:avLst/>
          </a:prstGeom>
          <a:noFill/>
        </p:spPr>
        <p:txBody>
          <a:bodyPr wrap="square" rtlCol="0">
            <a:spAutoFit/>
          </a:bodyPr>
          <a:lstStyle/>
          <a:p>
            <a:pPr algn="ctr"/>
            <a:r>
              <a:rPr lang="en-US" sz="1400">
                <a:solidFill>
                  <a:schemeClr val="tx2">
                    <a:lumMod val="50000"/>
                  </a:schemeClr>
                </a:solidFill>
              </a:rPr>
              <a:t>Bicycle Network Map</a:t>
            </a:r>
          </a:p>
        </p:txBody>
      </p:sp>
      <p:sp>
        <p:nvSpPr>
          <p:cNvPr id="16" name="TextBox 15">
            <a:extLst>
              <a:ext uri="{FF2B5EF4-FFF2-40B4-BE49-F238E27FC236}">
                <a16:creationId xmlns:a16="http://schemas.microsoft.com/office/drawing/2014/main" id="{4CFB72C6-4339-A84C-93A2-959EAE9B3949}"/>
              </a:ext>
            </a:extLst>
          </p:cNvPr>
          <p:cNvSpPr txBox="1"/>
          <p:nvPr/>
        </p:nvSpPr>
        <p:spPr>
          <a:xfrm>
            <a:off x="3407560" y="5449223"/>
            <a:ext cx="2113723" cy="307777"/>
          </a:xfrm>
          <a:prstGeom prst="rect">
            <a:avLst/>
          </a:prstGeom>
          <a:noFill/>
        </p:spPr>
        <p:txBody>
          <a:bodyPr wrap="square" rtlCol="0">
            <a:spAutoFit/>
          </a:bodyPr>
          <a:lstStyle/>
          <a:p>
            <a:pPr algn="ctr"/>
            <a:r>
              <a:rPr lang="en-US" sz="1400">
                <a:solidFill>
                  <a:schemeClr val="tx2">
                    <a:lumMod val="50000"/>
                  </a:schemeClr>
                </a:solidFill>
              </a:rPr>
              <a:t>Freight Network Map</a:t>
            </a:r>
          </a:p>
        </p:txBody>
      </p:sp>
      <p:sp>
        <p:nvSpPr>
          <p:cNvPr id="17" name="TextBox 16">
            <a:extLst>
              <a:ext uri="{FF2B5EF4-FFF2-40B4-BE49-F238E27FC236}">
                <a16:creationId xmlns:a16="http://schemas.microsoft.com/office/drawing/2014/main" id="{39FD6B1F-C0F8-E64B-96A8-026DCB555D26}"/>
              </a:ext>
            </a:extLst>
          </p:cNvPr>
          <p:cNvSpPr txBox="1"/>
          <p:nvPr/>
        </p:nvSpPr>
        <p:spPr>
          <a:xfrm>
            <a:off x="6209383" y="5449221"/>
            <a:ext cx="2113723" cy="307777"/>
          </a:xfrm>
          <a:prstGeom prst="rect">
            <a:avLst/>
          </a:prstGeom>
          <a:noFill/>
        </p:spPr>
        <p:txBody>
          <a:bodyPr wrap="square" rtlCol="0">
            <a:spAutoFit/>
          </a:bodyPr>
          <a:lstStyle/>
          <a:p>
            <a:pPr algn="ctr"/>
            <a:r>
              <a:rPr lang="en-US" sz="1400">
                <a:solidFill>
                  <a:schemeClr val="tx2">
                    <a:lumMod val="50000"/>
                  </a:schemeClr>
                </a:solidFill>
              </a:rPr>
              <a:t>Frequent Transit Network</a:t>
            </a:r>
          </a:p>
        </p:txBody>
      </p:sp>
      <p:sp>
        <p:nvSpPr>
          <p:cNvPr id="18" name="TextBox 17">
            <a:extLst>
              <a:ext uri="{FF2B5EF4-FFF2-40B4-BE49-F238E27FC236}">
                <a16:creationId xmlns:a16="http://schemas.microsoft.com/office/drawing/2014/main" id="{48F39BEB-5464-6747-BA27-95F25841A1B8}"/>
              </a:ext>
            </a:extLst>
          </p:cNvPr>
          <p:cNvSpPr txBox="1"/>
          <p:nvPr/>
        </p:nvSpPr>
        <p:spPr>
          <a:xfrm>
            <a:off x="8775585" y="5449220"/>
            <a:ext cx="3079867" cy="307777"/>
          </a:xfrm>
          <a:prstGeom prst="rect">
            <a:avLst/>
          </a:prstGeom>
          <a:noFill/>
        </p:spPr>
        <p:txBody>
          <a:bodyPr wrap="square" rtlCol="0">
            <a:spAutoFit/>
          </a:bodyPr>
          <a:lstStyle/>
          <a:p>
            <a:pPr algn="ctr"/>
            <a:r>
              <a:rPr lang="en-US" sz="1400">
                <a:solidFill>
                  <a:schemeClr val="tx2">
                    <a:lumMod val="50000"/>
                  </a:schemeClr>
                </a:solidFill>
              </a:rPr>
              <a:t>Pedestrian Priority Investment Network</a:t>
            </a:r>
          </a:p>
        </p:txBody>
      </p:sp>
    </p:spTree>
    <p:extLst>
      <p:ext uri="{BB962C8B-B14F-4D97-AF65-F5344CB8AC3E}">
        <p14:creationId xmlns:p14="http://schemas.microsoft.com/office/powerpoint/2010/main" val="482525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F100-32AE-4693-A7DC-BD55703B4A6E}"/>
              </a:ext>
            </a:extLst>
          </p:cNvPr>
          <p:cNvSpPr>
            <a:spLocks noGrp="1"/>
          </p:cNvSpPr>
          <p:nvPr>
            <p:ph type="title"/>
          </p:nvPr>
        </p:nvSpPr>
        <p:spPr/>
        <p:txBody>
          <a:bodyPr>
            <a:normAutofit/>
          </a:bodyPr>
          <a:lstStyle/>
          <a:p>
            <a:r>
              <a:rPr lang="en-US" sz="4400"/>
              <a:t>Meeting </a:t>
            </a:r>
            <a:r>
              <a:rPr lang="en-US"/>
              <a:t>overview</a:t>
            </a:r>
            <a:endParaRPr lang="en-US" sz="4400"/>
          </a:p>
        </p:txBody>
      </p:sp>
      <p:sp>
        <p:nvSpPr>
          <p:cNvPr id="3" name="Content Placeholder 2">
            <a:extLst>
              <a:ext uri="{FF2B5EF4-FFF2-40B4-BE49-F238E27FC236}">
                <a16:creationId xmlns:a16="http://schemas.microsoft.com/office/drawing/2014/main" id="{B063DD75-025E-47D6-B796-212099B7C3AE}"/>
              </a:ext>
            </a:extLst>
          </p:cNvPr>
          <p:cNvSpPr>
            <a:spLocks noGrp="1"/>
          </p:cNvSpPr>
          <p:nvPr>
            <p:ph idx="1"/>
          </p:nvPr>
        </p:nvSpPr>
        <p:spPr/>
        <p:txBody>
          <a:bodyPr vert="horz" lIns="91440" tIns="45720" rIns="91440" bIns="45720" rtlCol="0" anchor="t">
            <a:normAutofit/>
          </a:bodyPr>
          <a:lstStyle/>
          <a:p>
            <a:pPr marL="396875" indent="-396875">
              <a:spcAft>
                <a:spcPts val="600"/>
              </a:spcAft>
              <a:buAutoNum type="arabicPeriod"/>
            </a:pPr>
            <a:r>
              <a:rPr lang="en-US" sz="2600"/>
              <a:t>Welcome and re-introductions</a:t>
            </a:r>
          </a:p>
          <a:p>
            <a:pPr marL="396875" indent="-396875">
              <a:spcAft>
                <a:spcPts val="600"/>
              </a:spcAft>
              <a:buAutoNum type="arabicPeriod"/>
            </a:pPr>
            <a:r>
              <a:rPr lang="en-US" sz="2600">
                <a:cs typeface="Calibri"/>
              </a:rPr>
              <a:t>Modal integration: approach and recommendations</a:t>
            </a:r>
          </a:p>
          <a:p>
            <a:pPr marL="396875" indent="-396875">
              <a:spcAft>
                <a:spcPts val="600"/>
              </a:spcAft>
              <a:buAutoNum type="arabicPeriod"/>
            </a:pPr>
            <a:r>
              <a:rPr lang="en-US" sz="2600">
                <a:cs typeface="Calibri"/>
              </a:rPr>
              <a:t>Modal integration policy</a:t>
            </a:r>
            <a:endParaRPr lang="en-US" sz="2600">
              <a:solidFill>
                <a:srgbClr val="FF0000"/>
              </a:solidFill>
              <a:cs typeface="Calibri"/>
            </a:endParaRPr>
          </a:p>
          <a:p>
            <a:pPr marL="396875" indent="-396875">
              <a:spcAft>
                <a:spcPts val="600"/>
              </a:spcAft>
              <a:buFont typeface="Arial" panose="020B0604020202020204" pitchFamily="34" charset="0"/>
              <a:buAutoNum type="arabicPeriod"/>
            </a:pPr>
            <a:r>
              <a:rPr lang="en-US" sz="2600">
                <a:cs typeface="Calibri"/>
              </a:rPr>
              <a:t>Modal integration: report and next steps</a:t>
            </a:r>
          </a:p>
        </p:txBody>
      </p:sp>
    </p:spTree>
    <p:extLst>
      <p:ext uri="{BB962C8B-B14F-4D97-AF65-F5344CB8AC3E}">
        <p14:creationId xmlns:p14="http://schemas.microsoft.com/office/powerpoint/2010/main" val="19526408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8DD2D7-A761-427D-9517-00FC063971E2}"/>
              </a:ext>
            </a:extLst>
          </p:cNvPr>
          <p:cNvSpPr>
            <a:spLocks noGrp="1"/>
          </p:cNvSpPr>
          <p:nvPr>
            <p:ph sz="half" idx="1"/>
          </p:nvPr>
        </p:nvSpPr>
        <p:spPr>
          <a:xfrm>
            <a:off x="990599" y="1889464"/>
            <a:ext cx="3709737" cy="4096698"/>
          </a:xfrm>
        </p:spPr>
        <p:txBody>
          <a:bodyPr vert="horz" lIns="91440" tIns="45720" rIns="91440" bIns="45720" rtlCol="0" anchor="t">
            <a:normAutofit fontScale="92500" lnSpcReduction="20000"/>
          </a:bodyPr>
          <a:lstStyle/>
          <a:p>
            <a:pPr>
              <a:spcBef>
                <a:spcPts val="0"/>
              </a:spcBef>
              <a:spcAft>
                <a:spcPts val="1200"/>
              </a:spcAft>
            </a:pPr>
            <a:r>
              <a:rPr lang="en-US" sz="2800" b="1">
                <a:ea typeface="+mn-lt"/>
                <a:cs typeface="+mn-lt"/>
              </a:rPr>
              <a:t>6,500 </a:t>
            </a:r>
            <a:r>
              <a:rPr lang="en-US" sz="2800">
                <a:ea typeface="+mn-lt"/>
                <a:cs typeface="+mn-lt"/>
              </a:rPr>
              <a:t>total arterial and collector block segments</a:t>
            </a:r>
          </a:p>
          <a:p>
            <a:pPr lvl="1">
              <a:spcBef>
                <a:spcPts val="0"/>
              </a:spcBef>
              <a:spcAft>
                <a:spcPts val="1200"/>
              </a:spcAft>
            </a:pPr>
            <a:r>
              <a:rPr lang="en-US" sz="2400" b="1">
                <a:ea typeface="+mn-lt"/>
                <a:cs typeface="+mn-lt"/>
              </a:rPr>
              <a:t>2,900 s</a:t>
            </a:r>
            <a:r>
              <a:rPr lang="en-US" sz="2400">
                <a:ea typeface="+mn-lt"/>
                <a:cs typeface="+mn-lt"/>
              </a:rPr>
              <a:t>egments in a center, urban village, or neighborhood commercial area</a:t>
            </a:r>
          </a:p>
          <a:p>
            <a:pPr>
              <a:spcBef>
                <a:spcPts val="0"/>
              </a:spcBef>
              <a:spcAft>
                <a:spcPts val="1200"/>
              </a:spcAft>
            </a:pPr>
            <a:r>
              <a:rPr lang="en-US" sz="2800" b="1">
                <a:ea typeface="+mn-lt"/>
                <a:cs typeface="+mn-lt"/>
              </a:rPr>
              <a:t>432 </a:t>
            </a:r>
            <a:r>
              <a:rPr lang="en-US" sz="2800">
                <a:ea typeface="+mn-lt"/>
                <a:cs typeface="+mn-lt"/>
              </a:rPr>
              <a:t>deficient segments</a:t>
            </a:r>
          </a:p>
          <a:p>
            <a:pPr>
              <a:spcBef>
                <a:spcPts val="0"/>
              </a:spcBef>
              <a:spcAft>
                <a:spcPts val="1200"/>
              </a:spcAft>
            </a:pPr>
            <a:r>
              <a:rPr lang="en-US" sz="2800" b="1">
                <a:ea typeface="+mn-lt"/>
                <a:cs typeface="+mn-lt"/>
              </a:rPr>
              <a:t>424 </a:t>
            </a:r>
            <a:r>
              <a:rPr lang="en-US" sz="2800">
                <a:ea typeface="+mn-lt"/>
                <a:cs typeface="+mn-lt"/>
              </a:rPr>
              <a:t>segments are sidewalk ROW deficient</a:t>
            </a:r>
          </a:p>
          <a:p>
            <a:pPr lvl="1">
              <a:spcBef>
                <a:spcPts val="0"/>
              </a:spcBef>
              <a:spcAft>
                <a:spcPts val="1200"/>
              </a:spcAft>
            </a:pPr>
            <a:r>
              <a:rPr lang="en-US" sz="2400">
                <a:ea typeface="+mn-lt"/>
                <a:cs typeface="+mn-lt"/>
              </a:rPr>
              <a:t>Of those, </a:t>
            </a:r>
            <a:r>
              <a:rPr lang="en-US" sz="2400" b="1">
                <a:ea typeface="+mn-lt"/>
                <a:cs typeface="+mn-lt"/>
              </a:rPr>
              <a:t>242</a:t>
            </a:r>
            <a:r>
              <a:rPr lang="en-US" sz="2400">
                <a:ea typeface="+mn-lt"/>
                <a:cs typeface="+mn-lt"/>
              </a:rPr>
              <a:t> segments are within an NC, UV, or UC area</a:t>
            </a:r>
            <a:endParaRPr lang="en-US" sz="2800">
              <a:ea typeface="+mn-lt"/>
              <a:cs typeface="+mn-lt"/>
            </a:endParaRPr>
          </a:p>
          <a:p>
            <a:pPr>
              <a:spcBef>
                <a:spcPts val="0"/>
              </a:spcBef>
              <a:spcAft>
                <a:spcPts val="1200"/>
              </a:spcAft>
            </a:pPr>
            <a:endParaRPr lang="en-US" sz="2800">
              <a:ea typeface="+mn-lt"/>
              <a:cs typeface="+mn-lt"/>
            </a:endParaRPr>
          </a:p>
          <a:p>
            <a:pPr>
              <a:spcBef>
                <a:spcPts val="0"/>
              </a:spcBef>
              <a:spcAft>
                <a:spcPts val="1200"/>
              </a:spcAft>
            </a:pPr>
            <a:endParaRPr lang="en-US">
              <a:ea typeface="+mn-lt"/>
              <a:cs typeface="+mn-lt"/>
            </a:endParaRPr>
          </a:p>
          <a:p>
            <a:pPr>
              <a:spcBef>
                <a:spcPts val="0"/>
              </a:spcBef>
              <a:spcAft>
                <a:spcPts val="1200"/>
              </a:spcAft>
            </a:pPr>
            <a:endParaRPr lang="en-US">
              <a:cs typeface="Calibri"/>
            </a:endParaRPr>
          </a:p>
          <a:p>
            <a:pPr>
              <a:spcBef>
                <a:spcPts val="0"/>
              </a:spcBef>
              <a:spcAft>
                <a:spcPts val="1200"/>
              </a:spcAft>
            </a:pPr>
            <a:endParaRPr lang="en-US" b="1">
              <a:cs typeface="Calibri"/>
            </a:endParaRPr>
          </a:p>
          <a:p>
            <a:pPr marL="0" indent="0">
              <a:spcBef>
                <a:spcPts val="0"/>
              </a:spcBef>
              <a:spcAft>
                <a:spcPts val="1200"/>
              </a:spcAft>
              <a:buNone/>
            </a:pPr>
            <a:endParaRPr lang="en-US">
              <a:cs typeface="Calibri"/>
            </a:endParaRPr>
          </a:p>
        </p:txBody>
      </p:sp>
      <p:pic>
        <p:nvPicPr>
          <p:cNvPr id="5" name="Picture 4" descr="This infographic identifies how often different modal priority networks overlap on street segments. It also provides how many of these segment widths are deficient to meet these priorities, and how many of them would require the removal of the flex lane in order to implement.&#10;&#10;1. Bike + Transit: 1,098 total segments (44 are deficient, 122 would require removal of flex lane)&#10;&#10;2. Bike + Freight: 313 total segments (45 are deficient, 37 would require removal of flex lane)&#10;&#10;3. Freight + Transit: 724 total segments (0 are deficient, 0 would require removal of flex lane)&#10;&#10;4. Bike + Transit + Freight: 782 total segments (115 are deficient, 170 would require removal of flex lane)">
            <a:extLst>
              <a:ext uri="{FF2B5EF4-FFF2-40B4-BE49-F238E27FC236}">
                <a16:creationId xmlns:a16="http://schemas.microsoft.com/office/drawing/2014/main" id="{890A6A21-E284-844D-AF87-42BAF58396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7347" t="25028" r="5353" b="23978"/>
          <a:stretch/>
        </p:blipFill>
        <p:spPr>
          <a:xfrm>
            <a:off x="5484655" y="1338998"/>
            <a:ext cx="6707345" cy="4612624"/>
          </a:xfrm>
          <a:prstGeom prst="rect">
            <a:avLst/>
          </a:prstGeom>
        </p:spPr>
      </p:pic>
      <p:sp>
        <p:nvSpPr>
          <p:cNvPr id="94" name="Title 1">
            <a:extLst>
              <a:ext uri="{FF2B5EF4-FFF2-40B4-BE49-F238E27FC236}">
                <a16:creationId xmlns:a16="http://schemas.microsoft.com/office/drawing/2014/main" id="{D46C928B-6655-9F46-9C80-2F2F8FB0FF3E}"/>
              </a:ext>
            </a:extLst>
          </p:cNvPr>
          <p:cNvSpPr txBox="1">
            <a:spLocks/>
          </p:cNvSpPr>
          <p:nvPr/>
        </p:nvSpPr>
        <p:spPr>
          <a:xfrm>
            <a:off x="990600" y="517527"/>
            <a:ext cx="105156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400" b="1" kern="1200">
                <a:solidFill>
                  <a:schemeClr val="tx1">
                    <a:lumMod val="50000"/>
                  </a:schemeClr>
                </a:solidFill>
                <a:latin typeface="+mj-lt"/>
                <a:ea typeface="+mj-ea"/>
                <a:cs typeface="+mj-cs"/>
              </a:defRPr>
            </a:lvl1pPr>
          </a:lstStyle>
          <a:p>
            <a:r>
              <a:rPr lang="en-US">
                <a:ea typeface="+mj-lt"/>
                <a:cs typeface="+mj-lt"/>
              </a:rPr>
              <a:t>Network deficiencies</a:t>
            </a:r>
            <a:endParaRPr lang="en-US" b="0">
              <a:ea typeface="+mj-lt"/>
              <a:cs typeface="+mj-lt"/>
            </a:endParaRPr>
          </a:p>
        </p:txBody>
      </p:sp>
    </p:spTree>
    <p:extLst>
      <p:ext uri="{BB962C8B-B14F-4D97-AF65-F5344CB8AC3E}">
        <p14:creationId xmlns:p14="http://schemas.microsoft.com/office/powerpoint/2010/main" val="121292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66117-43CF-4FD2-8BB4-17F3E4ADB109}"/>
              </a:ext>
            </a:extLst>
          </p:cNvPr>
          <p:cNvSpPr>
            <a:spLocks noGrp="1"/>
          </p:cNvSpPr>
          <p:nvPr>
            <p:ph type="title"/>
          </p:nvPr>
        </p:nvSpPr>
        <p:spPr>
          <a:xfrm>
            <a:off x="838200" y="365127"/>
            <a:ext cx="10698480" cy="1340803"/>
          </a:xfrm>
        </p:spPr>
        <p:txBody>
          <a:bodyPr>
            <a:normAutofit/>
          </a:bodyPr>
          <a:lstStyle/>
          <a:p>
            <a:r>
              <a:rPr lang="en-US" dirty="0">
                <a:cs typeface="Seattle Text"/>
              </a:rPr>
              <a:t>Policy concepts to resolve modal conflicts</a:t>
            </a:r>
            <a:r>
              <a:rPr lang="en-US">
                <a:cs typeface="Seattle Text"/>
              </a:rPr>
              <a:t>:</a:t>
            </a:r>
            <a:br>
              <a:rPr lang="en-US">
                <a:cs typeface="Seattle Text"/>
              </a:rPr>
            </a:br>
            <a:r>
              <a:rPr lang="en-US">
                <a:cs typeface="Seattle Text"/>
              </a:rPr>
              <a:t>Overview</a:t>
            </a:r>
            <a:endParaRPr lang="en-US" dirty="0">
              <a:cs typeface="Seattle Text"/>
            </a:endParaRPr>
          </a:p>
        </p:txBody>
      </p:sp>
      <p:sp>
        <p:nvSpPr>
          <p:cNvPr id="3" name="Content Placeholder 2">
            <a:extLst>
              <a:ext uri="{FF2B5EF4-FFF2-40B4-BE49-F238E27FC236}">
                <a16:creationId xmlns:a16="http://schemas.microsoft.com/office/drawing/2014/main" id="{E32C8C6A-04CA-4631-AE23-FD8FAFC32E35}"/>
              </a:ext>
            </a:extLst>
          </p:cNvPr>
          <p:cNvSpPr>
            <a:spLocks noGrp="1"/>
          </p:cNvSpPr>
          <p:nvPr>
            <p:ph idx="1"/>
          </p:nvPr>
        </p:nvSpPr>
        <p:spPr>
          <a:xfrm>
            <a:off x="838200" y="1875215"/>
            <a:ext cx="10515600" cy="4087324"/>
          </a:xfrm>
        </p:spPr>
        <p:txBody>
          <a:bodyPr vert="horz" lIns="91440" tIns="45720" rIns="91440" bIns="45720" rtlCol="0" anchor="t">
            <a:normAutofit lnSpcReduction="10000"/>
          </a:bodyPr>
          <a:lstStyle/>
          <a:p>
            <a:pPr marL="514350" indent="-514350">
              <a:buAutoNum type="alphaUcPeriod"/>
            </a:pPr>
            <a:r>
              <a:rPr lang="en-US" sz="2600" dirty="0">
                <a:cs typeface="Calibri"/>
              </a:rPr>
              <a:t>In urban villages and centers, prioritize </a:t>
            </a:r>
            <a:r>
              <a:rPr lang="en-US" sz="2600" b="1" dirty="0">
                <a:cs typeface="Calibri"/>
              </a:rPr>
              <a:t>pedestrian movement</a:t>
            </a:r>
            <a:endParaRPr lang="en-US" sz="2600">
              <a:cs typeface="Calibri"/>
            </a:endParaRPr>
          </a:p>
          <a:p>
            <a:pPr marL="514350" indent="-514350">
              <a:buAutoNum type="alphaUcPeriod"/>
            </a:pPr>
            <a:endParaRPr lang="en-US" sz="2600">
              <a:cs typeface="Calibri"/>
            </a:endParaRPr>
          </a:p>
          <a:p>
            <a:pPr marL="514350" indent="-514350">
              <a:buAutoNum type="alphaUcPeriod"/>
            </a:pPr>
            <a:r>
              <a:rPr lang="en-US" sz="2600" dirty="0">
                <a:ea typeface="+mn-lt"/>
                <a:cs typeface="+mn-lt"/>
              </a:rPr>
              <a:t>Between urban villages and centers, prioritize</a:t>
            </a:r>
            <a:r>
              <a:rPr lang="en-US" sz="2600" dirty="0">
                <a:cs typeface="Calibri"/>
              </a:rPr>
              <a:t> </a:t>
            </a:r>
            <a:r>
              <a:rPr lang="en-US" sz="2600" b="1" dirty="0">
                <a:cs typeface="Calibri"/>
              </a:rPr>
              <a:t>transit</a:t>
            </a:r>
            <a:endParaRPr lang="en-US" sz="2600">
              <a:cs typeface="Calibri"/>
            </a:endParaRPr>
          </a:p>
          <a:p>
            <a:pPr marL="514350" indent="-514350">
              <a:buAutoNum type="alphaUcPeriod"/>
            </a:pPr>
            <a:endParaRPr lang="en-US" sz="2600">
              <a:cs typeface="Calibri"/>
            </a:endParaRPr>
          </a:p>
          <a:p>
            <a:pPr marL="514350" indent="-514350">
              <a:buAutoNum type="alphaUcPeriod"/>
            </a:pPr>
            <a:r>
              <a:rPr lang="en-US" sz="2600" dirty="0">
                <a:ea typeface="+mn-lt"/>
                <a:cs typeface="+mn-lt"/>
              </a:rPr>
              <a:t>In manufacturing/industrial centers, prioritize</a:t>
            </a:r>
            <a:r>
              <a:rPr lang="en-US" sz="2600" dirty="0">
                <a:cs typeface="Calibri"/>
              </a:rPr>
              <a:t> </a:t>
            </a:r>
            <a:r>
              <a:rPr lang="en-US" sz="2600" b="1" dirty="0">
                <a:cs typeface="Calibri"/>
              </a:rPr>
              <a:t>goods movement</a:t>
            </a:r>
            <a:r>
              <a:rPr lang="en-US" sz="2600" dirty="0">
                <a:cs typeface="Calibri"/>
              </a:rPr>
              <a:t> </a:t>
            </a:r>
            <a:endParaRPr lang="en-US">
              <a:cs typeface="Calibri"/>
            </a:endParaRPr>
          </a:p>
          <a:p>
            <a:pPr marL="514350" indent="-514350">
              <a:buAutoNum type="alphaUcPeriod"/>
            </a:pPr>
            <a:endParaRPr lang="en-US" sz="2600">
              <a:ea typeface="+mn-lt"/>
              <a:cs typeface="+mn-lt"/>
            </a:endParaRPr>
          </a:p>
          <a:p>
            <a:pPr marL="514350" indent="-514350">
              <a:buAutoNum type="alphaUcPeriod"/>
            </a:pPr>
            <a:r>
              <a:rPr lang="en-US" sz="2600" dirty="0">
                <a:ea typeface="+mn-lt"/>
                <a:cs typeface="+mn-lt"/>
              </a:rPr>
              <a:t>At critical connections, prioritize </a:t>
            </a:r>
            <a:r>
              <a:rPr lang="en-US" sz="2600" b="1" dirty="0">
                <a:ea typeface="+mn-lt"/>
                <a:cs typeface="+mn-lt"/>
              </a:rPr>
              <a:t>bicycle </a:t>
            </a:r>
            <a:r>
              <a:rPr lang="en-US" sz="2600" b="1">
                <a:ea typeface="+mn-lt"/>
                <a:cs typeface="+mn-lt"/>
              </a:rPr>
              <a:t>network</a:t>
            </a:r>
            <a:r>
              <a:rPr lang="en-US" sz="2600" b="1" dirty="0">
                <a:ea typeface="+mn-lt"/>
                <a:cs typeface="+mn-lt"/>
              </a:rPr>
              <a:t> and legibility</a:t>
            </a:r>
            <a:r>
              <a:rPr lang="en-US" sz="2600" dirty="0">
                <a:ea typeface="+mn-lt"/>
                <a:cs typeface="+mn-lt"/>
              </a:rPr>
              <a:t> </a:t>
            </a:r>
            <a:endParaRPr lang="en-US" sz="2600">
              <a:ea typeface="+mn-lt"/>
              <a:cs typeface="+mn-lt"/>
            </a:endParaRPr>
          </a:p>
          <a:p>
            <a:pPr marL="0" indent="0">
              <a:buNone/>
            </a:pPr>
            <a:endParaRPr lang="en-US" sz="2600" dirty="0">
              <a:cs typeface="Calibri"/>
            </a:endParaRPr>
          </a:p>
          <a:p>
            <a:pPr marL="0" indent="0">
              <a:buNone/>
            </a:pPr>
            <a:r>
              <a:rPr lang="en-US" sz="2600" dirty="0">
                <a:cs typeface="Calibri"/>
              </a:rPr>
              <a:t>        all without compromising the </a:t>
            </a:r>
            <a:r>
              <a:rPr lang="en-US" sz="2600" b="1" dirty="0">
                <a:cs typeface="Calibri"/>
              </a:rPr>
              <a:t>safety</a:t>
            </a:r>
            <a:r>
              <a:rPr lang="en-US" sz="2600" dirty="0">
                <a:cs typeface="Calibri"/>
              </a:rPr>
              <a:t> of other users</a:t>
            </a:r>
          </a:p>
          <a:p>
            <a:pPr marL="0" indent="0">
              <a:buNone/>
            </a:pPr>
            <a:endParaRPr lang="en-US" sz="2600" dirty="0">
              <a:cs typeface="Calibri"/>
            </a:endParaRPr>
          </a:p>
        </p:txBody>
      </p:sp>
      <p:pic>
        <p:nvPicPr>
          <p:cNvPr id="5" name="Graphic 5" descr="Chevron arrows">
            <a:extLst>
              <a:ext uri="{FF2B5EF4-FFF2-40B4-BE49-F238E27FC236}">
                <a16:creationId xmlns:a16="http://schemas.microsoft.com/office/drawing/2014/main" id="{0DD5D61E-1EF5-454E-A0F2-4FD8AD12048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8503" y="5180940"/>
            <a:ext cx="474134" cy="474134"/>
          </a:xfrm>
          <a:prstGeom prst="rect">
            <a:avLst/>
          </a:prstGeom>
        </p:spPr>
      </p:pic>
    </p:spTree>
    <p:extLst>
      <p:ext uri="{BB962C8B-B14F-4D97-AF65-F5344CB8AC3E}">
        <p14:creationId xmlns:p14="http://schemas.microsoft.com/office/powerpoint/2010/main" val="4184504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FE5FB-50FB-4346-B7CE-226EE468CC25}"/>
              </a:ext>
            </a:extLst>
          </p:cNvPr>
          <p:cNvSpPr>
            <a:spLocks noGrp="1"/>
          </p:cNvSpPr>
          <p:nvPr>
            <p:ph type="title"/>
          </p:nvPr>
        </p:nvSpPr>
        <p:spPr>
          <a:xfrm>
            <a:off x="838200" y="500062"/>
            <a:ext cx="10515600" cy="1325563"/>
          </a:xfrm>
        </p:spPr>
        <p:txBody>
          <a:bodyPr/>
          <a:lstStyle/>
          <a:p>
            <a:r>
              <a:rPr lang="en-US">
                <a:cs typeface="Seattle Text"/>
              </a:rPr>
              <a:t>Overview of deficiencies </a:t>
            </a:r>
            <a:endParaRPr lang="en-US"/>
          </a:p>
        </p:txBody>
      </p:sp>
      <p:sp>
        <p:nvSpPr>
          <p:cNvPr id="6" name="Content Placeholder 5">
            <a:extLst>
              <a:ext uri="{FF2B5EF4-FFF2-40B4-BE49-F238E27FC236}">
                <a16:creationId xmlns:a16="http://schemas.microsoft.com/office/drawing/2014/main" id="{7D57949A-5EE2-4437-A921-901B0039D46B}"/>
              </a:ext>
            </a:extLst>
          </p:cNvPr>
          <p:cNvSpPr>
            <a:spLocks noGrp="1"/>
          </p:cNvSpPr>
          <p:nvPr>
            <p:ph idx="1"/>
          </p:nvPr>
        </p:nvSpPr>
        <p:spPr/>
        <p:txBody>
          <a:bodyPr vert="horz" lIns="91440" tIns="45720" rIns="91440" bIns="45720" rtlCol="0" anchor="t">
            <a:normAutofit/>
          </a:bodyPr>
          <a:lstStyle/>
          <a:p>
            <a:pPr marL="0" indent="0">
              <a:buNone/>
            </a:pPr>
            <a:r>
              <a:rPr lang="en-US" sz="2600" i="1">
                <a:cs typeface="Calibri"/>
              </a:rPr>
              <a:t>During the meeting, we will share an online map that overlays the modal network maps.</a:t>
            </a:r>
            <a:endParaRPr lang="en-US" sz="2600" i="1"/>
          </a:p>
        </p:txBody>
      </p:sp>
    </p:spTree>
    <p:extLst>
      <p:ext uri="{BB962C8B-B14F-4D97-AF65-F5344CB8AC3E}">
        <p14:creationId xmlns:p14="http://schemas.microsoft.com/office/powerpoint/2010/main" val="3035467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5">
            <a:extLst>
              <a:ext uri="{FF2B5EF4-FFF2-40B4-BE49-F238E27FC236}">
                <a16:creationId xmlns:a16="http://schemas.microsoft.com/office/drawing/2014/main" id="{D041414B-7257-454B-8876-D4A998F72238}"/>
              </a:ext>
            </a:extLst>
          </p:cNvPr>
          <p:cNvSpPr txBox="1">
            <a:spLocks/>
          </p:cNvSpPr>
          <p:nvPr/>
        </p:nvSpPr>
        <p:spPr>
          <a:xfrm>
            <a:off x="894811" y="1621104"/>
            <a:ext cx="11040014" cy="4136485"/>
          </a:xfrm>
          <a:prstGeom prst="rect">
            <a:avLst/>
          </a:prstGeom>
        </p:spPr>
        <p:txBody>
          <a:bodyPr vert="horz" lIns="91440" tIns="45720" rIns="91440" bIns="45720" rtlCol="0" anchor="t">
            <a:normAutofit fontScale="77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lumMod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lumMod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600" b="1" dirty="0">
                <a:cs typeface="Calibri"/>
              </a:rPr>
              <a:t>When there are ROW deficiencies:</a:t>
            </a:r>
          </a:p>
          <a:p>
            <a:pPr marL="0" indent="0">
              <a:buNone/>
            </a:pPr>
            <a:endParaRPr lang="en-US" sz="2600" b="1" dirty="0">
              <a:cs typeface="Calibri"/>
            </a:endParaRPr>
          </a:p>
          <a:p>
            <a:pPr marL="0" indent="0">
              <a:buNone/>
            </a:pPr>
            <a:r>
              <a:rPr lang="en-US" sz="2600" b="1" dirty="0">
                <a:cs typeface="Calibri"/>
              </a:rPr>
              <a:t>A. In urban villages and centers:</a:t>
            </a:r>
          </a:p>
          <a:p>
            <a:pPr lvl="1"/>
            <a:r>
              <a:rPr lang="en-US" sz="2300" dirty="0">
                <a:highlight>
                  <a:srgbClr val="FFFFFF"/>
                </a:highlight>
                <a:cs typeface="Calibri"/>
              </a:rPr>
              <a:t>Prioritize pedestrian infrastructure when there are competing uses for limited ROW</a:t>
            </a:r>
          </a:p>
          <a:p>
            <a:pPr lvl="1"/>
            <a:r>
              <a:rPr lang="en-US" sz="2300" dirty="0">
                <a:highlight>
                  <a:srgbClr val="FFFFFF"/>
                </a:highlight>
                <a:cs typeface="Calibri"/>
              </a:rPr>
              <a:t>Protect flex zone where sidewalk right-of-way is deficient (at least 3-feet too narrow)</a:t>
            </a:r>
          </a:p>
          <a:p>
            <a:pPr lvl="2"/>
            <a:r>
              <a:rPr lang="en-US" sz="2300" dirty="0">
                <a:highlight>
                  <a:srgbClr val="FFFFFF"/>
                </a:highlight>
                <a:cs typeface="Calibri"/>
              </a:rPr>
              <a:t>Establish pedestrian-first policy</a:t>
            </a:r>
          </a:p>
          <a:p>
            <a:pPr marL="342900" lvl="1" indent="0">
              <a:buNone/>
            </a:pPr>
            <a:endParaRPr lang="en-US" sz="2300" dirty="0">
              <a:highlight>
                <a:srgbClr val="FFFFFF"/>
              </a:highlight>
              <a:cs typeface="Calibri"/>
            </a:endParaRPr>
          </a:p>
          <a:p>
            <a:pPr marL="0" indent="0">
              <a:buNone/>
            </a:pPr>
            <a:r>
              <a:rPr lang="en-US" sz="2600" b="1" dirty="0">
                <a:highlight>
                  <a:srgbClr val="FFFFFF"/>
                </a:highlight>
                <a:cs typeface="Calibri"/>
              </a:rPr>
              <a:t>B. Connecting urban villages/urban centers:</a:t>
            </a:r>
            <a:endParaRPr lang="en-US" dirty="0">
              <a:cs typeface="Calibri"/>
            </a:endParaRPr>
          </a:p>
          <a:p>
            <a:pPr lvl="1"/>
            <a:r>
              <a:rPr lang="en-US" sz="2300" dirty="0">
                <a:highlight>
                  <a:srgbClr val="FFFFFF"/>
                </a:highlight>
                <a:cs typeface="Calibri"/>
              </a:rPr>
              <a:t>Prioritize transit key arterials that connect UV/UC’s</a:t>
            </a:r>
          </a:p>
          <a:p>
            <a:pPr lvl="2"/>
            <a:r>
              <a:rPr lang="en-US" sz="2300" dirty="0">
                <a:highlight>
                  <a:srgbClr val="FFFFFF"/>
                </a:highlight>
                <a:cs typeface="Calibri"/>
              </a:rPr>
              <a:t>Establish bus-only lane policy, including ridership thresholds such as travel times and reliability</a:t>
            </a:r>
          </a:p>
          <a:p>
            <a:pPr lvl="1"/>
            <a:endParaRPr lang="en-US" sz="2300" dirty="0">
              <a:highlight>
                <a:srgbClr val="FFFFFF"/>
              </a:highlight>
              <a:cs typeface="Calibri"/>
            </a:endParaRPr>
          </a:p>
          <a:p>
            <a:pPr marL="0" indent="0">
              <a:buNone/>
            </a:pPr>
            <a:r>
              <a:rPr lang="en-US" sz="2600" b="1" dirty="0">
                <a:cs typeface="Calibri"/>
              </a:rPr>
              <a:t>C. In manufacturing/industrial centers: </a:t>
            </a:r>
          </a:p>
          <a:p>
            <a:pPr lvl="1"/>
            <a:r>
              <a:rPr lang="en-US" sz="2400" dirty="0">
                <a:cs typeface="Calibri"/>
              </a:rPr>
              <a:t>Prioritize freight reliability, safety, and design; high ridership transit routes are a shared priority with freight</a:t>
            </a:r>
          </a:p>
          <a:p>
            <a:pPr lvl="2"/>
            <a:r>
              <a:rPr lang="en-US" sz="2300" dirty="0">
                <a:cs typeface="Calibri"/>
              </a:rPr>
              <a:t>Establish freight-only lane policy (including freight + transit-only lanes)</a:t>
            </a:r>
            <a:endParaRPr lang="en-US" sz="2300" strike="sngStrike" dirty="0">
              <a:cs typeface="Calibri"/>
            </a:endParaRPr>
          </a:p>
          <a:p>
            <a:pPr marL="342900" lvl="1" indent="0">
              <a:buNone/>
            </a:pPr>
            <a:endParaRPr lang="en-US" sz="2300" dirty="0">
              <a:cs typeface="Calibri"/>
            </a:endParaRPr>
          </a:p>
          <a:p>
            <a:endParaRPr lang="en-US" sz="2600" dirty="0">
              <a:cs typeface="Calibri"/>
            </a:endParaRPr>
          </a:p>
          <a:p>
            <a:pPr marL="342900" lvl="1" indent="0">
              <a:buNone/>
            </a:pPr>
            <a:endParaRPr lang="en-US" sz="2600" strike="sngStrike" dirty="0">
              <a:cs typeface="Calibri"/>
            </a:endParaRPr>
          </a:p>
          <a:p>
            <a:pPr marL="342900" lvl="1" indent="0">
              <a:buNone/>
            </a:pPr>
            <a:endParaRPr lang="en-US" sz="2300" strike="sngStrike" dirty="0">
              <a:cs typeface="Calibri"/>
            </a:endParaRPr>
          </a:p>
        </p:txBody>
      </p:sp>
      <p:sp>
        <p:nvSpPr>
          <p:cNvPr id="18" name="Title 1">
            <a:extLst>
              <a:ext uri="{FF2B5EF4-FFF2-40B4-BE49-F238E27FC236}">
                <a16:creationId xmlns:a16="http://schemas.microsoft.com/office/drawing/2014/main" id="{220B5F14-D8C6-40A0-A1FA-6CA445118FBC}"/>
              </a:ext>
            </a:extLst>
          </p:cNvPr>
          <p:cNvSpPr>
            <a:spLocks noGrp="1"/>
          </p:cNvSpPr>
          <p:nvPr>
            <p:ph type="title"/>
          </p:nvPr>
        </p:nvSpPr>
        <p:spPr>
          <a:xfrm>
            <a:off x="675640" y="304167"/>
            <a:ext cx="10782300" cy="1317943"/>
          </a:xfrm>
        </p:spPr>
        <p:txBody>
          <a:bodyPr/>
          <a:lstStyle/>
          <a:p>
            <a:r>
              <a:rPr lang="en-US">
                <a:ea typeface="+mj-lt"/>
                <a:cs typeface="+mj-lt"/>
              </a:rPr>
              <a:t>Policy concepts to resolve modal conflicts:</a:t>
            </a:r>
            <a:br>
              <a:rPr lang="en-US">
                <a:cs typeface="Seattle Text"/>
              </a:rPr>
            </a:br>
            <a:r>
              <a:rPr lang="en-US" dirty="0">
                <a:cs typeface="Seattle Text"/>
              </a:rPr>
              <a:t>Land use context matters</a:t>
            </a:r>
            <a:endParaRPr lang="en-US">
              <a:cs typeface="Seattle Text"/>
            </a:endParaRPr>
          </a:p>
        </p:txBody>
      </p:sp>
    </p:spTree>
    <p:extLst>
      <p:ext uri="{BB962C8B-B14F-4D97-AF65-F5344CB8AC3E}">
        <p14:creationId xmlns:p14="http://schemas.microsoft.com/office/powerpoint/2010/main" val="13791054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5">
            <a:extLst>
              <a:ext uri="{FF2B5EF4-FFF2-40B4-BE49-F238E27FC236}">
                <a16:creationId xmlns:a16="http://schemas.microsoft.com/office/drawing/2014/main" id="{D041414B-7257-454B-8876-D4A998F72238}"/>
              </a:ext>
            </a:extLst>
          </p:cNvPr>
          <p:cNvSpPr txBox="1">
            <a:spLocks/>
          </p:cNvSpPr>
          <p:nvPr/>
        </p:nvSpPr>
        <p:spPr>
          <a:xfrm>
            <a:off x="838199" y="2370082"/>
            <a:ext cx="10580650" cy="3945140"/>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lumMod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lumMod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b="1" dirty="0">
                <a:cs typeface="Calibri"/>
              </a:rPr>
              <a:t>D.  At critical connections, prioritize bicycle network and legibility </a:t>
            </a:r>
            <a:endParaRPr lang="en-US" sz="1800" dirty="0">
              <a:cs typeface="Calibri"/>
            </a:endParaRPr>
          </a:p>
          <a:p>
            <a:pPr lvl="1"/>
            <a:r>
              <a:rPr lang="en-US" sz="1800" dirty="0">
                <a:cs typeface="Calibri"/>
              </a:rPr>
              <a:t>Our Bicycle Master Plan identifies bike network as flexible to meet other modal needs</a:t>
            </a:r>
            <a:endParaRPr lang="en-US" sz="1800" dirty="0"/>
          </a:p>
          <a:p>
            <a:pPr lvl="1"/>
            <a:r>
              <a:rPr lang="en-US" sz="1800" dirty="0">
                <a:cs typeface="Calibri"/>
              </a:rPr>
              <a:t>Proposed policy refinement: define critical bike segments for ROW priority, citywide</a:t>
            </a:r>
          </a:p>
          <a:p>
            <a:pPr lvl="2"/>
            <a:r>
              <a:rPr lang="en-US" dirty="0">
                <a:cs typeface="Calibri"/>
              </a:rPr>
              <a:t>Locations where there is not a good alternative within the corridor (e.g., Eastlake)</a:t>
            </a:r>
          </a:p>
          <a:p>
            <a:pPr lvl="2"/>
            <a:r>
              <a:rPr lang="en-US" dirty="0">
                <a:cs typeface="Calibri"/>
              </a:rPr>
              <a:t>Draft criteria include topography, destination connectivity, and traffic speeds</a:t>
            </a:r>
          </a:p>
          <a:p>
            <a:pPr lvl="2"/>
            <a:r>
              <a:rPr lang="en-US" dirty="0">
                <a:cs typeface="Calibri"/>
              </a:rPr>
              <a:t>When a ROW deficiency exists, these segments would prioritize bikeway infrastructure</a:t>
            </a:r>
          </a:p>
          <a:p>
            <a:pPr lvl="1"/>
            <a:r>
              <a:rPr lang="en-US" sz="1800" dirty="0">
                <a:cs typeface="Calibri"/>
              </a:rPr>
              <a:t>Within urban villages, critical bike segments share priority with pedestrians</a:t>
            </a:r>
          </a:p>
          <a:p>
            <a:endParaRPr lang="en-US" sz="2600" dirty="0">
              <a:cs typeface="Calibri"/>
            </a:endParaRPr>
          </a:p>
          <a:p>
            <a:pPr marL="0" indent="0">
              <a:buNone/>
            </a:pPr>
            <a:endParaRPr lang="en-US" sz="2600" dirty="0">
              <a:cs typeface="Calibri"/>
            </a:endParaRPr>
          </a:p>
          <a:p>
            <a:pPr marL="0" indent="0">
              <a:buNone/>
            </a:pPr>
            <a:endParaRPr lang="en-US" sz="2600" i="1" dirty="0">
              <a:cs typeface="Calibri"/>
            </a:endParaRPr>
          </a:p>
        </p:txBody>
      </p:sp>
      <p:sp>
        <p:nvSpPr>
          <p:cNvPr id="7" name="Title 1">
            <a:extLst>
              <a:ext uri="{FF2B5EF4-FFF2-40B4-BE49-F238E27FC236}">
                <a16:creationId xmlns:a16="http://schemas.microsoft.com/office/drawing/2014/main" id="{0A9CE828-DC66-466F-80B9-102A7840C040}"/>
              </a:ext>
            </a:extLst>
          </p:cNvPr>
          <p:cNvSpPr txBox="1">
            <a:spLocks/>
          </p:cNvSpPr>
          <p:nvPr/>
        </p:nvSpPr>
        <p:spPr>
          <a:xfrm>
            <a:off x="838199" y="344106"/>
            <a:ext cx="11085195" cy="156877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400" b="1" kern="1200">
                <a:solidFill>
                  <a:schemeClr val="tx1">
                    <a:lumMod val="50000"/>
                  </a:schemeClr>
                </a:solidFill>
                <a:latin typeface="+mj-lt"/>
                <a:ea typeface="+mj-ea"/>
                <a:cs typeface="+mj-cs"/>
              </a:defRPr>
            </a:lvl1pPr>
          </a:lstStyle>
          <a:p>
            <a:r>
              <a:rPr lang="en-US" sz="4000">
                <a:ea typeface="+mj-lt"/>
                <a:cs typeface="+mj-lt"/>
              </a:rPr>
              <a:t>Policy concepts to resolve modal conflicts:</a:t>
            </a:r>
            <a:r>
              <a:rPr lang="en-US" sz="4000">
                <a:cs typeface="Seattle Text"/>
              </a:rPr>
              <a:t> </a:t>
            </a:r>
          </a:p>
          <a:p>
            <a:r>
              <a:rPr lang="en-US" sz="4000">
                <a:cs typeface="Seattle Text"/>
              </a:rPr>
              <a:t>Critical bike segments</a:t>
            </a:r>
          </a:p>
        </p:txBody>
      </p:sp>
    </p:spTree>
    <p:extLst>
      <p:ext uri="{BB962C8B-B14F-4D97-AF65-F5344CB8AC3E}">
        <p14:creationId xmlns:p14="http://schemas.microsoft.com/office/powerpoint/2010/main" val="33664354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5">
            <a:extLst>
              <a:ext uri="{FF2B5EF4-FFF2-40B4-BE49-F238E27FC236}">
                <a16:creationId xmlns:a16="http://schemas.microsoft.com/office/drawing/2014/main" id="{D041414B-7257-454B-8876-D4A998F72238}"/>
              </a:ext>
            </a:extLst>
          </p:cNvPr>
          <p:cNvSpPr txBox="1">
            <a:spLocks/>
          </p:cNvSpPr>
          <p:nvPr/>
        </p:nvSpPr>
        <p:spPr>
          <a:xfrm>
            <a:off x="805541" y="2152366"/>
            <a:ext cx="4317604" cy="3945140"/>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lumMod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lumMod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ts val="2400"/>
              </a:spcAft>
              <a:buNone/>
            </a:pPr>
            <a:r>
              <a:rPr lang="en-US" sz="1800" u="sng" dirty="0">
                <a:cs typeface="Seattle Text"/>
              </a:rPr>
              <a:t>EXAMPLES</a:t>
            </a:r>
            <a:r>
              <a:rPr lang="en-US" sz="1800" dirty="0">
                <a:cs typeface="Seattle Text"/>
              </a:rPr>
              <a:t>:</a:t>
            </a:r>
          </a:p>
          <a:p>
            <a:pPr marL="347345" indent="-347345">
              <a:spcAft>
                <a:spcPts val="2400"/>
              </a:spcAft>
              <a:buAutoNum type="alphaUcPeriod"/>
            </a:pPr>
            <a:r>
              <a:rPr lang="en-US" sz="1800" dirty="0">
                <a:cs typeface="Seattle Text"/>
              </a:rPr>
              <a:t>Pedestrian priority example: 12</a:t>
            </a:r>
            <a:r>
              <a:rPr lang="en-US" sz="1800" baseline="30000" dirty="0">
                <a:cs typeface="Seattle Text"/>
              </a:rPr>
              <a:t>th</a:t>
            </a:r>
            <a:r>
              <a:rPr lang="en-US" sz="1800" dirty="0">
                <a:cs typeface="Seattle Text"/>
              </a:rPr>
              <a:t> Ave E</a:t>
            </a:r>
            <a:endParaRPr lang="en-US" sz="1800">
              <a:cs typeface="Seattle Text"/>
            </a:endParaRPr>
          </a:p>
          <a:p>
            <a:pPr marL="347345" indent="-347345">
              <a:spcAft>
                <a:spcPts val="2400"/>
              </a:spcAft>
              <a:buAutoNum type="alphaUcPeriod"/>
            </a:pPr>
            <a:r>
              <a:rPr lang="en-US" sz="1800" dirty="0">
                <a:cs typeface="Seattle Text"/>
              </a:rPr>
              <a:t>Transit priority example: 35</a:t>
            </a:r>
            <a:r>
              <a:rPr lang="en-US" sz="1800" baseline="30000" dirty="0">
                <a:cs typeface="Seattle Text"/>
              </a:rPr>
              <a:t>th</a:t>
            </a:r>
            <a:r>
              <a:rPr lang="en-US" sz="1800" dirty="0">
                <a:cs typeface="Seattle Text"/>
              </a:rPr>
              <a:t> Ave SW</a:t>
            </a:r>
            <a:endParaRPr lang="en-US" sz="1800">
              <a:cs typeface="Seattle Text"/>
            </a:endParaRPr>
          </a:p>
          <a:p>
            <a:pPr marL="347345" indent="-347345">
              <a:spcAft>
                <a:spcPts val="2400"/>
              </a:spcAft>
              <a:buAutoNum type="alphaUcPeriod"/>
            </a:pPr>
            <a:r>
              <a:rPr lang="en-US" sz="1800" dirty="0">
                <a:cs typeface="Seattle Text"/>
              </a:rPr>
              <a:t>Freight priority example: Elliott Ave W/15</a:t>
            </a:r>
            <a:r>
              <a:rPr lang="en-US" sz="1800" baseline="30000" dirty="0">
                <a:cs typeface="Seattle Text"/>
              </a:rPr>
              <a:t>th</a:t>
            </a:r>
            <a:r>
              <a:rPr lang="en-US" sz="1800" dirty="0">
                <a:cs typeface="Seattle Text"/>
              </a:rPr>
              <a:t> Ave W</a:t>
            </a:r>
            <a:endParaRPr lang="en-US" sz="1800">
              <a:cs typeface="Seattle Text"/>
            </a:endParaRPr>
          </a:p>
          <a:p>
            <a:pPr marL="347345" indent="-347345">
              <a:spcAft>
                <a:spcPts val="2400"/>
              </a:spcAft>
              <a:buAutoNum type="alphaUcPeriod"/>
            </a:pPr>
            <a:r>
              <a:rPr lang="en-US" sz="1800" dirty="0">
                <a:cs typeface="Seattle Text"/>
              </a:rPr>
              <a:t>Critical bike segment example: Sylvan Way SW </a:t>
            </a:r>
            <a:endParaRPr lang="en-US" sz="1050">
              <a:cs typeface="Calibri"/>
            </a:endParaRPr>
          </a:p>
          <a:p>
            <a:pPr marL="0" indent="0">
              <a:buNone/>
            </a:pPr>
            <a:endParaRPr lang="en-US" sz="1050" dirty="0">
              <a:cs typeface="Calibri"/>
            </a:endParaRPr>
          </a:p>
          <a:p>
            <a:pPr marL="0" indent="0">
              <a:buNone/>
            </a:pPr>
            <a:endParaRPr lang="en-US" sz="1050" i="1" dirty="0">
              <a:cs typeface="Calibri"/>
            </a:endParaRPr>
          </a:p>
        </p:txBody>
      </p:sp>
      <p:sp>
        <p:nvSpPr>
          <p:cNvPr id="7" name="Title 1">
            <a:extLst>
              <a:ext uri="{FF2B5EF4-FFF2-40B4-BE49-F238E27FC236}">
                <a16:creationId xmlns:a16="http://schemas.microsoft.com/office/drawing/2014/main" id="{0A9CE828-DC66-466F-80B9-102A7840C040}"/>
              </a:ext>
            </a:extLst>
          </p:cNvPr>
          <p:cNvSpPr txBox="1">
            <a:spLocks/>
          </p:cNvSpPr>
          <p:nvPr/>
        </p:nvSpPr>
        <p:spPr>
          <a:xfrm>
            <a:off x="740228" y="137277"/>
            <a:ext cx="10925175" cy="156877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400" b="1" kern="1200">
                <a:solidFill>
                  <a:schemeClr val="tx1">
                    <a:lumMod val="50000"/>
                  </a:schemeClr>
                </a:solidFill>
                <a:latin typeface="+mj-lt"/>
                <a:ea typeface="+mj-ea"/>
                <a:cs typeface="+mj-cs"/>
              </a:defRPr>
            </a:lvl1pPr>
          </a:lstStyle>
          <a:p>
            <a:r>
              <a:rPr lang="en-US" dirty="0">
                <a:cs typeface="Seattle Text"/>
              </a:rPr>
              <a:t>4 examples, 4 questions</a:t>
            </a:r>
            <a:endParaRPr lang="en-US" dirty="0"/>
          </a:p>
        </p:txBody>
      </p:sp>
      <p:sp>
        <p:nvSpPr>
          <p:cNvPr id="2" name="Content Placeholder 5">
            <a:extLst>
              <a:ext uri="{FF2B5EF4-FFF2-40B4-BE49-F238E27FC236}">
                <a16:creationId xmlns:a16="http://schemas.microsoft.com/office/drawing/2014/main" id="{53BD94F0-E56B-4508-9976-03A491148BD3}"/>
              </a:ext>
            </a:extLst>
          </p:cNvPr>
          <p:cNvSpPr txBox="1">
            <a:spLocks/>
          </p:cNvSpPr>
          <p:nvPr/>
        </p:nvSpPr>
        <p:spPr>
          <a:xfrm>
            <a:off x="5508174" y="2206794"/>
            <a:ext cx="6313711" cy="3497318"/>
          </a:xfrm>
          <a:prstGeom prst="rect">
            <a:avLst/>
          </a:prstGeom>
          <a:solidFill>
            <a:srgbClr val="003DA5"/>
          </a:solidFill>
        </p:spPr>
        <p:txBody>
          <a:bodyPr vert="horz" lIns="91440" tIns="45720" rIns="91440" bIns="45720" rtlCol="0" anchor="t">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lumMod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lumMod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ts val="2400"/>
              </a:spcAft>
              <a:buNone/>
            </a:pPr>
            <a:r>
              <a:rPr lang="en-US" sz="1800" u="sng" dirty="0">
                <a:solidFill>
                  <a:schemeClr val="bg1"/>
                </a:solidFill>
                <a:cs typeface="Seattle Text"/>
              </a:rPr>
              <a:t>QUESTIONS FOR EACH EXAMPLE</a:t>
            </a:r>
            <a:endParaRPr lang="en-US" sz="1800" dirty="0">
              <a:solidFill>
                <a:schemeClr val="bg1"/>
              </a:solidFill>
              <a:cs typeface="Seattle Text"/>
            </a:endParaRPr>
          </a:p>
          <a:p>
            <a:pPr>
              <a:spcAft>
                <a:spcPts val="2400"/>
              </a:spcAft>
            </a:pPr>
            <a:r>
              <a:rPr lang="en-US" sz="1800" dirty="0">
                <a:solidFill>
                  <a:schemeClr val="bg1"/>
                </a:solidFill>
                <a:cs typeface="Seattle Text"/>
              </a:rPr>
              <a:t>Is the policy intent achieved? (as described in </a:t>
            </a:r>
            <a:r>
              <a:rPr lang="en-US" sz="1800" b="1" dirty="0">
                <a:solidFill>
                  <a:schemeClr val="bg1"/>
                </a:solidFill>
                <a:cs typeface="Seattle Text"/>
              </a:rPr>
              <a:t>slide 21</a:t>
            </a:r>
            <a:r>
              <a:rPr lang="en-US" sz="1800" dirty="0">
                <a:solidFill>
                  <a:schemeClr val="bg1"/>
                </a:solidFill>
                <a:cs typeface="Seattle Text"/>
              </a:rPr>
              <a:t>)</a:t>
            </a:r>
          </a:p>
          <a:p>
            <a:pPr>
              <a:spcAft>
                <a:spcPts val="2400"/>
              </a:spcAft>
            </a:pPr>
            <a:r>
              <a:rPr lang="en-US" sz="1800" dirty="0">
                <a:solidFill>
                  <a:schemeClr val="bg1"/>
                </a:solidFill>
                <a:cs typeface="Seattle Text"/>
              </a:rPr>
              <a:t>Does the outcome best support current and future land use and access needs?</a:t>
            </a:r>
          </a:p>
          <a:p>
            <a:pPr>
              <a:spcAft>
                <a:spcPts val="2400"/>
              </a:spcAft>
            </a:pPr>
            <a:r>
              <a:rPr lang="en-US" sz="1800" dirty="0">
                <a:solidFill>
                  <a:schemeClr val="bg1"/>
                </a:solidFill>
                <a:cs typeface="Seattle Text"/>
              </a:rPr>
              <a:t>Who might see disproportionate burden or benefit?</a:t>
            </a:r>
          </a:p>
          <a:p>
            <a:pPr>
              <a:spcAft>
                <a:spcPts val="2400"/>
              </a:spcAft>
            </a:pPr>
            <a:r>
              <a:rPr lang="en-US" sz="1800" dirty="0">
                <a:solidFill>
                  <a:schemeClr val="bg1"/>
                </a:solidFill>
                <a:cs typeface="Seattle Text"/>
              </a:rPr>
              <a:t>Can you think of another example where this approach </a:t>
            </a:r>
            <a:r>
              <a:rPr lang="en-US" sz="1800" u="sng" dirty="0">
                <a:solidFill>
                  <a:schemeClr val="bg1"/>
                </a:solidFill>
                <a:cs typeface="Seattle Text"/>
              </a:rPr>
              <a:t>would</a:t>
            </a:r>
            <a:r>
              <a:rPr lang="en-US" sz="1800" dirty="0">
                <a:solidFill>
                  <a:schemeClr val="bg1"/>
                </a:solidFill>
                <a:cs typeface="Seattle Text"/>
              </a:rPr>
              <a:t> or </a:t>
            </a:r>
            <a:r>
              <a:rPr lang="en-US" sz="1800" u="sng" dirty="0">
                <a:solidFill>
                  <a:schemeClr val="bg1"/>
                </a:solidFill>
                <a:cs typeface="Seattle Text"/>
              </a:rPr>
              <a:t>would not </a:t>
            </a:r>
            <a:r>
              <a:rPr lang="en-US" sz="1800" dirty="0">
                <a:solidFill>
                  <a:schemeClr val="bg1"/>
                </a:solidFill>
                <a:cs typeface="Seattle Text"/>
              </a:rPr>
              <a:t>work?</a:t>
            </a:r>
            <a:endParaRPr lang="en-US" sz="1050" dirty="0">
              <a:solidFill>
                <a:schemeClr val="bg1"/>
              </a:solidFill>
              <a:cs typeface="Calibri"/>
            </a:endParaRPr>
          </a:p>
          <a:p>
            <a:pPr marL="0" indent="0">
              <a:buNone/>
            </a:pPr>
            <a:endParaRPr lang="en-US" sz="1050" i="1" dirty="0">
              <a:solidFill>
                <a:schemeClr val="bg1"/>
              </a:solidFill>
              <a:cs typeface="Calibri"/>
            </a:endParaRPr>
          </a:p>
        </p:txBody>
      </p:sp>
      <p:sp>
        <p:nvSpPr>
          <p:cNvPr id="3" name="Title 1">
            <a:extLst>
              <a:ext uri="{FF2B5EF4-FFF2-40B4-BE49-F238E27FC236}">
                <a16:creationId xmlns:a16="http://schemas.microsoft.com/office/drawing/2014/main" id="{2A70357D-A80B-4F33-AFD5-0E912289D662}"/>
              </a:ext>
            </a:extLst>
          </p:cNvPr>
          <p:cNvSpPr txBox="1">
            <a:spLocks/>
          </p:cNvSpPr>
          <p:nvPr/>
        </p:nvSpPr>
        <p:spPr>
          <a:xfrm>
            <a:off x="751113" y="844575"/>
            <a:ext cx="10925175" cy="156877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400" b="1" kern="1200">
                <a:solidFill>
                  <a:schemeClr val="tx1">
                    <a:lumMod val="50000"/>
                  </a:schemeClr>
                </a:solidFill>
                <a:latin typeface="+mj-lt"/>
                <a:ea typeface="+mj-ea"/>
                <a:cs typeface="+mj-cs"/>
              </a:defRPr>
            </a:lvl1pPr>
          </a:lstStyle>
          <a:p>
            <a:r>
              <a:rPr lang="en-US" sz="2400" b="0" dirty="0">
                <a:cs typeface="Seattle Text"/>
              </a:rPr>
              <a:t>We picked 4 locations with right-of-way deficiencies; we’d like you to consider 4 questions </a:t>
            </a:r>
            <a:endParaRPr lang="en-US" sz="2400" b="0" dirty="0"/>
          </a:p>
        </p:txBody>
      </p:sp>
    </p:spTree>
    <p:extLst>
      <p:ext uri="{BB962C8B-B14F-4D97-AF65-F5344CB8AC3E}">
        <p14:creationId xmlns:p14="http://schemas.microsoft.com/office/powerpoint/2010/main" val="40366616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C26EE-5ECA-445F-ADE2-64081D16D536}"/>
              </a:ext>
            </a:extLst>
          </p:cNvPr>
          <p:cNvSpPr>
            <a:spLocks noGrp="1"/>
          </p:cNvSpPr>
          <p:nvPr>
            <p:ph type="title"/>
          </p:nvPr>
        </p:nvSpPr>
        <p:spPr/>
        <p:txBody>
          <a:bodyPr/>
          <a:lstStyle/>
          <a:p>
            <a:r>
              <a:rPr lang="en-US">
                <a:cs typeface="Seattle Text"/>
              </a:rPr>
              <a:t>A. </a:t>
            </a:r>
            <a:r>
              <a:rPr lang="en-US" dirty="0">
                <a:cs typeface="Seattle Text"/>
              </a:rPr>
              <a:t>Pedestrian priority example: 12</a:t>
            </a:r>
            <a:r>
              <a:rPr lang="en-US" baseline="30000" dirty="0">
                <a:cs typeface="Seattle Text"/>
              </a:rPr>
              <a:t>th</a:t>
            </a:r>
            <a:r>
              <a:rPr lang="en-US" dirty="0">
                <a:cs typeface="Seattle Text"/>
              </a:rPr>
              <a:t> Ave E</a:t>
            </a:r>
            <a:endParaRPr lang="en-US" dirty="0"/>
          </a:p>
        </p:txBody>
      </p:sp>
      <p:pic>
        <p:nvPicPr>
          <p:cNvPr id="4" name="Picture 4" descr="Screen capture of Google streetview depicting the cross section of 12th Ave E, a two way street. The image includes two general purpose travel lanes (one in each direction), painted bike sharrow, two parking lanes, and two sidewalks with obstructions like utility poles and parking signs. ">
            <a:extLst>
              <a:ext uri="{FF2B5EF4-FFF2-40B4-BE49-F238E27FC236}">
                <a16:creationId xmlns:a16="http://schemas.microsoft.com/office/drawing/2014/main" id="{197A2B3B-9DE7-4469-AC8E-A3649F173B27}"/>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151167" y="1782207"/>
            <a:ext cx="8040833" cy="4081816"/>
          </a:xfrm>
          <a:prstGeom prst="rect">
            <a:avLst/>
          </a:prstGeom>
        </p:spPr>
      </p:pic>
      <p:sp>
        <p:nvSpPr>
          <p:cNvPr id="3" name="Rectangle 2">
            <a:extLst>
              <a:ext uri="{FF2B5EF4-FFF2-40B4-BE49-F238E27FC236}">
                <a16:creationId xmlns:a16="http://schemas.microsoft.com/office/drawing/2014/main" id="{60B8BE82-CF19-CB46-8CC0-5477E224F0A5}"/>
              </a:ext>
            </a:extLst>
          </p:cNvPr>
          <p:cNvSpPr/>
          <p:nvPr/>
        </p:nvSpPr>
        <p:spPr>
          <a:xfrm>
            <a:off x="9188912" y="2757045"/>
            <a:ext cx="3003088" cy="369332"/>
          </a:xfrm>
          <a:prstGeom prst="rect">
            <a:avLst/>
          </a:prstGeom>
        </p:spPr>
        <p:txBody>
          <a:bodyPr wrap="square">
            <a:spAutoFit/>
          </a:bodyPr>
          <a:lstStyle/>
          <a:p>
            <a:r>
              <a:rPr lang="en-US" dirty="0">
                <a:solidFill>
                  <a:srgbClr val="000000"/>
                </a:solidFill>
                <a:latin typeface="Times" pitchFamily="2" charset="0"/>
              </a:rPr>
              <a:t> </a:t>
            </a:r>
            <a:endParaRPr lang="en-US" dirty="0"/>
          </a:p>
        </p:txBody>
      </p:sp>
      <p:sp>
        <p:nvSpPr>
          <p:cNvPr id="6" name="Content Placeholder 6">
            <a:extLst>
              <a:ext uri="{FF2B5EF4-FFF2-40B4-BE49-F238E27FC236}">
                <a16:creationId xmlns:a16="http://schemas.microsoft.com/office/drawing/2014/main" id="{02439C7A-5205-7146-8263-346F0E9610E6}"/>
              </a:ext>
            </a:extLst>
          </p:cNvPr>
          <p:cNvSpPr txBox="1">
            <a:spLocks/>
          </p:cNvSpPr>
          <p:nvPr/>
        </p:nvSpPr>
        <p:spPr>
          <a:xfrm>
            <a:off x="838201" y="1782207"/>
            <a:ext cx="3171092" cy="4096698"/>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lumMod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lumMod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dirty="0"/>
              <a:t>Capitol Hill Urban Center </a:t>
            </a:r>
          </a:p>
          <a:p>
            <a:pPr lvl="1"/>
            <a:r>
              <a:rPr lang="en-US" dirty="0"/>
              <a:t>Proposed policy defines pedestrian priority when right-of-way is deficient</a:t>
            </a:r>
          </a:p>
          <a:p>
            <a:pPr marL="0" indent="0">
              <a:buNone/>
            </a:pPr>
            <a:endParaRPr lang="en-US" dirty="0"/>
          </a:p>
          <a:p>
            <a:pPr marL="0" indent="0">
              <a:buNone/>
            </a:pPr>
            <a:r>
              <a:rPr lang="en-US" dirty="0"/>
              <a:t>Sidewalk deficiency: </a:t>
            </a:r>
          </a:p>
          <a:p>
            <a:pPr lvl="1"/>
            <a:r>
              <a:rPr lang="en-US" dirty="0"/>
              <a:t>Width: 6 feet</a:t>
            </a:r>
          </a:p>
          <a:p>
            <a:pPr lvl="1"/>
            <a:r>
              <a:rPr lang="en-US" dirty="0"/>
              <a:t>Streets Illustrated standard: 12 feet</a:t>
            </a:r>
          </a:p>
        </p:txBody>
      </p:sp>
      <p:sp>
        <p:nvSpPr>
          <p:cNvPr id="7" name="TextBox 6">
            <a:extLst>
              <a:ext uri="{FF2B5EF4-FFF2-40B4-BE49-F238E27FC236}">
                <a16:creationId xmlns:a16="http://schemas.microsoft.com/office/drawing/2014/main" id="{C420C26A-AF55-2346-867D-899F3376ACB1}"/>
              </a:ext>
            </a:extLst>
          </p:cNvPr>
          <p:cNvSpPr txBox="1"/>
          <p:nvPr/>
        </p:nvSpPr>
        <p:spPr>
          <a:xfrm>
            <a:off x="10092761" y="1367524"/>
            <a:ext cx="2663952" cy="646331"/>
          </a:xfrm>
          <a:prstGeom prst="rect">
            <a:avLst/>
          </a:prstGeom>
          <a:noFill/>
        </p:spPr>
        <p:txBody>
          <a:bodyPr wrap="square" rtlCol="0">
            <a:spAutoFit/>
          </a:bodyPr>
          <a:lstStyle/>
          <a:p>
            <a:r>
              <a:rPr lang="en-US" dirty="0">
                <a:hlinkClick r:id="rId4"/>
              </a:rPr>
              <a:t>Google streetview</a:t>
            </a:r>
            <a:endParaRPr lang="en-US" dirty="0"/>
          </a:p>
          <a:p>
            <a:endParaRPr lang="en-US" dirty="0"/>
          </a:p>
        </p:txBody>
      </p:sp>
    </p:spTree>
    <p:extLst>
      <p:ext uri="{BB962C8B-B14F-4D97-AF65-F5344CB8AC3E}">
        <p14:creationId xmlns:p14="http://schemas.microsoft.com/office/powerpoint/2010/main" val="21916563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C26EE-5ECA-445F-ADE2-64081D16D536}"/>
              </a:ext>
            </a:extLst>
          </p:cNvPr>
          <p:cNvSpPr>
            <a:spLocks noGrp="1"/>
          </p:cNvSpPr>
          <p:nvPr>
            <p:ph type="title"/>
          </p:nvPr>
        </p:nvSpPr>
        <p:spPr/>
        <p:txBody>
          <a:bodyPr/>
          <a:lstStyle/>
          <a:p>
            <a:r>
              <a:rPr lang="en-US">
                <a:cs typeface="Seattle Text"/>
              </a:rPr>
              <a:t>A. </a:t>
            </a:r>
            <a:r>
              <a:rPr lang="en-US" dirty="0">
                <a:cs typeface="Seattle Text"/>
              </a:rPr>
              <a:t>Pedestrian priority example: 12</a:t>
            </a:r>
            <a:r>
              <a:rPr lang="en-US" baseline="30000" dirty="0">
                <a:cs typeface="Seattle Text"/>
              </a:rPr>
              <a:t>th</a:t>
            </a:r>
            <a:r>
              <a:rPr lang="en-US" dirty="0">
                <a:cs typeface="Seattle Text"/>
              </a:rPr>
              <a:t> Ave E</a:t>
            </a:r>
            <a:endParaRPr lang="en-US" dirty="0"/>
          </a:p>
        </p:txBody>
      </p:sp>
      <p:sp>
        <p:nvSpPr>
          <p:cNvPr id="7" name="Content Placeholder 6">
            <a:extLst>
              <a:ext uri="{FF2B5EF4-FFF2-40B4-BE49-F238E27FC236}">
                <a16:creationId xmlns:a16="http://schemas.microsoft.com/office/drawing/2014/main" id="{F1B5845D-42AA-BD48-98F7-01DABE1A7270}"/>
              </a:ext>
            </a:extLst>
          </p:cNvPr>
          <p:cNvSpPr>
            <a:spLocks noGrp="1"/>
          </p:cNvSpPr>
          <p:nvPr>
            <p:ph sz="half" idx="1"/>
          </p:nvPr>
        </p:nvSpPr>
        <p:spPr/>
        <p:txBody>
          <a:bodyPr/>
          <a:lstStyle/>
          <a:p>
            <a:r>
              <a:rPr lang="en-US" dirty="0"/>
              <a:t>Modal priority networks:</a:t>
            </a:r>
          </a:p>
          <a:p>
            <a:pPr lvl="1"/>
            <a:r>
              <a:rPr lang="en-US" dirty="0"/>
              <a:t>Transit – planned Frequent Transit Network route, but no current service</a:t>
            </a:r>
          </a:p>
          <a:p>
            <a:pPr lvl="1"/>
            <a:r>
              <a:rPr lang="en-US" dirty="0"/>
              <a:t>Freight – minor truck street</a:t>
            </a:r>
          </a:p>
          <a:p>
            <a:pPr lvl="1"/>
            <a:r>
              <a:rPr lang="en-US" dirty="0"/>
              <a:t>Bike – planned standard bike lane</a:t>
            </a:r>
          </a:p>
          <a:p>
            <a:endParaRPr lang="en-US" dirty="0"/>
          </a:p>
          <a:p>
            <a:r>
              <a:rPr lang="en-US" dirty="0"/>
              <a:t>Average daily traffic: &lt;10,000</a:t>
            </a:r>
          </a:p>
          <a:p>
            <a:pPr marL="0" indent="0">
              <a:buNone/>
            </a:pPr>
            <a:endParaRPr lang="en-US" dirty="0"/>
          </a:p>
        </p:txBody>
      </p:sp>
      <p:sp>
        <p:nvSpPr>
          <p:cNvPr id="8" name="Content Placeholder 7">
            <a:extLst>
              <a:ext uri="{FF2B5EF4-FFF2-40B4-BE49-F238E27FC236}">
                <a16:creationId xmlns:a16="http://schemas.microsoft.com/office/drawing/2014/main" id="{88E664CA-7D49-0146-9188-1B1491A66FE0}"/>
              </a:ext>
            </a:extLst>
          </p:cNvPr>
          <p:cNvSpPr>
            <a:spLocks noGrp="1"/>
          </p:cNvSpPr>
          <p:nvPr>
            <p:ph sz="half" idx="2"/>
          </p:nvPr>
        </p:nvSpPr>
        <p:spPr/>
        <p:txBody>
          <a:bodyPr vert="horz" lIns="91440" tIns="45720" rIns="91440" bIns="45720" rtlCol="0" anchor="t">
            <a:normAutofit/>
          </a:bodyPr>
          <a:lstStyle/>
          <a:p>
            <a:pPr marL="0" indent="0">
              <a:buNone/>
            </a:pPr>
            <a:r>
              <a:rPr lang="en-US" b="1" dirty="0"/>
              <a:t>Proposed approach based on applying the modal integration policy: </a:t>
            </a:r>
          </a:p>
          <a:p>
            <a:pPr marL="0" indent="0">
              <a:buNone/>
            </a:pPr>
            <a:r>
              <a:rPr lang="en-US" dirty="0"/>
              <a:t>This is </a:t>
            </a:r>
            <a:r>
              <a:rPr lang="en-US"/>
              <a:t>an unlikely</a:t>
            </a:r>
            <a:r>
              <a:rPr lang="en-US" dirty="0"/>
              <a:t> critical bike segment.</a:t>
            </a:r>
          </a:p>
          <a:p>
            <a:pPr marL="0" indent="0">
              <a:buNone/>
            </a:pPr>
            <a:r>
              <a:rPr lang="en-US" dirty="0"/>
              <a:t>Prioritize future sidewalk widening to meet Streets Illustrated standards. </a:t>
            </a:r>
          </a:p>
          <a:p>
            <a:pPr marL="0" indent="0">
              <a:buNone/>
            </a:pPr>
            <a:r>
              <a:rPr lang="en-US" dirty="0"/>
              <a:t>In near term, retain curb side functions and identify strategic widenings at intersections, bike parking, other pedestrian realm uses.</a:t>
            </a:r>
          </a:p>
        </p:txBody>
      </p:sp>
      <p:sp>
        <p:nvSpPr>
          <p:cNvPr id="3" name="Rectangle 2">
            <a:extLst>
              <a:ext uri="{FF2B5EF4-FFF2-40B4-BE49-F238E27FC236}">
                <a16:creationId xmlns:a16="http://schemas.microsoft.com/office/drawing/2014/main" id="{60B8BE82-CF19-CB46-8CC0-5477E224F0A5}"/>
              </a:ext>
            </a:extLst>
          </p:cNvPr>
          <p:cNvSpPr/>
          <p:nvPr/>
        </p:nvSpPr>
        <p:spPr>
          <a:xfrm>
            <a:off x="9188912" y="2757045"/>
            <a:ext cx="3003088" cy="369332"/>
          </a:xfrm>
          <a:prstGeom prst="rect">
            <a:avLst/>
          </a:prstGeom>
        </p:spPr>
        <p:txBody>
          <a:bodyPr wrap="square">
            <a:spAutoFit/>
          </a:bodyPr>
          <a:lstStyle/>
          <a:p>
            <a:r>
              <a:rPr lang="en-US" dirty="0">
                <a:solidFill>
                  <a:srgbClr val="000000"/>
                </a:solidFill>
                <a:latin typeface="Times" pitchFamily="2" charset="0"/>
              </a:rPr>
              <a:t> </a:t>
            </a:r>
            <a:endParaRPr lang="en-US" dirty="0"/>
          </a:p>
        </p:txBody>
      </p:sp>
    </p:spTree>
    <p:extLst>
      <p:ext uri="{BB962C8B-B14F-4D97-AF65-F5344CB8AC3E}">
        <p14:creationId xmlns:p14="http://schemas.microsoft.com/office/powerpoint/2010/main" val="28706059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C26EE-5ECA-445F-ADE2-64081D16D536}"/>
              </a:ext>
            </a:extLst>
          </p:cNvPr>
          <p:cNvSpPr>
            <a:spLocks noGrp="1"/>
          </p:cNvSpPr>
          <p:nvPr>
            <p:ph type="title"/>
          </p:nvPr>
        </p:nvSpPr>
        <p:spPr/>
        <p:txBody>
          <a:bodyPr/>
          <a:lstStyle/>
          <a:p>
            <a:r>
              <a:rPr lang="en-US">
                <a:cs typeface="Seattle Text"/>
              </a:rPr>
              <a:t>B. </a:t>
            </a:r>
            <a:r>
              <a:rPr lang="en-US" dirty="0">
                <a:cs typeface="Seattle Text"/>
              </a:rPr>
              <a:t>Transit priority example: 35</a:t>
            </a:r>
            <a:r>
              <a:rPr lang="en-US" baseline="30000" dirty="0">
                <a:cs typeface="Seattle Text"/>
              </a:rPr>
              <a:t>th</a:t>
            </a:r>
            <a:r>
              <a:rPr lang="en-US" dirty="0">
                <a:cs typeface="Seattle Text"/>
              </a:rPr>
              <a:t> Ave SW</a:t>
            </a:r>
            <a:endParaRPr lang="en-US" dirty="0"/>
          </a:p>
        </p:txBody>
      </p:sp>
      <p:sp>
        <p:nvSpPr>
          <p:cNvPr id="3" name="Rectangle 2">
            <a:extLst>
              <a:ext uri="{FF2B5EF4-FFF2-40B4-BE49-F238E27FC236}">
                <a16:creationId xmlns:a16="http://schemas.microsoft.com/office/drawing/2014/main" id="{60B8BE82-CF19-CB46-8CC0-5477E224F0A5}"/>
              </a:ext>
            </a:extLst>
          </p:cNvPr>
          <p:cNvSpPr/>
          <p:nvPr/>
        </p:nvSpPr>
        <p:spPr>
          <a:xfrm>
            <a:off x="9188912" y="2757045"/>
            <a:ext cx="3003088" cy="369332"/>
          </a:xfrm>
          <a:prstGeom prst="rect">
            <a:avLst/>
          </a:prstGeom>
        </p:spPr>
        <p:txBody>
          <a:bodyPr wrap="square">
            <a:spAutoFit/>
          </a:bodyPr>
          <a:lstStyle/>
          <a:p>
            <a:r>
              <a:rPr lang="en-US" dirty="0">
                <a:solidFill>
                  <a:srgbClr val="000000"/>
                </a:solidFill>
                <a:latin typeface="Times" pitchFamily="2" charset="0"/>
              </a:rPr>
              <a:t> </a:t>
            </a:r>
            <a:endParaRPr lang="en-US" dirty="0"/>
          </a:p>
        </p:txBody>
      </p:sp>
      <p:pic>
        <p:nvPicPr>
          <p:cNvPr id="9" name="Picture 8" descr="Screen capture of Google streetview depicting the cross section of 35th Ave SW, a two-way street. The image includes four general purpose travel lanes (two in each direction), a middle turn lane, and two sidewalks.">
            <a:extLst>
              <a:ext uri="{FF2B5EF4-FFF2-40B4-BE49-F238E27FC236}">
                <a16:creationId xmlns:a16="http://schemas.microsoft.com/office/drawing/2014/main" id="{65FEB8BF-0947-7042-B868-21B9EB08C6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99353" y="1777855"/>
            <a:ext cx="7592647" cy="3793988"/>
          </a:xfrm>
          <a:prstGeom prst="rect">
            <a:avLst/>
          </a:prstGeom>
        </p:spPr>
      </p:pic>
      <p:sp>
        <p:nvSpPr>
          <p:cNvPr id="11" name="Content Placeholder 6">
            <a:extLst>
              <a:ext uri="{FF2B5EF4-FFF2-40B4-BE49-F238E27FC236}">
                <a16:creationId xmlns:a16="http://schemas.microsoft.com/office/drawing/2014/main" id="{8D91E9D8-B1F5-0C4C-9A97-EA0D9713A1DF}"/>
              </a:ext>
            </a:extLst>
          </p:cNvPr>
          <p:cNvSpPr txBox="1">
            <a:spLocks/>
          </p:cNvSpPr>
          <p:nvPr/>
        </p:nvSpPr>
        <p:spPr>
          <a:xfrm>
            <a:off x="838201" y="1777855"/>
            <a:ext cx="3171092" cy="4096698"/>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lumMod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lumMod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dirty="0"/>
              <a:t>Arterial outside of Urban Center/Village</a:t>
            </a:r>
          </a:p>
          <a:p>
            <a:pPr lvl="1"/>
            <a:r>
              <a:rPr lang="en-US" dirty="0"/>
              <a:t>Proposed policy defines transit priority when right-of-way is deficient</a:t>
            </a:r>
          </a:p>
          <a:p>
            <a:pPr marL="0" indent="0">
              <a:buNone/>
            </a:pPr>
            <a:endParaRPr lang="en-US" dirty="0"/>
          </a:p>
          <a:p>
            <a:pPr marL="0" indent="0">
              <a:buNone/>
            </a:pPr>
            <a:r>
              <a:rPr lang="en-US" dirty="0"/>
              <a:t>ROW deficiencies:</a:t>
            </a:r>
          </a:p>
          <a:p>
            <a:pPr lvl="1"/>
            <a:r>
              <a:rPr lang="en-US" dirty="0"/>
              <a:t>Candidate for bus-only lanes</a:t>
            </a:r>
          </a:p>
          <a:p>
            <a:pPr lvl="1"/>
            <a:r>
              <a:rPr lang="en-US" dirty="0">
                <a:cs typeface="Calibri"/>
              </a:rPr>
              <a:t>Planned for protected bike lanes</a:t>
            </a:r>
          </a:p>
          <a:p>
            <a:pPr lvl="1"/>
            <a:endParaRPr lang="en-US" dirty="0"/>
          </a:p>
        </p:txBody>
      </p:sp>
      <p:sp>
        <p:nvSpPr>
          <p:cNvPr id="12" name="TextBox 11">
            <a:extLst>
              <a:ext uri="{FF2B5EF4-FFF2-40B4-BE49-F238E27FC236}">
                <a16:creationId xmlns:a16="http://schemas.microsoft.com/office/drawing/2014/main" id="{E74E8163-D24E-634D-859B-5E787C5DF182}"/>
              </a:ext>
            </a:extLst>
          </p:cNvPr>
          <p:cNvSpPr txBox="1"/>
          <p:nvPr/>
        </p:nvSpPr>
        <p:spPr>
          <a:xfrm>
            <a:off x="10092761" y="1367524"/>
            <a:ext cx="2663952" cy="646331"/>
          </a:xfrm>
          <a:prstGeom prst="rect">
            <a:avLst/>
          </a:prstGeom>
          <a:noFill/>
        </p:spPr>
        <p:txBody>
          <a:bodyPr wrap="square" rtlCol="0">
            <a:spAutoFit/>
          </a:bodyPr>
          <a:lstStyle/>
          <a:p>
            <a:r>
              <a:rPr lang="en-US" dirty="0">
                <a:hlinkClick r:id="rId4"/>
              </a:rPr>
              <a:t>Google streetview</a:t>
            </a:r>
            <a:endParaRPr lang="en-US" dirty="0"/>
          </a:p>
          <a:p>
            <a:endParaRPr lang="en-US" dirty="0"/>
          </a:p>
        </p:txBody>
      </p:sp>
    </p:spTree>
    <p:extLst>
      <p:ext uri="{BB962C8B-B14F-4D97-AF65-F5344CB8AC3E}">
        <p14:creationId xmlns:p14="http://schemas.microsoft.com/office/powerpoint/2010/main" val="3640273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C26EE-5ECA-445F-ADE2-64081D16D536}"/>
              </a:ext>
            </a:extLst>
          </p:cNvPr>
          <p:cNvSpPr>
            <a:spLocks noGrp="1"/>
          </p:cNvSpPr>
          <p:nvPr>
            <p:ph type="title"/>
          </p:nvPr>
        </p:nvSpPr>
        <p:spPr/>
        <p:txBody>
          <a:bodyPr/>
          <a:lstStyle/>
          <a:p>
            <a:r>
              <a:rPr lang="en-US">
                <a:cs typeface="Seattle Text"/>
              </a:rPr>
              <a:t>B. </a:t>
            </a:r>
            <a:r>
              <a:rPr lang="en-US" dirty="0">
                <a:cs typeface="Seattle Text"/>
              </a:rPr>
              <a:t>Transit priority example: 35</a:t>
            </a:r>
            <a:r>
              <a:rPr lang="en-US" baseline="30000" dirty="0">
                <a:cs typeface="Seattle Text"/>
              </a:rPr>
              <a:t>th</a:t>
            </a:r>
            <a:r>
              <a:rPr lang="en-US" dirty="0">
                <a:cs typeface="Seattle Text"/>
              </a:rPr>
              <a:t> Ave SW</a:t>
            </a:r>
            <a:endParaRPr lang="en-US" dirty="0"/>
          </a:p>
        </p:txBody>
      </p:sp>
      <p:sp>
        <p:nvSpPr>
          <p:cNvPr id="3" name="Rectangle 2">
            <a:extLst>
              <a:ext uri="{FF2B5EF4-FFF2-40B4-BE49-F238E27FC236}">
                <a16:creationId xmlns:a16="http://schemas.microsoft.com/office/drawing/2014/main" id="{60B8BE82-CF19-CB46-8CC0-5477E224F0A5}"/>
              </a:ext>
            </a:extLst>
          </p:cNvPr>
          <p:cNvSpPr/>
          <p:nvPr/>
        </p:nvSpPr>
        <p:spPr>
          <a:xfrm>
            <a:off x="9188912" y="2757045"/>
            <a:ext cx="3003088" cy="369332"/>
          </a:xfrm>
          <a:prstGeom prst="rect">
            <a:avLst/>
          </a:prstGeom>
        </p:spPr>
        <p:txBody>
          <a:bodyPr wrap="square">
            <a:spAutoFit/>
          </a:bodyPr>
          <a:lstStyle/>
          <a:p>
            <a:r>
              <a:rPr lang="en-US" dirty="0">
                <a:solidFill>
                  <a:srgbClr val="000000"/>
                </a:solidFill>
                <a:latin typeface="Times" pitchFamily="2" charset="0"/>
              </a:rPr>
              <a:t> </a:t>
            </a:r>
            <a:endParaRPr lang="en-US" dirty="0"/>
          </a:p>
        </p:txBody>
      </p:sp>
      <p:sp>
        <p:nvSpPr>
          <p:cNvPr id="8" name="Content Placeholder 6">
            <a:extLst>
              <a:ext uri="{FF2B5EF4-FFF2-40B4-BE49-F238E27FC236}">
                <a16:creationId xmlns:a16="http://schemas.microsoft.com/office/drawing/2014/main" id="{A70ACEAA-0B94-9447-8F6B-EA1462522266}"/>
              </a:ext>
            </a:extLst>
          </p:cNvPr>
          <p:cNvSpPr>
            <a:spLocks noGrp="1"/>
          </p:cNvSpPr>
          <p:nvPr>
            <p:ph sz="half" idx="1"/>
          </p:nvPr>
        </p:nvSpPr>
        <p:spPr>
          <a:xfrm>
            <a:off x="838200" y="1825625"/>
            <a:ext cx="5181600" cy="4096698"/>
          </a:xfrm>
        </p:spPr>
        <p:txBody>
          <a:bodyPr/>
          <a:lstStyle/>
          <a:p>
            <a:r>
              <a:rPr lang="en-US" dirty="0"/>
              <a:t>Modal priority networks:</a:t>
            </a:r>
          </a:p>
          <a:p>
            <a:pPr lvl="1"/>
            <a:r>
              <a:rPr lang="en-US" dirty="0"/>
              <a:t>Transit – Frequent Transit Network (3,000 daily bus passengers)</a:t>
            </a:r>
          </a:p>
          <a:p>
            <a:pPr lvl="1"/>
            <a:r>
              <a:rPr lang="en-US" dirty="0"/>
              <a:t>Freight – not on network</a:t>
            </a:r>
          </a:p>
          <a:p>
            <a:pPr lvl="1"/>
            <a:r>
              <a:rPr lang="en-US" dirty="0"/>
              <a:t>Bike – planned protected bike lane</a:t>
            </a:r>
          </a:p>
          <a:p>
            <a:endParaRPr lang="en-US" dirty="0"/>
          </a:p>
          <a:p>
            <a:r>
              <a:rPr lang="en-US" dirty="0"/>
              <a:t>Average daily traffic: 24,000</a:t>
            </a:r>
          </a:p>
          <a:p>
            <a:r>
              <a:rPr lang="en-US" dirty="0"/>
              <a:t>Turn lanes required due to vehicle volume</a:t>
            </a:r>
          </a:p>
          <a:p>
            <a:pPr marL="0" indent="0">
              <a:buNone/>
            </a:pPr>
            <a:endParaRPr lang="en-US" dirty="0"/>
          </a:p>
        </p:txBody>
      </p:sp>
      <p:sp>
        <p:nvSpPr>
          <p:cNvPr id="10" name="Content Placeholder 7">
            <a:extLst>
              <a:ext uri="{FF2B5EF4-FFF2-40B4-BE49-F238E27FC236}">
                <a16:creationId xmlns:a16="http://schemas.microsoft.com/office/drawing/2014/main" id="{B123C5C6-2327-3D49-8201-C3A95382C11B}"/>
              </a:ext>
            </a:extLst>
          </p:cNvPr>
          <p:cNvSpPr txBox="1">
            <a:spLocks/>
          </p:cNvSpPr>
          <p:nvPr/>
        </p:nvSpPr>
        <p:spPr>
          <a:xfrm>
            <a:off x="6172200" y="1825625"/>
            <a:ext cx="5181600" cy="4096698"/>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lumMod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lumMod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b="1" dirty="0"/>
              <a:t>Proposed approach based on applying the modal integration policy: </a:t>
            </a:r>
          </a:p>
          <a:p>
            <a:pPr marL="0" indent="0">
              <a:buNone/>
            </a:pPr>
            <a:r>
              <a:rPr lang="en-US" dirty="0"/>
              <a:t>This is </a:t>
            </a:r>
            <a:r>
              <a:rPr lang="en-US"/>
              <a:t>an unlikely</a:t>
            </a:r>
            <a:r>
              <a:rPr lang="en-US" dirty="0"/>
              <a:t> critical bike segment as there are parallel bike routes that are flatter than 35</a:t>
            </a:r>
            <a:r>
              <a:rPr lang="en-US" baseline="30000" dirty="0"/>
              <a:t>th</a:t>
            </a:r>
            <a:r>
              <a:rPr lang="en-US" dirty="0"/>
              <a:t> Ave SW.</a:t>
            </a:r>
            <a:endParaRPr lang="en-US"/>
          </a:p>
          <a:p>
            <a:pPr marL="0" indent="0">
              <a:buFont typeface="Arial" panose="020B0604020202020204" pitchFamily="34" charset="0"/>
              <a:buNone/>
            </a:pPr>
            <a:r>
              <a:rPr lang="en-US" dirty="0"/>
              <a:t>Prioritize transit in right-of-way allocation.</a:t>
            </a:r>
          </a:p>
        </p:txBody>
      </p:sp>
    </p:spTree>
    <p:extLst>
      <p:ext uri="{BB962C8B-B14F-4D97-AF65-F5344CB8AC3E}">
        <p14:creationId xmlns:p14="http://schemas.microsoft.com/office/powerpoint/2010/main" val="324298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EA321-B302-724D-9AE8-5D49CD128CA1}"/>
              </a:ext>
            </a:extLst>
          </p:cNvPr>
          <p:cNvSpPr>
            <a:spLocks noGrp="1"/>
          </p:cNvSpPr>
          <p:nvPr>
            <p:ph type="title"/>
          </p:nvPr>
        </p:nvSpPr>
        <p:spPr/>
        <p:txBody>
          <a:bodyPr/>
          <a:lstStyle/>
          <a:p>
            <a:r>
              <a:rPr lang="en-US"/>
              <a:t>Meeting format</a:t>
            </a:r>
          </a:p>
        </p:txBody>
      </p:sp>
      <p:sp>
        <p:nvSpPr>
          <p:cNvPr id="3" name="Content Placeholder 2">
            <a:extLst>
              <a:ext uri="{FF2B5EF4-FFF2-40B4-BE49-F238E27FC236}">
                <a16:creationId xmlns:a16="http://schemas.microsoft.com/office/drawing/2014/main" id="{99629BB7-D1A0-864C-89D0-1E21D702D586}"/>
              </a:ext>
            </a:extLst>
          </p:cNvPr>
          <p:cNvSpPr>
            <a:spLocks noGrp="1"/>
          </p:cNvSpPr>
          <p:nvPr>
            <p:ph idx="1"/>
          </p:nvPr>
        </p:nvSpPr>
        <p:spPr>
          <a:xfrm>
            <a:off x="881063" y="1639887"/>
            <a:ext cx="10515600" cy="4087324"/>
          </a:xfrm>
        </p:spPr>
        <p:txBody>
          <a:bodyPr vert="horz" lIns="91440" tIns="45720" rIns="91440" bIns="45720" rtlCol="0" anchor="t">
            <a:normAutofit/>
          </a:bodyPr>
          <a:lstStyle/>
          <a:p>
            <a:pPr>
              <a:spcAft>
                <a:spcPts val="600"/>
              </a:spcAft>
            </a:pPr>
            <a:r>
              <a:rPr lang="en-US">
                <a:ea typeface="+mn-lt"/>
                <a:cs typeface="+mn-lt"/>
              </a:rPr>
              <a:t>We want to hear from you; </a:t>
            </a:r>
            <a:r>
              <a:rPr lang="en-US" u="sng">
                <a:ea typeface="+mn-lt"/>
                <a:cs typeface="+mn-lt"/>
              </a:rPr>
              <a:t>we encourage you to chime in and participate</a:t>
            </a:r>
            <a:r>
              <a:rPr lang="en-US">
                <a:ea typeface="+mn-lt"/>
                <a:cs typeface="+mn-lt"/>
              </a:rPr>
              <a:t>; some meetings will have more time for open discussion</a:t>
            </a:r>
            <a:endParaRPr lang="en-US">
              <a:cs typeface="Calibri"/>
            </a:endParaRPr>
          </a:p>
          <a:p>
            <a:r>
              <a:rPr lang="en-US">
                <a:ea typeface="+mn-lt"/>
                <a:cs typeface="+mn-lt"/>
              </a:rPr>
              <a:t>During presentations:</a:t>
            </a:r>
          </a:p>
          <a:p>
            <a:pPr lvl="1">
              <a:buFont typeface="Wingdings" panose="05000000000000000000" pitchFamily="2" charset="2"/>
              <a:buChar char="§"/>
            </a:pPr>
            <a:r>
              <a:rPr lang="en-US">
                <a:ea typeface="+mn-lt"/>
                <a:cs typeface="+mn-lt"/>
              </a:rPr>
              <a:t>We will screenshare slides</a:t>
            </a:r>
          </a:p>
          <a:p>
            <a:pPr lvl="1">
              <a:buFont typeface="Wingdings" panose="05000000000000000000" pitchFamily="2" charset="2"/>
              <a:buChar char="§"/>
            </a:pPr>
            <a:r>
              <a:rPr lang="en-US"/>
              <a:t>Please stay on mute</a:t>
            </a:r>
          </a:p>
          <a:p>
            <a:pPr lvl="1">
              <a:buFont typeface="Wingdings" panose="05000000000000000000" pitchFamily="2" charset="2"/>
              <a:buChar char="§"/>
            </a:pPr>
            <a:r>
              <a:rPr lang="en-US"/>
              <a:t>If you want to chime in or have quick questions answered as we go, please use the </a:t>
            </a:r>
            <a:r>
              <a:rPr lang="en-US" b="1" u="sng"/>
              <a:t>chat function (send to "all participants" or "all panelists")</a:t>
            </a:r>
            <a:r>
              <a:rPr lang="en-US"/>
              <a:t> or </a:t>
            </a:r>
            <a:r>
              <a:rPr lang="en-US" b="1" u="sng"/>
              <a:t>raise hand function</a:t>
            </a:r>
            <a:endParaRPr lang="en-US" b="1" u="sng">
              <a:cs typeface="Calibri"/>
            </a:endParaRPr>
          </a:p>
          <a:p>
            <a:pPr>
              <a:spcAft>
                <a:spcPts val="600"/>
              </a:spcAft>
            </a:pPr>
            <a:r>
              <a:rPr lang="en-US" sz="2500">
                <a:ea typeface="+mn-lt"/>
                <a:cs typeface="+mn-lt"/>
              </a:rPr>
              <a:t>Please say your name before you speak</a:t>
            </a:r>
          </a:p>
          <a:p>
            <a:r>
              <a:rPr lang="en-US">
                <a:ea typeface="+mn-lt"/>
                <a:cs typeface="+mn-lt"/>
              </a:rPr>
              <a:t>If you are having technical difficulties, please use the chat or email ellie.smith@seattle.gov</a:t>
            </a:r>
          </a:p>
          <a:p>
            <a:pPr marL="0" indent="0">
              <a:buNone/>
            </a:pPr>
            <a:endParaRPr lang="en-US">
              <a:cs typeface="Calibri"/>
            </a:endParaRPr>
          </a:p>
          <a:p>
            <a:endParaRPr lang="en-US">
              <a:cs typeface="Calibri"/>
            </a:endParaRPr>
          </a:p>
          <a:p>
            <a:endParaRPr lang="en-US">
              <a:highlight>
                <a:srgbClr val="FFFF00"/>
              </a:highlight>
              <a:cs typeface="Calibri"/>
            </a:endParaRPr>
          </a:p>
        </p:txBody>
      </p:sp>
    </p:spTree>
    <p:extLst>
      <p:ext uri="{BB962C8B-B14F-4D97-AF65-F5344CB8AC3E}">
        <p14:creationId xmlns:p14="http://schemas.microsoft.com/office/powerpoint/2010/main" val="36335391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C26EE-5ECA-445F-ADE2-64081D16D536}"/>
              </a:ext>
            </a:extLst>
          </p:cNvPr>
          <p:cNvSpPr>
            <a:spLocks noGrp="1"/>
          </p:cNvSpPr>
          <p:nvPr>
            <p:ph type="title"/>
          </p:nvPr>
        </p:nvSpPr>
        <p:spPr/>
        <p:txBody>
          <a:bodyPr/>
          <a:lstStyle/>
          <a:p>
            <a:r>
              <a:rPr lang="en-US">
                <a:cs typeface="Seattle Text"/>
              </a:rPr>
              <a:t>C. </a:t>
            </a:r>
            <a:r>
              <a:rPr lang="en-US" dirty="0">
                <a:cs typeface="Seattle Text"/>
              </a:rPr>
              <a:t>Freight priority example: </a:t>
            </a:r>
            <a:br>
              <a:rPr lang="en-US" dirty="0">
                <a:cs typeface="Seattle Text"/>
              </a:rPr>
            </a:br>
            <a:r>
              <a:rPr lang="en-US" dirty="0">
                <a:cs typeface="Seattle Text"/>
              </a:rPr>
              <a:t>Elliott Ave W/15</a:t>
            </a:r>
            <a:r>
              <a:rPr lang="en-US" baseline="30000" dirty="0">
                <a:cs typeface="Seattle Text"/>
              </a:rPr>
              <a:t>th</a:t>
            </a:r>
            <a:r>
              <a:rPr lang="en-US" dirty="0">
                <a:cs typeface="Seattle Text"/>
              </a:rPr>
              <a:t> Ave W</a:t>
            </a:r>
            <a:endParaRPr lang="en-US" dirty="0"/>
          </a:p>
        </p:txBody>
      </p:sp>
      <p:sp>
        <p:nvSpPr>
          <p:cNvPr id="3" name="Rectangle 2">
            <a:extLst>
              <a:ext uri="{FF2B5EF4-FFF2-40B4-BE49-F238E27FC236}">
                <a16:creationId xmlns:a16="http://schemas.microsoft.com/office/drawing/2014/main" id="{60B8BE82-CF19-CB46-8CC0-5477E224F0A5}"/>
              </a:ext>
            </a:extLst>
          </p:cNvPr>
          <p:cNvSpPr/>
          <p:nvPr/>
        </p:nvSpPr>
        <p:spPr>
          <a:xfrm>
            <a:off x="9188912" y="2757045"/>
            <a:ext cx="3003088" cy="369332"/>
          </a:xfrm>
          <a:prstGeom prst="rect">
            <a:avLst/>
          </a:prstGeom>
        </p:spPr>
        <p:txBody>
          <a:bodyPr wrap="square">
            <a:spAutoFit/>
          </a:bodyPr>
          <a:lstStyle/>
          <a:p>
            <a:r>
              <a:rPr lang="en-US" dirty="0">
                <a:solidFill>
                  <a:srgbClr val="000000"/>
                </a:solidFill>
                <a:latin typeface="Times" pitchFamily="2" charset="0"/>
              </a:rPr>
              <a:t> </a:t>
            </a:r>
            <a:endParaRPr lang="en-US" dirty="0"/>
          </a:p>
        </p:txBody>
      </p:sp>
      <p:pic>
        <p:nvPicPr>
          <p:cNvPr id="7" name="Picture 6" descr="Screen capture of Google streetview depicting the cross section of Elliot Ave W, a two-way street. The image includes four general purpose travel lanes (two in each direction), a middle turn lane, a parking lane on the left side closest to the curb (going south), a turn lane on the right side closest to the curb (going north), and two sidewalks.">
            <a:extLst>
              <a:ext uri="{FF2B5EF4-FFF2-40B4-BE49-F238E27FC236}">
                <a16:creationId xmlns:a16="http://schemas.microsoft.com/office/drawing/2014/main" id="{9FC3330D-DA61-6F42-BBC2-7537BB5E46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09716" y="1963688"/>
            <a:ext cx="8182284" cy="4014044"/>
          </a:xfrm>
          <a:prstGeom prst="rect">
            <a:avLst/>
          </a:prstGeom>
        </p:spPr>
      </p:pic>
      <p:sp>
        <p:nvSpPr>
          <p:cNvPr id="6" name="Content Placeholder 6">
            <a:extLst>
              <a:ext uri="{FF2B5EF4-FFF2-40B4-BE49-F238E27FC236}">
                <a16:creationId xmlns:a16="http://schemas.microsoft.com/office/drawing/2014/main" id="{47D6677D-EA5C-4540-9BF9-B94A5187F9EC}"/>
              </a:ext>
            </a:extLst>
          </p:cNvPr>
          <p:cNvSpPr txBox="1">
            <a:spLocks/>
          </p:cNvSpPr>
          <p:nvPr/>
        </p:nvSpPr>
        <p:spPr>
          <a:xfrm>
            <a:off x="838624" y="1922361"/>
            <a:ext cx="3171092" cy="4096698"/>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lumMod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lumMod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dirty="0"/>
              <a:t>Ballard-</a:t>
            </a:r>
            <a:r>
              <a:rPr lang="en-US" dirty="0" err="1"/>
              <a:t>Interbay</a:t>
            </a:r>
            <a:r>
              <a:rPr lang="en-US" dirty="0"/>
              <a:t>-</a:t>
            </a:r>
            <a:r>
              <a:rPr lang="en-US" dirty="0" err="1"/>
              <a:t>Northend</a:t>
            </a:r>
            <a:r>
              <a:rPr lang="en-US" dirty="0"/>
              <a:t> Manufacturing / Industrial Center</a:t>
            </a:r>
          </a:p>
          <a:p>
            <a:r>
              <a:rPr lang="en-US" dirty="0"/>
              <a:t>Proposed policy defines</a:t>
            </a:r>
            <a:r>
              <a:rPr lang="en-US"/>
              <a:t>:</a:t>
            </a:r>
          </a:p>
          <a:p>
            <a:pPr marL="342900" lvl="1" indent="0">
              <a:buNone/>
            </a:pPr>
            <a:r>
              <a:rPr lang="en-US"/>
              <a:t>Freight</a:t>
            </a:r>
            <a:r>
              <a:rPr lang="en-US" dirty="0"/>
              <a:t> priority when right-of-way is deficient</a:t>
            </a:r>
            <a:endParaRPr lang="en-US">
              <a:cs typeface="Calibri"/>
            </a:endParaRPr>
          </a:p>
          <a:p>
            <a:pPr marL="342900" lvl="1" indent="0">
              <a:buNone/>
            </a:pPr>
            <a:r>
              <a:rPr lang="en-US">
                <a:cs typeface="Calibri"/>
              </a:rPr>
              <a:t>Share priority with transit on busy transit routes</a:t>
            </a:r>
          </a:p>
          <a:p>
            <a:pPr lvl="1"/>
            <a:endParaRPr lang="en-US">
              <a:cs typeface="Calibri"/>
            </a:endParaRPr>
          </a:p>
          <a:p>
            <a:pPr marL="0" indent="0">
              <a:buNone/>
            </a:pPr>
            <a:endParaRPr lang="en-US">
              <a:cs typeface="Calibri"/>
            </a:endParaRPr>
          </a:p>
        </p:txBody>
      </p:sp>
      <p:sp>
        <p:nvSpPr>
          <p:cNvPr id="8" name="TextBox 7">
            <a:extLst>
              <a:ext uri="{FF2B5EF4-FFF2-40B4-BE49-F238E27FC236}">
                <a16:creationId xmlns:a16="http://schemas.microsoft.com/office/drawing/2014/main" id="{DC05FFE7-69EE-854F-909D-6024B008E8C3}"/>
              </a:ext>
            </a:extLst>
          </p:cNvPr>
          <p:cNvSpPr txBox="1"/>
          <p:nvPr/>
        </p:nvSpPr>
        <p:spPr>
          <a:xfrm>
            <a:off x="9947470" y="1504024"/>
            <a:ext cx="2663952" cy="646331"/>
          </a:xfrm>
          <a:prstGeom prst="rect">
            <a:avLst/>
          </a:prstGeom>
          <a:noFill/>
        </p:spPr>
        <p:txBody>
          <a:bodyPr wrap="square" rtlCol="0">
            <a:spAutoFit/>
          </a:bodyPr>
          <a:lstStyle/>
          <a:p>
            <a:r>
              <a:rPr lang="en-US" dirty="0">
                <a:hlinkClick r:id="rId4"/>
              </a:rPr>
              <a:t>Google streetview</a:t>
            </a:r>
            <a:endParaRPr lang="en-US" dirty="0"/>
          </a:p>
          <a:p>
            <a:endParaRPr lang="en-US" dirty="0"/>
          </a:p>
        </p:txBody>
      </p:sp>
    </p:spTree>
    <p:extLst>
      <p:ext uri="{BB962C8B-B14F-4D97-AF65-F5344CB8AC3E}">
        <p14:creationId xmlns:p14="http://schemas.microsoft.com/office/powerpoint/2010/main" val="6630145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C26EE-5ECA-445F-ADE2-64081D16D536}"/>
              </a:ext>
            </a:extLst>
          </p:cNvPr>
          <p:cNvSpPr>
            <a:spLocks noGrp="1"/>
          </p:cNvSpPr>
          <p:nvPr>
            <p:ph type="title"/>
          </p:nvPr>
        </p:nvSpPr>
        <p:spPr/>
        <p:txBody>
          <a:bodyPr/>
          <a:lstStyle/>
          <a:p>
            <a:r>
              <a:rPr lang="en-US">
                <a:cs typeface="Seattle Text"/>
              </a:rPr>
              <a:t>C. </a:t>
            </a:r>
            <a:r>
              <a:rPr lang="en-US" dirty="0">
                <a:cs typeface="Seattle Text"/>
              </a:rPr>
              <a:t>Freight priority example: </a:t>
            </a:r>
            <a:br>
              <a:rPr lang="en-US" dirty="0">
                <a:cs typeface="Seattle Text"/>
              </a:rPr>
            </a:br>
            <a:r>
              <a:rPr lang="en-US" dirty="0">
                <a:cs typeface="Seattle Text"/>
              </a:rPr>
              <a:t>Elliott Ave W/15</a:t>
            </a:r>
            <a:r>
              <a:rPr lang="en-US" baseline="30000" dirty="0">
                <a:cs typeface="Seattle Text"/>
              </a:rPr>
              <a:t>th</a:t>
            </a:r>
            <a:r>
              <a:rPr lang="en-US" dirty="0">
                <a:cs typeface="Seattle Text"/>
              </a:rPr>
              <a:t> Ave W</a:t>
            </a:r>
            <a:endParaRPr lang="en-US" dirty="0"/>
          </a:p>
        </p:txBody>
      </p:sp>
      <p:sp>
        <p:nvSpPr>
          <p:cNvPr id="3" name="Rectangle 2">
            <a:extLst>
              <a:ext uri="{FF2B5EF4-FFF2-40B4-BE49-F238E27FC236}">
                <a16:creationId xmlns:a16="http://schemas.microsoft.com/office/drawing/2014/main" id="{60B8BE82-CF19-CB46-8CC0-5477E224F0A5}"/>
              </a:ext>
            </a:extLst>
          </p:cNvPr>
          <p:cNvSpPr/>
          <p:nvPr/>
        </p:nvSpPr>
        <p:spPr>
          <a:xfrm>
            <a:off x="9188912" y="2757045"/>
            <a:ext cx="3003088" cy="369332"/>
          </a:xfrm>
          <a:prstGeom prst="rect">
            <a:avLst/>
          </a:prstGeom>
        </p:spPr>
        <p:txBody>
          <a:bodyPr wrap="square">
            <a:spAutoFit/>
          </a:bodyPr>
          <a:lstStyle/>
          <a:p>
            <a:r>
              <a:rPr lang="en-US" dirty="0">
                <a:solidFill>
                  <a:srgbClr val="000000"/>
                </a:solidFill>
                <a:latin typeface="Times" pitchFamily="2" charset="0"/>
              </a:rPr>
              <a:t> </a:t>
            </a:r>
            <a:endParaRPr lang="en-US" dirty="0"/>
          </a:p>
        </p:txBody>
      </p:sp>
      <p:sp>
        <p:nvSpPr>
          <p:cNvPr id="6" name="Content Placeholder 6">
            <a:extLst>
              <a:ext uri="{FF2B5EF4-FFF2-40B4-BE49-F238E27FC236}">
                <a16:creationId xmlns:a16="http://schemas.microsoft.com/office/drawing/2014/main" id="{685224C9-F675-AA4F-9A40-8E49564FAD2A}"/>
              </a:ext>
            </a:extLst>
          </p:cNvPr>
          <p:cNvSpPr>
            <a:spLocks noGrp="1"/>
          </p:cNvSpPr>
          <p:nvPr>
            <p:ph sz="half" idx="1"/>
          </p:nvPr>
        </p:nvSpPr>
        <p:spPr>
          <a:xfrm>
            <a:off x="838200" y="1825625"/>
            <a:ext cx="5181600" cy="4096698"/>
          </a:xfrm>
        </p:spPr>
        <p:txBody>
          <a:bodyPr/>
          <a:lstStyle/>
          <a:p>
            <a:r>
              <a:rPr lang="en-US" dirty="0"/>
              <a:t>Modal priority networks:</a:t>
            </a:r>
          </a:p>
          <a:p>
            <a:pPr lvl="1"/>
            <a:r>
              <a:rPr lang="en-US" dirty="0"/>
              <a:t>Transit – Frequent Transit Network (12,000 daily bus passengers)</a:t>
            </a:r>
          </a:p>
          <a:p>
            <a:pPr lvl="1"/>
            <a:r>
              <a:rPr lang="en-US" dirty="0"/>
              <a:t>Freight – major truck street, over-legal, National Highway System, seaport network</a:t>
            </a:r>
          </a:p>
          <a:p>
            <a:pPr lvl="1"/>
            <a:r>
              <a:rPr lang="en-US" dirty="0"/>
              <a:t>Bike – not on network</a:t>
            </a:r>
          </a:p>
          <a:p>
            <a:endParaRPr lang="en-US" dirty="0"/>
          </a:p>
          <a:p>
            <a:r>
              <a:rPr lang="en-US" dirty="0"/>
              <a:t>Average daily traffic: 52,000</a:t>
            </a:r>
          </a:p>
          <a:p>
            <a:pPr marL="0" indent="0">
              <a:buNone/>
            </a:pPr>
            <a:endParaRPr lang="en-US" dirty="0"/>
          </a:p>
        </p:txBody>
      </p:sp>
      <p:sp>
        <p:nvSpPr>
          <p:cNvPr id="8" name="Content Placeholder 7">
            <a:extLst>
              <a:ext uri="{FF2B5EF4-FFF2-40B4-BE49-F238E27FC236}">
                <a16:creationId xmlns:a16="http://schemas.microsoft.com/office/drawing/2014/main" id="{1377AC97-A0CB-1346-BB5C-210271B4259E}"/>
              </a:ext>
            </a:extLst>
          </p:cNvPr>
          <p:cNvSpPr txBox="1">
            <a:spLocks/>
          </p:cNvSpPr>
          <p:nvPr/>
        </p:nvSpPr>
        <p:spPr>
          <a:xfrm>
            <a:off x="6172200" y="1825625"/>
            <a:ext cx="5181600" cy="4096698"/>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lumMod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lumMod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b="1" dirty="0"/>
              <a:t>Proposed approach based on applying the modal integration policy: </a:t>
            </a:r>
          </a:p>
          <a:p>
            <a:pPr marL="0" indent="0">
              <a:buNone/>
            </a:pPr>
            <a:r>
              <a:rPr lang="en-US"/>
              <a:t>Existing</a:t>
            </a:r>
            <a:r>
              <a:rPr lang="en-US" dirty="0"/>
              <a:t> bus-only lane or Business Access and Transit (BAT) lane.</a:t>
            </a:r>
            <a:endParaRPr lang="en-US"/>
          </a:p>
          <a:p>
            <a:pPr marL="0" indent="0">
              <a:buFont typeface="Arial" panose="020B0604020202020204" pitchFamily="34" charset="0"/>
              <a:buNone/>
            </a:pPr>
            <a:r>
              <a:rPr lang="en-US" dirty="0"/>
              <a:t>Allow freight in lane, likely with time-of-day limitations.</a:t>
            </a:r>
          </a:p>
        </p:txBody>
      </p:sp>
    </p:spTree>
    <p:extLst>
      <p:ext uri="{BB962C8B-B14F-4D97-AF65-F5344CB8AC3E}">
        <p14:creationId xmlns:p14="http://schemas.microsoft.com/office/powerpoint/2010/main" val="1533748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C26EE-5ECA-445F-ADE2-64081D16D536}"/>
              </a:ext>
            </a:extLst>
          </p:cNvPr>
          <p:cNvSpPr>
            <a:spLocks noGrp="1"/>
          </p:cNvSpPr>
          <p:nvPr>
            <p:ph type="title"/>
          </p:nvPr>
        </p:nvSpPr>
        <p:spPr/>
        <p:txBody>
          <a:bodyPr/>
          <a:lstStyle/>
          <a:p>
            <a:r>
              <a:rPr lang="en-US">
                <a:cs typeface="Seattle Text"/>
              </a:rPr>
              <a:t>D. </a:t>
            </a:r>
            <a:r>
              <a:rPr lang="en-US" dirty="0">
                <a:cs typeface="Seattle Text"/>
              </a:rPr>
              <a:t>Critical bike segment example: </a:t>
            </a:r>
            <a:br>
              <a:rPr lang="en-US" dirty="0">
                <a:cs typeface="Seattle Text"/>
              </a:rPr>
            </a:br>
            <a:r>
              <a:rPr lang="en-US" dirty="0">
                <a:cs typeface="Seattle Text"/>
              </a:rPr>
              <a:t>Sylvan Way SW</a:t>
            </a:r>
            <a:endParaRPr lang="en-US" dirty="0"/>
          </a:p>
        </p:txBody>
      </p:sp>
      <p:sp>
        <p:nvSpPr>
          <p:cNvPr id="3" name="Rectangle 2">
            <a:extLst>
              <a:ext uri="{FF2B5EF4-FFF2-40B4-BE49-F238E27FC236}">
                <a16:creationId xmlns:a16="http://schemas.microsoft.com/office/drawing/2014/main" id="{60B8BE82-CF19-CB46-8CC0-5477E224F0A5}"/>
              </a:ext>
            </a:extLst>
          </p:cNvPr>
          <p:cNvSpPr/>
          <p:nvPr/>
        </p:nvSpPr>
        <p:spPr>
          <a:xfrm>
            <a:off x="9188912" y="2757045"/>
            <a:ext cx="3003088" cy="369332"/>
          </a:xfrm>
          <a:prstGeom prst="rect">
            <a:avLst/>
          </a:prstGeom>
        </p:spPr>
        <p:txBody>
          <a:bodyPr wrap="square">
            <a:spAutoFit/>
          </a:bodyPr>
          <a:lstStyle/>
          <a:p>
            <a:r>
              <a:rPr lang="en-US" dirty="0">
                <a:solidFill>
                  <a:srgbClr val="000000"/>
                </a:solidFill>
                <a:latin typeface="Times" pitchFamily="2" charset="0"/>
              </a:rPr>
              <a:t> </a:t>
            </a:r>
            <a:endParaRPr lang="en-US" dirty="0"/>
          </a:p>
        </p:txBody>
      </p:sp>
      <p:pic>
        <p:nvPicPr>
          <p:cNvPr id="6" name="Picture 5" descr="Screen capture of Google streetview depicting the cross section of Sylvan Way SW, a two-way street. The image includes ftwo general purpose travel lanes (two in each direction), a painted sharrow marker on the roadway, and one sidewalk on the right side of the image. There is no curb on this street, and no sidewalk on the left side of the image.">
            <a:extLst>
              <a:ext uri="{FF2B5EF4-FFF2-40B4-BE49-F238E27FC236}">
                <a16:creationId xmlns:a16="http://schemas.microsoft.com/office/drawing/2014/main" id="{5F1A66E8-ADDD-7541-A540-8A24B336D8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29125" y="1980682"/>
            <a:ext cx="7762875" cy="3879050"/>
          </a:xfrm>
          <a:prstGeom prst="rect">
            <a:avLst/>
          </a:prstGeom>
        </p:spPr>
      </p:pic>
      <p:sp>
        <p:nvSpPr>
          <p:cNvPr id="8" name="Content Placeholder 6">
            <a:extLst>
              <a:ext uri="{FF2B5EF4-FFF2-40B4-BE49-F238E27FC236}">
                <a16:creationId xmlns:a16="http://schemas.microsoft.com/office/drawing/2014/main" id="{31F7F6CA-7305-494C-9DE0-2054988DAF24}"/>
              </a:ext>
            </a:extLst>
          </p:cNvPr>
          <p:cNvSpPr txBox="1">
            <a:spLocks/>
          </p:cNvSpPr>
          <p:nvPr/>
        </p:nvSpPr>
        <p:spPr>
          <a:xfrm>
            <a:off x="838624" y="1922361"/>
            <a:ext cx="3171092" cy="4096698"/>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lumMod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lumMod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dirty="0"/>
              <a:t>Critical bike segment</a:t>
            </a:r>
          </a:p>
          <a:p>
            <a:pPr lvl="1"/>
            <a:r>
              <a:rPr lang="en-US" dirty="0"/>
              <a:t>Proposed policy defines bike priority when right-of-way is deficient</a:t>
            </a:r>
          </a:p>
          <a:p>
            <a:pPr lvl="1"/>
            <a:r>
              <a:rPr lang="en-US"/>
              <a:t>Sylvan Way is an excellent candidate</a:t>
            </a:r>
          </a:p>
          <a:p>
            <a:pPr marL="0" indent="0">
              <a:buNone/>
            </a:pPr>
            <a:endParaRPr lang="en-US"/>
          </a:p>
          <a:p>
            <a:pPr marL="0" indent="0">
              <a:buNone/>
            </a:pPr>
            <a:r>
              <a:rPr lang="en-US" dirty="0"/>
              <a:t>ROW deficiencies:</a:t>
            </a:r>
          </a:p>
          <a:p>
            <a:pPr lvl="1"/>
            <a:r>
              <a:rPr lang="en-US"/>
              <a:t>Planned for PBL, roadway is too narrow</a:t>
            </a:r>
          </a:p>
          <a:p>
            <a:pPr lvl="1"/>
            <a:r>
              <a:rPr lang="en-US"/>
              <a:t>Sidewalks are also deficient</a:t>
            </a:r>
          </a:p>
          <a:p>
            <a:pPr marL="0" indent="0">
              <a:buNone/>
            </a:pPr>
            <a:endParaRPr lang="en-US" dirty="0"/>
          </a:p>
        </p:txBody>
      </p:sp>
      <p:sp>
        <p:nvSpPr>
          <p:cNvPr id="9" name="TextBox 8">
            <a:extLst>
              <a:ext uri="{FF2B5EF4-FFF2-40B4-BE49-F238E27FC236}">
                <a16:creationId xmlns:a16="http://schemas.microsoft.com/office/drawing/2014/main" id="{5C179230-9C9A-414E-825A-1E49BAFA60B9}"/>
              </a:ext>
            </a:extLst>
          </p:cNvPr>
          <p:cNvSpPr txBox="1"/>
          <p:nvPr/>
        </p:nvSpPr>
        <p:spPr>
          <a:xfrm>
            <a:off x="9947470" y="1504024"/>
            <a:ext cx="2663952" cy="646331"/>
          </a:xfrm>
          <a:prstGeom prst="rect">
            <a:avLst/>
          </a:prstGeom>
          <a:noFill/>
        </p:spPr>
        <p:txBody>
          <a:bodyPr wrap="square" rtlCol="0">
            <a:spAutoFit/>
          </a:bodyPr>
          <a:lstStyle/>
          <a:p>
            <a:r>
              <a:rPr lang="en-US" dirty="0">
                <a:hlinkClick r:id="rId4"/>
              </a:rPr>
              <a:t>Google streetview</a:t>
            </a:r>
            <a:endParaRPr lang="en-US" dirty="0"/>
          </a:p>
          <a:p>
            <a:endParaRPr lang="en-US" dirty="0"/>
          </a:p>
        </p:txBody>
      </p:sp>
    </p:spTree>
    <p:extLst>
      <p:ext uri="{BB962C8B-B14F-4D97-AF65-F5344CB8AC3E}">
        <p14:creationId xmlns:p14="http://schemas.microsoft.com/office/powerpoint/2010/main" val="25244627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C26EE-5ECA-445F-ADE2-64081D16D536}"/>
              </a:ext>
            </a:extLst>
          </p:cNvPr>
          <p:cNvSpPr>
            <a:spLocks noGrp="1"/>
          </p:cNvSpPr>
          <p:nvPr>
            <p:ph type="title"/>
          </p:nvPr>
        </p:nvSpPr>
        <p:spPr/>
        <p:txBody>
          <a:bodyPr/>
          <a:lstStyle/>
          <a:p>
            <a:r>
              <a:rPr lang="en-US">
                <a:cs typeface="Seattle Text"/>
              </a:rPr>
              <a:t>D. </a:t>
            </a:r>
            <a:r>
              <a:rPr lang="en-US" dirty="0">
                <a:cs typeface="Seattle Text"/>
              </a:rPr>
              <a:t>Critical bike segment example: </a:t>
            </a:r>
            <a:br>
              <a:rPr lang="en-US" dirty="0">
                <a:cs typeface="Seattle Text"/>
              </a:rPr>
            </a:br>
            <a:r>
              <a:rPr lang="en-US" dirty="0">
                <a:cs typeface="Seattle Text"/>
              </a:rPr>
              <a:t>Sylvan Way SW</a:t>
            </a:r>
            <a:endParaRPr lang="en-US" dirty="0"/>
          </a:p>
        </p:txBody>
      </p:sp>
      <p:sp>
        <p:nvSpPr>
          <p:cNvPr id="3" name="Rectangle 2">
            <a:extLst>
              <a:ext uri="{FF2B5EF4-FFF2-40B4-BE49-F238E27FC236}">
                <a16:creationId xmlns:a16="http://schemas.microsoft.com/office/drawing/2014/main" id="{60B8BE82-CF19-CB46-8CC0-5477E224F0A5}"/>
              </a:ext>
            </a:extLst>
          </p:cNvPr>
          <p:cNvSpPr/>
          <p:nvPr/>
        </p:nvSpPr>
        <p:spPr>
          <a:xfrm>
            <a:off x="9188912" y="2757045"/>
            <a:ext cx="3003088" cy="369332"/>
          </a:xfrm>
          <a:prstGeom prst="rect">
            <a:avLst/>
          </a:prstGeom>
        </p:spPr>
        <p:txBody>
          <a:bodyPr wrap="square">
            <a:spAutoFit/>
          </a:bodyPr>
          <a:lstStyle/>
          <a:p>
            <a:r>
              <a:rPr lang="en-US" dirty="0">
                <a:solidFill>
                  <a:srgbClr val="000000"/>
                </a:solidFill>
                <a:latin typeface="Times" pitchFamily="2" charset="0"/>
              </a:rPr>
              <a:t> </a:t>
            </a:r>
            <a:endParaRPr lang="en-US" dirty="0"/>
          </a:p>
        </p:txBody>
      </p:sp>
      <p:sp>
        <p:nvSpPr>
          <p:cNvPr id="8" name="Content Placeholder 6">
            <a:extLst>
              <a:ext uri="{FF2B5EF4-FFF2-40B4-BE49-F238E27FC236}">
                <a16:creationId xmlns:a16="http://schemas.microsoft.com/office/drawing/2014/main" id="{C04FFF1D-1EC8-4641-8575-950706604F67}"/>
              </a:ext>
            </a:extLst>
          </p:cNvPr>
          <p:cNvSpPr>
            <a:spLocks noGrp="1"/>
          </p:cNvSpPr>
          <p:nvPr>
            <p:ph sz="half" idx="1"/>
          </p:nvPr>
        </p:nvSpPr>
        <p:spPr>
          <a:xfrm>
            <a:off x="838200" y="1825625"/>
            <a:ext cx="5181600" cy="4096698"/>
          </a:xfrm>
        </p:spPr>
        <p:txBody>
          <a:bodyPr/>
          <a:lstStyle/>
          <a:p>
            <a:r>
              <a:rPr lang="en-US" dirty="0"/>
              <a:t>Modal priority networks:</a:t>
            </a:r>
          </a:p>
          <a:p>
            <a:pPr lvl="1"/>
            <a:r>
              <a:rPr lang="en-US" dirty="0"/>
              <a:t>Transit – Frequent Transit Network (&lt;1,000 daily bus passengers)</a:t>
            </a:r>
          </a:p>
          <a:p>
            <a:pPr lvl="1"/>
            <a:r>
              <a:rPr lang="en-US" dirty="0"/>
              <a:t>Freight – minor truck street</a:t>
            </a:r>
          </a:p>
          <a:p>
            <a:pPr lvl="1"/>
            <a:r>
              <a:rPr lang="en-US" dirty="0"/>
              <a:t>Bike – planned protected bike lane</a:t>
            </a:r>
            <a:r>
              <a:rPr lang="en-US"/>
              <a:t> (PBL)</a:t>
            </a:r>
            <a:endParaRPr lang="en-US" dirty="0"/>
          </a:p>
          <a:p>
            <a:endParaRPr lang="en-US" dirty="0"/>
          </a:p>
          <a:p>
            <a:r>
              <a:rPr lang="en-US" dirty="0"/>
              <a:t>Average daily traffic: 9,000</a:t>
            </a:r>
          </a:p>
          <a:p>
            <a:pPr marL="0" indent="0">
              <a:buNone/>
            </a:pPr>
            <a:endParaRPr lang="en-US" dirty="0"/>
          </a:p>
        </p:txBody>
      </p:sp>
      <p:sp>
        <p:nvSpPr>
          <p:cNvPr id="9" name="Content Placeholder 7">
            <a:extLst>
              <a:ext uri="{FF2B5EF4-FFF2-40B4-BE49-F238E27FC236}">
                <a16:creationId xmlns:a16="http://schemas.microsoft.com/office/drawing/2014/main" id="{808037C8-6E1C-6444-8AF3-FAF87A50E923}"/>
              </a:ext>
            </a:extLst>
          </p:cNvPr>
          <p:cNvSpPr txBox="1">
            <a:spLocks/>
          </p:cNvSpPr>
          <p:nvPr/>
        </p:nvSpPr>
        <p:spPr>
          <a:xfrm>
            <a:off x="6172200" y="1825625"/>
            <a:ext cx="5181600" cy="4096698"/>
          </a:xfrm>
          <a:prstGeom prst="rect">
            <a:avLst/>
          </a:prstGeom>
        </p:spPr>
        <p:txBody>
          <a:bodyPr vert="horz" lIns="91440" tIns="45720" rIns="91440" bIns="45720" rtlCol="0" anchor="t">
            <a:normAutofit fontScale="92500"/>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lumMod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lumMod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b="1" dirty="0"/>
              <a:t>Proposed approach based on applying the modal integration policy: </a:t>
            </a:r>
          </a:p>
          <a:p>
            <a:pPr marL="0" indent="0">
              <a:buNone/>
            </a:pPr>
            <a:r>
              <a:rPr lang="en-US" dirty="0"/>
              <a:t>Sylvan is an excellent candidate for designation as a “critical bike segment” because it is one of the few pathways between the Delridge Valley and High Point.</a:t>
            </a:r>
          </a:p>
          <a:p>
            <a:pPr marL="0" indent="0">
              <a:buNone/>
            </a:pPr>
            <a:endParaRPr lang="en-US" dirty="0">
              <a:highlight>
                <a:srgbClr val="FFFF00"/>
              </a:highlight>
            </a:endParaRPr>
          </a:p>
          <a:p>
            <a:pPr marL="0" indent="0">
              <a:buNone/>
            </a:pPr>
            <a:r>
              <a:rPr lang="en-US" dirty="0"/>
              <a:t>As such, the bikeway would be prioritized in ROW allocation. Options include constructing a multi-use trail side path, or widening the street to accommodate the PBL.</a:t>
            </a:r>
          </a:p>
        </p:txBody>
      </p:sp>
    </p:spTree>
    <p:extLst>
      <p:ext uri="{BB962C8B-B14F-4D97-AF65-F5344CB8AC3E}">
        <p14:creationId xmlns:p14="http://schemas.microsoft.com/office/powerpoint/2010/main" val="17181296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74939E-C5DA-4DFF-A979-4FA0C02300A1}"/>
              </a:ext>
              <a:ext uri="{C183D7F6-B498-43B3-948B-1728B52AA6E4}">
                <adec:decorative xmlns:adec="http://schemas.microsoft.com/office/drawing/2017/decorative" val="1"/>
              </a:ext>
            </a:extLst>
          </p:cNvPr>
          <p:cNvPicPr>
            <a:picLocks noChangeAspect="1"/>
          </p:cNvPicPr>
          <p:nvPr/>
        </p:nvPicPr>
        <p:blipFill rotWithShape="1">
          <a:blip r:embed="rId3" cstate="screen">
            <a:alphaModFix amt="20000"/>
            <a:extLst>
              <a:ext uri="{28A0092B-C50C-407E-A947-70E740481C1C}">
                <a14:useLocalDpi xmlns:a14="http://schemas.microsoft.com/office/drawing/2010/main"/>
              </a:ext>
            </a:extLst>
          </a:blip>
          <a:srcRect/>
          <a:stretch/>
        </p:blipFill>
        <p:spPr>
          <a:xfrm>
            <a:off x="0" y="0"/>
            <a:ext cx="12192001" cy="6054291"/>
          </a:xfrm>
          <a:prstGeom prst="rect">
            <a:avLst/>
          </a:prstGeom>
        </p:spPr>
      </p:pic>
      <p:sp>
        <p:nvSpPr>
          <p:cNvPr id="4" name="Title 3">
            <a:extLst>
              <a:ext uri="{FF2B5EF4-FFF2-40B4-BE49-F238E27FC236}">
                <a16:creationId xmlns:a16="http://schemas.microsoft.com/office/drawing/2014/main" id="{EFD570CA-FED2-4CF8-929F-5284E850CB51}"/>
              </a:ext>
            </a:extLst>
          </p:cNvPr>
          <p:cNvSpPr>
            <a:spLocks noGrp="1"/>
          </p:cNvSpPr>
          <p:nvPr>
            <p:ph type="title"/>
          </p:nvPr>
        </p:nvSpPr>
        <p:spPr/>
        <p:txBody>
          <a:bodyPr/>
          <a:lstStyle/>
          <a:p>
            <a:r>
              <a:rPr lang="en-US">
                <a:ea typeface="+mj-lt"/>
                <a:cs typeface="+mj-lt"/>
              </a:rPr>
              <a:t>Modal Integration: </a:t>
            </a:r>
            <a:br>
              <a:rPr lang="en-US">
                <a:ea typeface="+mj-lt"/>
                <a:cs typeface="+mj-lt"/>
              </a:rPr>
            </a:br>
            <a:r>
              <a:rPr lang="en-US">
                <a:ea typeface="+mj-lt"/>
                <a:cs typeface="+mj-lt"/>
              </a:rPr>
              <a:t>Report and Next Steps</a:t>
            </a:r>
            <a:endParaRPr lang="en-US"/>
          </a:p>
        </p:txBody>
      </p:sp>
    </p:spTree>
    <p:extLst>
      <p:ext uri="{BB962C8B-B14F-4D97-AF65-F5344CB8AC3E}">
        <p14:creationId xmlns:p14="http://schemas.microsoft.com/office/powerpoint/2010/main" val="31917036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3409-20C2-4A2B-B106-3C93395F80EE}"/>
              </a:ext>
            </a:extLst>
          </p:cNvPr>
          <p:cNvSpPr>
            <a:spLocks noGrp="1"/>
          </p:cNvSpPr>
          <p:nvPr>
            <p:ph type="title"/>
          </p:nvPr>
        </p:nvSpPr>
        <p:spPr/>
        <p:txBody>
          <a:bodyPr/>
          <a:lstStyle/>
          <a:p>
            <a:r>
              <a:rPr lang="en-US">
                <a:cs typeface="Seattle Text"/>
              </a:rPr>
              <a:t>Draft outline for Modal Integration Report</a:t>
            </a:r>
            <a:endParaRPr lang="en-US"/>
          </a:p>
        </p:txBody>
      </p:sp>
      <p:sp>
        <p:nvSpPr>
          <p:cNvPr id="3" name="Content Placeholder 2">
            <a:extLst>
              <a:ext uri="{FF2B5EF4-FFF2-40B4-BE49-F238E27FC236}">
                <a16:creationId xmlns:a16="http://schemas.microsoft.com/office/drawing/2014/main" id="{5367DA9E-B015-4D81-B265-3E5199857957}"/>
              </a:ext>
            </a:extLst>
          </p:cNvPr>
          <p:cNvSpPr>
            <a:spLocks noGrp="1"/>
          </p:cNvSpPr>
          <p:nvPr>
            <p:ph idx="1"/>
          </p:nvPr>
        </p:nvSpPr>
        <p:spPr>
          <a:xfrm>
            <a:off x="896257" y="1506311"/>
            <a:ext cx="10515600" cy="4531824"/>
          </a:xfrm>
        </p:spPr>
        <p:txBody>
          <a:bodyPr vert="horz" lIns="91440" tIns="45720" rIns="91440" bIns="45720" rtlCol="0" anchor="t">
            <a:normAutofit fontScale="85000" lnSpcReduction="20000"/>
          </a:bodyPr>
          <a:lstStyle/>
          <a:p>
            <a:pPr marL="457200" indent="-457200">
              <a:buAutoNum type="arabicPeriod"/>
            </a:pPr>
            <a:r>
              <a:rPr lang="en-US">
                <a:cs typeface="Calibri"/>
              </a:rPr>
              <a:t>Introduction and Context</a:t>
            </a:r>
          </a:p>
          <a:p>
            <a:pPr marL="457200" indent="-457200">
              <a:buAutoNum type="arabicPeriod"/>
            </a:pPr>
            <a:r>
              <a:rPr lang="en-US">
                <a:cs typeface="Calibri"/>
              </a:rPr>
              <a:t>Study Approach and Findings</a:t>
            </a:r>
          </a:p>
          <a:p>
            <a:pPr lvl="1"/>
            <a:r>
              <a:rPr lang="en-US">
                <a:cs typeface="Calibri"/>
              </a:rPr>
              <a:t>Deficiency analysis</a:t>
            </a:r>
          </a:p>
          <a:p>
            <a:pPr lvl="1"/>
            <a:r>
              <a:rPr lang="en-US">
                <a:cs typeface="Calibri"/>
              </a:rPr>
              <a:t>Racial equity analysis</a:t>
            </a:r>
          </a:p>
          <a:p>
            <a:pPr lvl="1"/>
            <a:r>
              <a:rPr lang="en-US">
                <a:cs typeface="Calibri"/>
              </a:rPr>
              <a:t>Lessons from other City's Complete Street Policies </a:t>
            </a:r>
          </a:p>
          <a:p>
            <a:pPr lvl="1"/>
            <a:r>
              <a:rPr lang="en-US">
                <a:cs typeface="Calibri"/>
              </a:rPr>
              <a:t>Engaging with the Policy and Operations Advisory Group, SDOT Core Team, 1x1 SDOT interviews, SDOT Complete Streets Steering Committee</a:t>
            </a:r>
          </a:p>
          <a:p>
            <a:pPr lvl="1"/>
            <a:r>
              <a:rPr lang="en-US">
                <a:cs typeface="Calibri"/>
              </a:rPr>
              <a:t>Key Findings</a:t>
            </a:r>
          </a:p>
          <a:p>
            <a:pPr marL="457200" indent="-457200">
              <a:buAutoNum type="arabicPeriod"/>
            </a:pPr>
            <a:r>
              <a:rPr lang="en-US">
                <a:cs typeface="Calibri"/>
              </a:rPr>
              <a:t>Policy Approach</a:t>
            </a:r>
          </a:p>
          <a:p>
            <a:pPr lvl="1"/>
            <a:r>
              <a:rPr lang="en-US">
                <a:cs typeface="Calibri"/>
              </a:rPr>
              <a:t>Existing priority networks from the four modal plans</a:t>
            </a:r>
          </a:p>
          <a:p>
            <a:pPr lvl="1"/>
            <a:r>
              <a:rPr lang="en-US">
                <a:cs typeface="Calibri"/>
              </a:rPr>
              <a:t>Modal integration policy</a:t>
            </a:r>
          </a:p>
          <a:p>
            <a:pPr lvl="1"/>
            <a:r>
              <a:rPr lang="en-US">
                <a:cs typeface="Calibri"/>
              </a:rPr>
              <a:t>Additional policies (pedestrian first, transit-only lane, freight-only lane, critical bike segments)</a:t>
            </a:r>
          </a:p>
          <a:p>
            <a:pPr marL="457200" indent="-457200">
              <a:buAutoNum type="arabicPeriod"/>
            </a:pPr>
            <a:r>
              <a:rPr lang="en-US">
                <a:cs typeface="Calibri"/>
              </a:rPr>
              <a:t>Next Steps</a:t>
            </a:r>
          </a:p>
          <a:p>
            <a:pPr lvl="1"/>
            <a:r>
              <a:rPr lang="en-US">
                <a:cs typeface="Calibri"/>
              </a:rPr>
              <a:t>Mapping tool (near term)</a:t>
            </a:r>
          </a:p>
          <a:p>
            <a:pPr lvl="1"/>
            <a:r>
              <a:rPr lang="en-US">
                <a:cs typeface="Calibri"/>
              </a:rPr>
              <a:t>Outreach tool (near term)</a:t>
            </a:r>
          </a:p>
          <a:p>
            <a:pPr lvl="1"/>
            <a:r>
              <a:rPr lang="en-US">
                <a:cs typeface="Calibri"/>
              </a:rPr>
              <a:t>Curbside change guidance (near term)</a:t>
            </a:r>
          </a:p>
          <a:p>
            <a:pPr lvl="1"/>
            <a:r>
              <a:rPr lang="en-US">
                <a:cs typeface="Calibri"/>
              </a:rPr>
              <a:t>Citywide Transportation Plan and associated community engagement effort (long term)</a:t>
            </a:r>
          </a:p>
        </p:txBody>
      </p:sp>
    </p:spTree>
    <p:extLst>
      <p:ext uri="{BB962C8B-B14F-4D97-AF65-F5344CB8AC3E}">
        <p14:creationId xmlns:p14="http://schemas.microsoft.com/office/powerpoint/2010/main" val="28946582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90A96F-144A-487A-A113-A6EE953312A2}"/>
              </a:ext>
            </a:extLst>
          </p:cNvPr>
          <p:cNvSpPr>
            <a:spLocks noGrp="1"/>
          </p:cNvSpPr>
          <p:nvPr>
            <p:ph type="title"/>
          </p:nvPr>
        </p:nvSpPr>
        <p:spPr>
          <a:xfrm>
            <a:off x="838200" y="365127"/>
            <a:ext cx="10515600" cy="609431"/>
          </a:xfrm>
        </p:spPr>
        <p:txBody>
          <a:bodyPr anchor="t">
            <a:normAutofit fontScale="90000"/>
          </a:bodyPr>
          <a:lstStyle/>
          <a:p>
            <a:r>
              <a:rPr lang="en-US"/>
              <a:t>Next steps</a:t>
            </a:r>
          </a:p>
        </p:txBody>
      </p:sp>
      <p:sp>
        <p:nvSpPr>
          <p:cNvPr id="10" name="Rectangle: Rounded Corners 9">
            <a:extLst>
              <a:ext uri="{FF2B5EF4-FFF2-40B4-BE49-F238E27FC236}">
                <a16:creationId xmlns:a16="http://schemas.microsoft.com/office/drawing/2014/main" id="{0179F429-117A-4B6B-9ACB-9BF902A8587A}"/>
              </a:ext>
            </a:extLst>
          </p:cNvPr>
          <p:cNvSpPr/>
          <p:nvPr/>
        </p:nvSpPr>
        <p:spPr>
          <a:xfrm>
            <a:off x="959795" y="1047779"/>
            <a:ext cx="1900137" cy="564205"/>
          </a:xfrm>
          <a:prstGeom prst="roundRect">
            <a:avLst/>
          </a:prstGeom>
          <a:solidFill>
            <a:schemeClr val="bg1">
              <a:lumMod val="75000"/>
            </a:schemeClr>
          </a:solidFill>
          <a:ln w="22225" cap="flat" cmpd="sng">
            <a:solidFill>
              <a:schemeClr val="bg1">
                <a:lumMod val="75000"/>
              </a:schemeClr>
            </a:solidFill>
            <a:prstDash val="solid"/>
            <a:miter lim="800000"/>
            <a:headEnd type="none" w="med" len="med"/>
            <a:tailEnd type="none" w="med" len="med"/>
          </a:ln>
        </p:spPr>
        <p:txBody>
          <a:bodyPr wrap="square" lIns="91425" tIns="45700" rIns="91425" bIns="45700" rtlCol="0" anchor="ctr" anchorCtr="0">
            <a:noAutofit/>
          </a:bodyPr>
          <a:lstStyle/>
          <a:p>
            <a:pPr marL="0" marR="0" indent="0" rtl="0">
              <a:spcBef>
                <a:spcPts val="0"/>
              </a:spcBef>
              <a:buNone/>
            </a:pPr>
            <a:r>
              <a:rPr lang="en-US" sz="1800" b="1">
                <a:solidFill>
                  <a:schemeClr val="lt1"/>
                </a:solidFill>
                <a:latin typeface="Calibri"/>
                <a:ea typeface="Calibri"/>
                <a:cs typeface="Calibri"/>
                <a:sym typeface="Calibri"/>
              </a:rPr>
              <a:t>   #1 – June 25</a:t>
            </a:r>
          </a:p>
        </p:txBody>
      </p:sp>
      <p:sp>
        <p:nvSpPr>
          <p:cNvPr id="11" name="Rectangle: Rounded Corners 10">
            <a:extLst>
              <a:ext uri="{FF2B5EF4-FFF2-40B4-BE49-F238E27FC236}">
                <a16:creationId xmlns:a16="http://schemas.microsoft.com/office/drawing/2014/main" id="{6E64C186-BAE1-4381-A514-D306CC938D24}"/>
              </a:ext>
            </a:extLst>
          </p:cNvPr>
          <p:cNvSpPr/>
          <p:nvPr/>
        </p:nvSpPr>
        <p:spPr>
          <a:xfrm>
            <a:off x="976006" y="1744907"/>
            <a:ext cx="1900137" cy="564205"/>
          </a:xfrm>
          <a:prstGeom prst="roundRect">
            <a:avLst/>
          </a:prstGeom>
          <a:solidFill>
            <a:schemeClr val="bg1">
              <a:lumMod val="75000"/>
            </a:schemeClr>
          </a:solidFill>
          <a:ln w="22225" cap="flat" cmpd="sng">
            <a:solidFill>
              <a:schemeClr val="bg1">
                <a:lumMod val="75000"/>
              </a:schemeClr>
            </a:solidFill>
            <a:prstDash val="solid"/>
            <a:miter lim="800000"/>
            <a:headEnd type="none" w="med" len="med"/>
            <a:tailEnd type="none" w="med" len="med"/>
          </a:ln>
        </p:spPr>
        <p:txBody>
          <a:bodyPr wrap="square" lIns="91425" tIns="45700" rIns="91425" bIns="45700" rtlCol="0" anchor="ctr" anchorCtr="0">
            <a:noAutofit/>
          </a:bodyPr>
          <a:lstStyle/>
          <a:p>
            <a:pPr marL="0" marR="0" indent="0" rtl="0">
              <a:spcBef>
                <a:spcPts val="0"/>
              </a:spcBef>
              <a:buNone/>
            </a:pPr>
            <a:r>
              <a:rPr lang="en-US" sz="1800" b="1">
                <a:solidFill>
                  <a:schemeClr val="lt1"/>
                </a:solidFill>
                <a:latin typeface="Calibri"/>
                <a:ea typeface="Calibri"/>
                <a:cs typeface="Calibri"/>
                <a:sym typeface="Calibri"/>
              </a:rPr>
              <a:t>   #2 – July 23</a:t>
            </a:r>
          </a:p>
        </p:txBody>
      </p:sp>
      <p:sp>
        <p:nvSpPr>
          <p:cNvPr id="12" name="Rectangle: Rounded Corners 11">
            <a:extLst>
              <a:ext uri="{FF2B5EF4-FFF2-40B4-BE49-F238E27FC236}">
                <a16:creationId xmlns:a16="http://schemas.microsoft.com/office/drawing/2014/main" id="{1E9C4E59-750F-41FE-9D46-324921665F8B}"/>
              </a:ext>
            </a:extLst>
          </p:cNvPr>
          <p:cNvSpPr/>
          <p:nvPr/>
        </p:nvSpPr>
        <p:spPr>
          <a:xfrm>
            <a:off x="959795" y="2448360"/>
            <a:ext cx="1900137" cy="564205"/>
          </a:xfrm>
          <a:prstGeom prst="roundRect">
            <a:avLst/>
          </a:prstGeom>
          <a:solidFill>
            <a:schemeClr val="bg1">
              <a:lumMod val="75000"/>
            </a:schemeClr>
          </a:solidFill>
          <a:ln w="22225" cap="flat" cmpd="sng">
            <a:solidFill>
              <a:schemeClr val="bg1">
                <a:lumMod val="75000"/>
              </a:schemeClr>
            </a:solidFill>
            <a:prstDash val="solid"/>
            <a:miter lim="800000"/>
            <a:headEnd type="none" w="med" len="med"/>
            <a:tailEnd type="none" w="med" len="med"/>
          </a:ln>
        </p:spPr>
        <p:txBody>
          <a:bodyPr wrap="square" lIns="91425" tIns="45700" rIns="91425" bIns="45700" rtlCol="0" anchor="ctr" anchorCtr="0">
            <a:noAutofit/>
          </a:bodyPr>
          <a:lstStyle/>
          <a:p>
            <a:pPr marL="0" marR="0" indent="0" rtl="0">
              <a:spcBef>
                <a:spcPts val="0"/>
              </a:spcBef>
              <a:buNone/>
            </a:pPr>
            <a:r>
              <a:rPr lang="en-US" sz="1800" b="1">
                <a:solidFill>
                  <a:schemeClr val="lt1"/>
                </a:solidFill>
                <a:latin typeface="Calibri"/>
                <a:ea typeface="Calibri"/>
                <a:cs typeface="Calibri"/>
                <a:sym typeface="Calibri"/>
              </a:rPr>
              <a:t>   #3 – August 27</a:t>
            </a:r>
          </a:p>
        </p:txBody>
      </p:sp>
      <p:sp>
        <p:nvSpPr>
          <p:cNvPr id="13" name="Rectangle: Rounded Corners 12">
            <a:extLst>
              <a:ext uri="{FF2B5EF4-FFF2-40B4-BE49-F238E27FC236}">
                <a16:creationId xmlns:a16="http://schemas.microsoft.com/office/drawing/2014/main" id="{AB1201AC-8CFA-4F25-B790-5D16F112CDE9}"/>
              </a:ext>
            </a:extLst>
          </p:cNvPr>
          <p:cNvSpPr/>
          <p:nvPr/>
        </p:nvSpPr>
        <p:spPr>
          <a:xfrm>
            <a:off x="976006" y="3161542"/>
            <a:ext cx="1900137" cy="564205"/>
          </a:xfrm>
          <a:prstGeom prst="roundRect">
            <a:avLst/>
          </a:prstGeom>
          <a:solidFill>
            <a:schemeClr val="bg1">
              <a:lumMod val="75000"/>
            </a:schemeClr>
          </a:solidFill>
          <a:ln w="22225" cap="flat" cmpd="sng">
            <a:solidFill>
              <a:schemeClr val="bg1">
                <a:lumMod val="75000"/>
              </a:schemeClr>
            </a:solidFill>
            <a:prstDash val="solid"/>
            <a:miter lim="800000"/>
            <a:headEnd type="none" w="med" len="med"/>
            <a:tailEnd type="none" w="med" len="med"/>
          </a:ln>
        </p:spPr>
        <p:txBody>
          <a:bodyPr wrap="square" lIns="91425" tIns="45700" rIns="91425" bIns="45700" rtlCol="0" anchor="ctr" anchorCtr="0">
            <a:noAutofit/>
          </a:bodyPr>
          <a:lstStyle/>
          <a:p>
            <a:pPr marL="0" marR="0" indent="0" rtl="0">
              <a:spcBef>
                <a:spcPts val="0"/>
              </a:spcBef>
              <a:buNone/>
            </a:pPr>
            <a:r>
              <a:rPr lang="en-US" sz="1800" b="1">
                <a:solidFill>
                  <a:schemeClr val="lt1"/>
                </a:solidFill>
                <a:latin typeface="Calibri"/>
                <a:ea typeface="Calibri"/>
                <a:cs typeface="Calibri"/>
                <a:sym typeface="Calibri"/>
              </a:rPr>
              <a:t>   #4 – Sept 24</a:t>
            </a:r>
          </a:p>
        </p:txBody>
      </p:sp>
      <p:sp>
        <p:nvSpPr>
          <p:cNvPr id="14" name="Rectangle: Rounded Corners 13">
            <a:extLst>
              <a:ext uri="{FF2B5EF4-FFF2-40B4-BE49-F238E27FC236}">
                <a16:creationId xmlns:a16="http://schemas.microsoft.com/office/drawing/2014/main" id="{514A9684-DD99-4107-82DA-A2BF7F5927E7}"/>
              </a:ext>
            </a:extLst>
          </p:cNvPr>
          <p:cNvSpPr/>
          <p:nvPr/>
        </p:nvSpPr>
        <p:spPr>
          <a:xfrm>
            <a:off x="959795" y="3889802"/>
            <a:ext cx="1900137" cy="564205"/>
          </a:xfrm>
          <a:prstGeom prst="roundRect">
            <a:avLst/>
          </a:prstGeom>
          <a:solidFill>
            <a:schemeClr val="bg1">
              <a:lumMod val="75000"/>
            </a:schemeClr>
          </a:solidFill>
          <a:ln w="22225" cap="flat" cmpd="sng">
            <a:noFill/>
            <a:prstDash val="solid"/>
            <a:miter lim="800000"/>
            <a:headEnd type="none" w="med" len="med"/>
            <a:tailEnd type="none" w="med" len="med"/>
          </a:ln>
        </p:spPr>
        <p:txBody>
          <a:bodyPr wrap="square" lIns="91425" tIns="45700" rIns="91425" bIns="45700" rtlCol="0" anchor="ctr" anchorCtr="0">
            <a:noAutofit/>
          </a:bodyPr>
          <a:lstStyle/>
          <a:p>
            <a:r>
              <a:rPr lang="en-US" b="1">
                <a:solidFill>
                  <a:schemeClr val="lt1"/>
                </a:solidFill>
                <a:latin typeface="Calibri"/>
                <a:ea typeface="Calibri"/>
                <a:cs typeface="Calibri"/>
                <a:sym typeface="Calibri"/>
              </a:rPr>
              <a:t>  </a:t>
            </a:r>
            <a:r>
              <a:rPr lang="en-US" sz="1800" b="1">
                <a:solidFill>
                  <a:schemeClr val="lt1"/>
                </a:solidFill>
                <a:latin typeface="Calibri"/>
                <a:ea typeface="Calibri"/>
                <a:cs typeface="Calibri"/>
                <a:sym typeface="Calibri"/>
              </a:rPr>
              <a:t> #5 – Nov 30</a:t>
            </a:r>
            <a:endParaRPr lang="en-US" sz="1800" b="1">
              <a:solidFill>
                <a:schemeClr val="lt1"/>
              </a:solidFill>
              <a:latin typeface="Calibri"/>
              <a:ea typeface="Calibri"/>
              <a:cs typeface="Calibri"/>
            </a:endParaRPr>
          </a:p>
        </p:txBody>
      </p:sp>
      <p:sp>
        <p:nvSpPr>
          <p:cNvPr id="15" name="Rectangle: Rounded Corners 14">
            <a:extLst>
              <a:ext uri="{FF2B5EF4-FFF2-40B4-BE49-F238E27FC236}">
                <a16:creationId xmlns:a16="http://schemas.microsoft.com/office/drawing/2014/main" id="{394A0284-A6EE-48FF-B9F2-A4435C33921E}"/>
              </a:ext>
            </a:extLst>
          </p:cNvPr>
          <p:cNvSpPr/>
          <p:nvPr/>
        </p:nvSpPr>
        <p:spPr>
          <a:xfrm>
            <a:off x="976007" y="4593256"/>
            <a:ext cx="1900137" cy="564205"/>
          </a:xfrm>
          <a:prstGeom prst="roundRect">
            <a:avLst/>
          </a:prstGeom>
          <a:solidFill>
            <a:srgbClr val="1C91D0"/>
          </a:solidFill>
          <a:ln w="22225" cap="flat" cmpd="sng">
            <a:solidFill>
              <a:srgbClr val="1C91D0"/>
            </a:solidFill>
            <a:prstDash val="solid"/>
            <a:miter lim="800000"/>
            <a:headEnd type="none" w="med" len="med"/>
            <a:tailEnd type="none" w="med" len="med"/>
          </a:ln>
        </p:spPr>
        <p:txBody>
          <a:bodyPr wrap="square" lIns="91425" tIns="45700" rIns="91425" bIns="45700" rtlCol="0" anchor="ctr" anchorCtr="0">
            <a:noAutofit/>
          </a:bodyPr>
          <a:lstStyle/>
          <a:p>
            <a:r>
              <a:rPr lang="en-US" b="1">
                <a:solidFill>
                  <a:schemeClr val="lt1"/>
                </a:solidFill>
                <a:latin typeface="Calibri"/>
                <a:ea typeface="Calibri"/>
                <a:cs typeface="Calibri"/>
                <a:sym typeface="Calibri"/>
              </a:rPr>
              <a:t>  </a:t>
            </a:r>
            <a:r>
              <a:rPr lang="en-US" sz="1800" b="1">
                <a:solidFill>
                  <a:schemeClr val="lt1"/>
                </a:solidFill>
                <a:latin typeface="Calibri"/>
                <a:ea typeface="Calibri"/>
                <a:cs typeface="Calibri"/>
                <a:sym typeface="Calibri"/>
              </a:rPr>
              <a:t> #6 – </a:t>
            </a:r>
            <a:r>
              <a:rPr lang="en-US" b="1">
                <a:solidFill>
                  <a:schemeClr val="lt1"/>
                </a:solidFill>
                <a:latin typeface="Calibri"/>
                <a:ea typeface="Calibri"/>
                <a:cs typeface="Calibri"/>
                <a:sym typeface="Calibri"/>
              </a:rPr>
              <a:t>Jan 28</a:t>
            </a:r>
            <a:endParaRPr lang="en-US" sz="1800" b="1">
              <a:solidFill>
                <a:schemeClr val="lt1"/>
              </a:solidFill>
              <a:latin typeface="Calibri"/>
              <a:ea typeface="Calibri"/>
              <a:cs typeface="Calibri"/>
              <a:sym typeface="Calibri"/>
            </a:endParaRPr>
          </a:p>
        </p:txBody>
      </p:sp>
      <p:sp>
        <p:nvSpPr>
          <p:cNvPr id="18" name="Rectangle: Rounded Corners 17">
            <a:extLst>
              <a:ext uri="{FF2B5EF4-FFF2-40B4-BE49-F238E27FC236}">
                <a16:creationId xmlns:a16="http://schemas.microsoft.com/office/drawing/2014/main" id="{243922F7-3B3F-4F2B-ABFE-CF1E3C7FD920}"/>
              </a:ext>
            </a:extLst>
          </p:cNvPr>
          <p:cNvSpPr/>
          <p:nvPr/>
        </p:nvSpPr>
        <p:spPr>
          <a:xfrm>
            <a:off x="2843719" y="1047779"/>
            <a:ext cx="8417667" cy="564205"/>
          </a:xfrm>
          <a:prstGeom prst="roundRect">
            <a:avLst/>
          </a:prstGeom>
          <a:solidFill>
            <a:schemeClr val="bg1"/>
          </a:solidFill>
          <a:ln w="22225" cap="flat" cmpd="sng">
            <a:solidFill>
              <a:schemeClr val="bg1">
                <a:lumMod val="75000"/>
              </a:schemeClr>
            </a:solidFill>
            <a:prstDash val="solid"/>
            <a:miter lim="800000"/>
            <a:headEnd type="none" w="med" len="med"/>
            <a:tailEnd type="none" w="med" len="med"/>
          </a:ln>
        </p:spPr>
        <p:txBody>
          <a:bodyPr wrap="square" lIns="91425" tIns="45700" rIns="91425" bIns="45700" rtlCol="0" anchor="ctr" anchorCtr="0">
            <a:noAutofit/>
          </a:bodyPr>
          <a:lstStyle/>
          <a:p>
            <a:pPr>
              <a:buFont typeface="Wingdings" panose="05000000000000000000" pitchFamily="2" charset="2"/>
              <a:buChar char="§"/>
            </a:pPr>
            <a:r>
              <a:rPr lang="en-US">
                <a:solidFill>
                  <a:srgbClr val="000000"/>
                </a:solidFill>
              </a:rPr>
              <a:t> Kick-off</a:t>
            </a:r>
          </a:p>
          <a:p>
            <a:pPr>
              <a:buFont typeface="Wingdings" panose="05000000000000000000" pitchFamily="2" charset="2"/>
              <a:buChar char="§"/>
            </a:pPr>
            <a:r>
              <a:rPr lang="en-US">
                <a:solidFill>
                  <a:srgbClr val="000000"/>
                </a:solidFill>
              </a:rPr>
              <a:t> Introduction to signal operations</a:t>
            </a:r>
          </a:p>
        </p:txBody>
      </p:sp>
      <p:sp>
        <p:nvSpPr>
          <p:cNvPr id="19" name="Rectangle: Rounded Corners 18">
            <a:extLst>
              <a:ext uri="{FF2B5EF4-FFF2-40B4-BE49-F238E27FC236}">
                <a16:creationId xmlns:a16="http://schemas.microsoft.com/office/drawing/2014/main" id="{98365DA8-866E-461A-82B9-C36566111CC2}"/>
              </a:ext>
            </a:extLst>
          </p:cNvPr>
          <p:cNvSpPr/>
          <p:nvPr/>
        </p:nvSpPr>
        <p:spPr>
          <a:xfrm>
            <a:off x="2876143" y="1744907"/>
            <a:ext cx="8417667" cy="564205"/>
          </a:xfrm>
          <a:prstGeom prst="roundRect">
            <a:avLst/>
          </a:prstGeom>
          <a:solidFill>
            <a:schemeClr val="bg1"/>
          </a:solidFill>
          <a:ln w="22225" cap="flat" cmpd="sng">
            <a:solidFill>
              <a:schemeClr val="bg1">
                <a:lumMod val="75000"/>
              </a:schemeClr>
            </a:solidFill>
            <a:prstDash val="solid"/>
            <a:miter lim="800000"/>
            <a:headEnd type="none" w="med" len="med"/>
            <a:tailEnd type="none" w="med" len="med"/>
          </a:ln>
        </p:spPr>
        <p:txBody>
          <a:bodyPr wrap="square" lIns="91425" tIns="45700" rIns="91425" bIns="45700" rtlCol="0" anchor="ctr" anchorCtr="0">
            <a:noAutofit/>
          </a:bodyPr>
          <a:lstStyle/>
          <a:p>
            <a:pPr marL="174625" indent="-174625">
              <a:buFont typeface="Wingdings" panose="05000000000000000000" pitchFamily="2" charset="2"/>
              <a:buChar char="§"/>
            </a:pPr>
            <a:r>
              <a:rPr lang="en-US">
                <a:solidFill>
                  <a:srgbClr val="000000"/>
                </a:solidFill>
              </a:rPr>
              <a:t>Draft Comprehensive Traffic Signal Operations Policy: presentation and discussion</a:t>
            </a:r>
          </a:p>
          <a:p>
            <a:pPr marL="174625" lvl="0" indent="-174625">
              <a:buFont typeface="Wingdings" panose="05000000000000000000" pitchFamily="2" charset="2"/>
              <a:buChar char="§"/>
            </a:pPr>
            <a:r>
              <a:rPr lang="en-US">
                <a:solidFill>
                  <a:srgbClr val="000000"/>
                </a:solidFill>
              </a:rPr>
              <a:t>Modal Integration: introduction</a:t>
            </a:r>
            <a:endParaRPr lang="en-US">
              <a:solidFill>
                <a:srgbClr val="000000"/>
              </a:solidFill>
              <a:cs typeface="Calibri"/>
            </a:endParaRPr>
          </a:p>
        </p:txBody>
      </p:sp>
      <p:sp>
        <p:nvSpPr>
          <p:cNvPr id="20" name="Rectangle: Rounded Corners 19">
            <a:extLst>
              <a:ext uri="{FF2B5EF4-FFF2-40B4-BE49-F238E27FC236}">
                <a16:creationId xmlns:a16="http://schemas.microsoft.com/office/drawing/2014/main" id="{E8D3D2E2-75C6-4A7F-A11B-B3F290BFF24A}"/>
              </a:ext>
            </a:extLst>
          </p:cNvPr>
          <p:cNvSpPr/>
          <p:nvPr/>
        </p:nvSpPr>
        <p:spPr>
          <a:xfrm>
            <a:off x="2853446" y="2446252"/>
            <a:ext cx="8417667" cy="564205"/>
          </a:xfrm>
          <a:prstGeom prst="roundRect">
            <a:avLst/>
          </a:prstGeom>
          <a:solidFill>
            <a:schemeClr val="bg1"/>
          </a:solidFill>
          <a:ln w="22225" cap="flat" cmpd="sng">
            <a:solidFill>
              <a:schemeClr val="bg1">
                <a:lumMod val="75000"/>
              </a:schemeClr>
            </a:solidFill>
            <a:prstDash val="solid"/>
            <a:miter lim="800000"/>
            <a:headEnd type="none" w="med" len="med"/>
            <a:tailEnd type="none" w="med" len="med"/>
          </a:ln>
        </p:spPr>
        <p:txBody>
          <a:bodyPr wrap="square" lIns="91425" tIns="45700" rIns="91425" bIns="45700" rtlCol="0" anchor="ctr" anchorCtr="0">
            <a:noAutofit/>
          </a:bodyPr>
          <a:lstStyle/>
          <a:p>
            <a:pPr marL="174625" indent="-174625">
              <a:buFont typeface="Wingdings" panose="05000000000000000000" pitchFamily="2" charset="2"/>
              <a:buChar char="§"/>
            </a:pPr>
            <a:r>
              <a:rPr lang="en-US">
                <a:solidFill>
                  <a:srgbClr val="000000"/>
                </a:solidFill>
              </a:rPr>
              <a:t>Draft Comprehensive Traffic Signal Operations Policy: continued discussion</a:t>
            </a:r>
          </a:p>
          <a:p>
            <a:pPr marL="174625" lvl="0" indent="-174625">
              <a:buFont typeface="Wingdings" panose="05000000000000000000" pitchFamily="2" charset="2"/>
              <a:buChar char="§"/>
            </a:pPr>
            <a:r>
              <a:rPr lang="en-US">
                <a:solidFill>
                  <a:srgbClr val="000000"/>
                </a:solidFill>
              </a:rPr>
              <a:t>Modal Integration: analysis</a:t>
            </a:r>
            <a:endParaRPr lang="en-US">
              <a:solidFill>
                <a:srgbClr val="000000"/>
              </a:solidFill>
              <a:cs typeface="Calibri"/>
            </a:endParaRPr>
          </a:p>
        </p:txBody>
      </p:sp>
      <p:sp>
        <p:nvSpPr>
          <p:cNvPr id="21" name="Rectangle: Rounded Corners 20">
            <a:extLst>
              <a:ext uri="{FF2B5EF4-FFF2-40B4-BE49-F238E27FC236}">
                <a16:creationId xmlns:a16="http://schemas.microsoft.com/office/drawing/2014/main" id="{AD021169-40A3-4BD4-901F-54134ED0DE42}"/>
              </a:ext>
            </a:extLst>
          </p:cNvPr>
          <p:cNvSpPr/>
          <p:nvPr/>
        </p:nvSpPr>
        <p:spPr>
          <a:xfrm>
            <a:off x="2866956" y="3169719"/>
            <a:ext cx="8417667" cy="564205"/>
          </a:xfrm>
          <a:prstGeom prst="roundRect">
            <a:avLst/>
          </a:prstGeom>
          <a:solidFill>
            <a:schemeClr val="bg1"/>
          </a:solidFill>
          <a:ln w="22225" cap="flat" cmpd="sng">
            <a:solidFill>
              <a:schemeClr val="bg1">
                <a:lumMod val="75000"/>
              </a:schemeClr>
            </a:solidFill>
            <a:prstDash val="solid"/>
            <a:miter lim="800000"/>
            <a:headEnd type="none" w="med" len="med"/>
            <a:tailEnd type="none" w="med" len="med"/>
          </a:ln>
        </p:spPr>
        <p:txBody>
          <a:bodyPr wrap="square" lIns="91425" tIns="45700" rIns="91425" bIns="45700" rtlCol="0" anchor="ctr" anchorCtr="0">
            <a:noAutofit/>
          </a:bodyPr>
          <a:lstStyle/>
          <a:p>
            <a:pPr marL="174625" lvl="0" indent="-174625">
              <a:buFont typeface="Wingdings" panose="05000000000000000000" pitchFamily="2" charset="2"/>
              <a:buChar char="§"/>
            </a:pPr>
            <a:r>
              <a:rPr lang="en-US">
                <a:solidFill>
                  <a:srgbClr val="000000"/>
                </a:solidFill>
              </a:rPr>
              <a:t>Modal Integration: draft policy concepts</a:t>
            </a:r>
            <a:endParaRPr lang="en-US">
              <a:solidFill>
                <a:srgbClr val="000000"/>
              </a:solidFill>
              <a:cs typeface="Calibri"/>
            </a:endParaRPr>
          </a:p>
        </p:txBody>
      </p:sp>
      <p:sp>
        <p:nvSpPr>
          <p:cNvPr id="22" name="Rectangle: Rounded Corners 21">
            <a:extLst>
              <a:ext uri="{FF2B5EF4-FFF2-40B4-BE49-F238E27FC236}">
                <a16:creationId xmlns:a16="http://schemas.microsoft.com/office/drawing/2014/main" id="{F38C9E95-36D2-49AD-8014-2E194241B3B4}"/>
              </a:ext>
            </a:extLst>
          </p:cNvPr>
          <p:cNvSpPr/>
          <p:nvPr/>
        </p:nvSpPr>
        <p:spPr>
          <a:xfrm>
            <a:off x="2862634" y="3888541"/>
            <a:ext cx="8417667" cy="564205"/>
          </a:xfrm>
          <a:prstGeom prst="roundRect">
            <a:avLst/>
          </a:prstGeom>
          <a:solidFill>
            <a:schemeClr val="bg1"/>
          </a:solidFill>
          <a:ln w="22225" cap="flat" cmpd="sng">
            <a:solidFill>
              <a:schemeClr val="bg1">
                <a:lumMod val="75000"/>
              </a:schemeClr>
            </a:solidFill>
            <a:prstDash val="solid"/>
            <a:miter lim="800000"/>
            <a:headEnd type="none" w="med" len="med"/>
            <a:tailEnd type="none" w="med" len="med"/>
          </a:ln>
        </p:spPr>
        <p:txBody>
          <a:bodyPr wrap="square" lIns="91425" tIns="45700" rIns="91425" bIns="45700" rtlCol="0" anchor="ctr" anchorCtr="0">
            <a:noAutofit/>
          </a:bodyPr>
          <a:lstStyle/>
          <a:p>
            <a:pPr marL="174625" lvl="0" indent="-174625">
              <a:buFont typeface="Wingdings" panose="05000000000000000000" pitchFamily="2" charset="2"/>
              <a:buChar char="§"/>
            </a:pPr>
            <a:r>
              <a:rPr lang="en-US" dirty="0">
                <a:solidFill>
                  <a:srgbClr val="000000"/>
                </a:solidFill>
              </a:rPr>
              <a:t>Modal Integration: draft policy concepts and other implementation actions</a:t>
            </a:r>
          </a:p>
        </p:txBody>
      </p:sp>
      <p:sp>
        <p:nvSpPr>
          <p:cNvPr id="23" name="Rectangle: Rounded Corners 22">
            <a:extLst>
              <a:ext uri="{FF2B5EF4-FFF2-40B4-BE49-F238E27FC236}">
                <a16:creationId xmlns:a16="http://schemas.microsoft.com/office/drawing/2014/main" id="{A8605817-EC33-412F-975E-E3EBD65AA67F}"/>
              </a:ext>
            </a:extLst>
          </p:cNvPr>
          <p:cNvSpPr/>
          <p:nvPr/>
        </p:nvSpPr>
        <p:spPr>
          <a:xfrm>
            <a:off x="2833991" y="4583528"/>
            <a:ext cx="8417667" cy="564205"/>
          </a:xfrm>
          <a:prstGeom prst="roundRect">
            <a:avLst/>
          </a:prstGeom>
          <a:solidFill>
            <a:schemeClr val="bg1"/>
          </a:solidFill>
          <a:ln w="22225" cap="flat" cmpd="sng">
            <a:solidFill>
              <a:srgbClr val="1C91D0"/>
            </a:solidFill>
            <a:prstDash val="solid"/>
            <a:miter lim="800000"/>
            <a:headEnd type="none" w="med" len="med"/>
            <a:tailEnd type="none" w="med" len="med"/>
          </a:ln>
        </p:spPr>
        <p:txBody>
          <a:bodyPr wrap="square" lIns="91425" tIns="45700" rIns="91425" bIns="45700" rtlCol="0" anchor="ctr" anchorCtr="0">
            <a:noAutofit/>
          </a:bodyPr>
          <a:lstStyle/>
          <a:p>
            <a:pPr marL="174625" lvl="0" indent="-174625">
              <a:buFont typeface="Wingdings" panose="05000000000000000000" pitchFamily="2" charset="2"/>
              <a:buChar char="§"/>
            </a:pPr>
            <a:r>
              <a:rPr lang="en-US">
                <a:solidFill>
                  <a:srgbClr val="000000"/>
                </a:solidFill>
              </a:rPr>
              <a:t>Modal Integration: policy recommendations and discussion </a:t>
            </a:r>
          </a:p>
          <a:p>
            <a:pPr marL="174625" lvl="0" indent="-174625">
              <a:buFont typeface="Wingdings" panose="05000000000000000000" pitchFamily="2" charset="2"/>
              <a:buChar char="§"/>
            </a:pPr>
            <a:r>
              <a:rPr lang="en-US">
                <a:solidFill>
                  <a:srgbClr val="000000"/>
                </a:solidFill>
              </a:rPr>
              <a:t>Wrap-up and reflections</a:t>
            </a:r>
          </a:p>
        </p:txBody>
      </p:sp>
      <p:sp>
        <p:nvSpPr>
          <p:cNvPr id="16" name="Rectangle: Rounded Corners 15">
            <a:extLst>
              <a:ext uri="{FF2B5EF4-FFF2-40B4-BE49-F238E27FC236}">
                <a16:creationId xmlns:a16="http://schemas.microsoft.com/office/drawing/2014/main" id="{F3C49B2D-59C9-4745-9F79-16F567C031D1}"/>
              </a:ext>
            </a:extLst>
          </p:cNvPr>
          <p:cNvSpPr/>
          <p:nvPr/>
        </p:nvSpPr>
        <p:spPr>
          <a:xfrm>
            <a:off x="976007" y="5295989"/>
            <a:ext cx="1900137" cy="564205"/>
          </a:xfrm>
          <a:prstGeom prst="roundRect">
            <a:avLst/>
          </a:prstGeom>
          <a:solidFill>
            <a:srgbClr val="1C91D0"/>
          </a:solidFill>
          <a:ln w="22225" cap="flat" cmpd="sng">
            <a:solidFill>
              <a:srgbClr val="1C91D0"/>
            </a:solidFill>
            <a:prstDash val="solid"/>
            <a:miter lim="800000"/>
            <a:headEnd type="none" w="med" len="med"/>
            <a:tailEnd type="none" w="med" len="med"/>
          </a:ln>
        </p:spPr>
        <p:txBody>
          <a:bodyPr wrap="square" lIns="91425" tIns="45700" rIns="91425" bIns="45700" rtlCol="0" anchor="ctr" anchorCtr="0">
            <a:noAutofit/>
          </a:bodyPr>
          <a:lstStyle/>
          <a:p>
            <a:pPr algn="ctr"/>
            <a:r>
              <a:rPr lang="en-US" b="1" dirty="0">
                <a:solidFill>
                  <a:schemeClr val="lt1"/>
                </a:solidFill>
                <a:latin typeface="Calibri"/>
                <a:ea typeface="Calibri"/>
                <a:cs typeface="Calibri"/>
                <a:sym typeface="Calibri"/>
              </a:rPr>
              <a:t>2021</a:t>
            </a:r>
            <a:r>
              <a:rPr lang="en-US" b="1">
                <a:solidFill>
                  <a:schemeClr val="lt1"/>
                </a:solidFill>
                <a:latin typeface="Calibri"/>
                <a:ea typeface="Calibri"/>
                <a:cs typeface="Calibri"/>
                <a:sym typeface="Calibri"/>
              </a:rPr>
              <a:t>+</a:t>
            </a:r>
            <a:endParaRPr lang="en-US" dirty="0"/>
          </a:p>
        </p:txBody>
      </p:sp>
      <p:sp>
        <p:nvSpPr>
          <p:cNvPr id="17" name="Rectangle: Rounded Corners 16">
            <a:extLst>
              <a:ext uri="{FF2B5EF4-FFF2-40B4-BE49-F238E27FC236}">
                <a16:creationId xmlns:a16="http://schemas.microsoft.com/office/drawing/2014/main" id="{F6DFE26B-9FDF-4061-B2A8-E764FB51BBE6}"/>
              </a:ext>
            </a:extLst>
          </p:cNvPr>
          <p:cNvSpPr/>
          <p:nvPr/>
        </p:nvSpPr>
        <p:spPr>
          <a:xfrm>
            <a:off x="2833991" y="5286261"/>
            <a:ext cx="8417667" cy="564205"/>
          </a:xfrm>
          <a:prstGeom prst="roundRect">
            <a:avLst/>
          </a:prstGeom>
          <a:solidFill>
            <a:schemeClr val="bg1"/>
          </a:solidFill>
          <a:ln w="22225" cap="flat" cmpd="sng">
            <a:solidFill>
              <a:srgbClr val="1C91D0"/>
            </a:solidFill>
            <a:prstDash val="solid"/>
            <a:miter lim="800000"/>
            <a:headEnd type="none" w="med" len="med"/>
            <a:tailEnd type="none" w="med" len="med"/>
          </a:ln>
        </p:spPr>
        <p:txBody>
          <a:bodyPr wrap="square" lIns="91425" tIns="45700" rIns="91425" bIns="45700" rtlCol="0" anchor="ctr" anchorCtr="0">
            <a:noAutofit/>
          </a:bodyPr>
          <a:lstStyle/>
          <a:p>
            <a:pPr marL="174625" indent="-174625">
              <a:buFont typeface="Wingdings" panose="05000000000000000000" pitchFamily="2" charset="2"/>
              <a:buChar char="§"/>
            </a:pPr>
            <a:r>
              <a:rPr lang="en-US">
                <a:solidFill>
                  <a:srgbClr val="000000"/>
                </a:solidFill>
                <a:cs typeface="Calibri"/>
              </a:rPr>
              <a:t>Q1 2021: </a:t>
            </a:r>
            <a:r>
              <a:rPr lang="en-US" dirty="0">
                <a:solidFill>
                  <a:srgbClr val="000000"/>
                </a:solidFill>
                <a:cs typeface="Calibri"/>
              </a:rPr>
              <a:t>SDOT completes near-term implementation (</a:t>
            </a:r>
            <a:r>
              <a:rPr lang="en-US">
                <a:solidFill>
                  <a:srgbClr val="000000"/>
                </a:solidFill>
                <a:cs typeface="Calibri"/>
              </a:rPr>
              <a:t>Policies and PD </a:t>
            </a:r>
            <a:r>
              <a:rPr lang="en-US" dirty="0">
                <a:solidFill>
                  <a:srgbClr val="000000"/>
                </a:solidFill>
                <a:cs typeface="Calibri"/>
              </a:rPr>
              <a:t>tools)</a:t>
            </a:r>
          </a:p>
          <a:p>
            <a:pPr marL="174625" indent="-174625">
              <a:buFont typeface="Wingdings" panose="05000000000000000000" pitchFamily="2" charset="2"/>
              <a:buChar char="§"/>
            </a:pPr>
            <a:r>
              <a:rPr lang="en-US">
                <a:solidFill>
                  <a:srgbClr val="000000"/>
                </a:solidFill>
                <a:cs typeface="Calibri"/>
              </a:rPr>
              <a:t>2022+: </a:t>
            </a:r>
            <a:r>
              <a:rPr lang="en-US" dirty="0">
                <a:solidFill>
                  <a:srgbClr val="000000"/>
                </a:solidFill>
                <a:cs typeface="Calibri"/>
              </a:rPr>
              <a:t>SDOT advances longer-term implementation (Citywide Transportation Plan)</a:t>
            </a:r>
          </a:p>
        </p:txBody>
      </p:sp>
    </p:spTree>
    <p:extLst>
      <p:ext uri="{BB962C8B-B14F-4D97-AF65-F5344CB8AC3E}">
        <p14:creationId xmlns:p14="http://schemas.microsoft.com/office/powerpoint/2010/main" val="21727212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B62F4-279F-4EA5-BE83-43CDE0765468}"/>
              </a:ext>
            </a:extLst>
          </p:cNvPr>
          <p:cNvSpPr>
            <a:spLocks noGrp="1"/>
          </p:cNvSpPr>
          <p:nvPr>
            <p:ph type="title"/>
          </p:nvPr>
        </p:nvSpPr>
        <p:spPr/>
        <p:txBody>
          <a:bodyPr>
            <a:normAutofit/>
          </a:bodyPr>
          <a:lstStyle/>
          <a:p>
            <a:r>
              <a:rPr lang="en-US" sz="4400"/>
              <a:t>Questions?</a:t>
            </a:r>
          </a:p>
        </p:txBody>
      </p:sp>
      <p:sp>
        <p:nvSpPr>
          <p:cNvPr id="3" name="Content Placeholder 2">
            <a:extLst>
              <a:ext uri="{FF2B5EF4-FFF2-40B4-BE49-F238E27FC236}">
                <a16:creationId xmlns:a16="http://schemas.microsoft.com/office/drawing/2014/main" id="{42240592-7164-41B7-958D-C825671AA7AF}"/>
              </a:ext>
            </a:extLst>
          </p:cNvPr>
          <p:cNvSpPr>
            <a:spLocks noGrp="1"/>
          </p:cNvSpPr>
          <p:nvPr>
            <p:ph idx="1"/>
          </p:nvPr>
        </p:nvSpPr>
        <p:spPr>
          <a:xfrm>
            <a:off x="2079768" y="1902951"/>
            <a:ext cx="8032465" cy="2568407"/>
          </a:xfrm>
        </p:spPr>
        <p:txBody>
          <a:bodyPr vert="horz" lIns="91440" tIns="45720" rIns="91440" bIns="45720" rtlCol="0" anchor="t">
            <a:normAutofit/>
          </a:bodyPr>
          <a:lstStyle/>
          <a:p>
            <a:pPr marL="0" indent="0">
              <a:buNone/>
            </a:pPr>
            <a:endParaRPr lang="en-US"/>
          </a:p>
          <a:p>
            <a:pPr marL="0" indent="0" algn="ctr">
              <a:buNone/>
            </a:pPr>
            <a:r>
              <a:rPr lang="en-US" sz="2800" err="1"/>
              <a:t>ellie.smith@seattle.gov</a:t>
            </a:r>
            <a:r>
              <a:rPr lang="en-US" sz="2800"/>
              <a:t> | (206) 300-1690</a:t>
            </a:r>
          </a:p>
        </p:txBody>
      </p:sp>
      <p:sp>
        <p:nvSpPr>
          <p:cNvPr id="7" name="Rectangle 6">
            <a:extLst>
              <a:ext uri="{FF2B5EF4-FFF2-40B4-BE49-F238E27FC236}">
                <a16:creationId xmlns:a16="http://schemas.microsoft.com/office/drawing/2014/main" id="{AF7439EA-4923-4A11-96D9-BCFE5896EE8B}"/>
              </a:ext>
            </a:extLst>
          </p:cNvPr>
          <p:cNvSpPr/>
          <p:nvPr/>
        </p:nvSpPr>
        <p:spPr>
          <a:xfrm>
            <a:off x="0" y="3246121"/>
            <a:ext cx="12192000" cy="580694"/>
          </a:xfrm>
          <a:prstGeom prst="rect">
            <a:avLst/>
          </a:prstGeom>
          <a:solidFill>
            <a:srgbClr val="003DA5"/>
          </a:solidFill>
          <a:ln w="12700" cap="flat" cmpd="sng">
            <a:solidFill>
              <a:srgbClr val="31538F"/>
            </a:solidFill>
            <a:prstDash val="solid"/>
            <a:miter lim="800000"/>
            <a:headEnd type="none" w="med" len="med"/>
            <a:tailEnd type="none" w="med" len="med"/>
          </a:ln>
        </p:spPr>
        <p:txBody>
          <a:bodyPr rot="0" spcFirstLastPara="0" vertOverflow="overflow" horzOverflow="overflow" vert="horz" wrap="square" lIns="68569" tIns="34275" rIns="68569" bIns="34275" numCol="1" spcCol="0" rtlCol="0" fromWordArt="0" anchor="ctr" anchorCtr="0" forceAA="0" compatLnSpc="1">
            <a:prstTxWarp prst="textNoShape">
              <a:avLst/>
            </a:prstTxWarp>
            <a:noAutofit/>
          </a:bodyPr>
          <a:lstStyle/>
          <a:p>
            <a:pPr algn="ctr"/>
            <a:endParaRPr lang="en-US" sz="1350" b="1">
              <a:solidFill>
                <a:schemeClr val="lt1"/>
              </a:solidFill>
              <a:latin typeface="Calibri"/>
              <a:ea typeface="Calibri"/>
              <a:cs typeface="Calibri"/>
              <a:sym typeface="Calibri"/>
            </a:endParaRPr>
          </a:p>
        </p:txBody>
      </p:sp>
      <p:sp>
        <p:nvSpPr>
          <p:cNvPr id="8" name="TextBox 7">
            <a:extLst>
              <a:ext uri="{FF2B5EF4-FFF2-40B4-BE49-F238E27FC236}">
                <a16:creationId xmlns:a16="http://schemas.microsoft.com/office/drawing/2014/main" id="{FA6B2CFF-4C1F-4269-A78C-1BEB70D114E9}"/>
              </a:ext>
            </a:extLst>
          </p:cNvPr>
          <p:cNvSpPr txBox="1"/>
          <p:nvPr/>
        </p:nvSpPr>
        <p:spPr>
          <a:xfrm>
            <a:off x="3312795" y="3294094"/>
            <a:ext cx="5566410" cy="507831"/>
          </a:xfrm>
          <a:prstGeom prst="rect">
            <a:avLst/>
          </a:prstGeom>
          <a:noFill/>
        </p:spPr>
        <p:txBody>
          <a:bodyPr wrap="square" rtlCol="0">
            <a:spAutoFit/>
          </a:bodyPr>
          <a:lstStyle/>
          <a:p>
            <a:pPr algn="ctr"/>
            <a:r>
              <a:rPr lang="en-US" sz="2700" err="1">
                <a:solidFill>
                  <a:schemeClr val="bg1"/>
                </a:solidFill>
              </a:rPr>
              <a:t>www.seattle.gov</a:t>
            </a:r>
            <a:r>
              <a:rPr lang="en-US" sz="2700">
                <a:solidFill>
                  <a:schemeClr val="bg1"/>
                </a:solidFill>
              </a:rPr>
              <a:t>/transportation</a:t>
            </a:r>
          </a:p>
        </p:txBody>
      </p:sp>
      <p:pic>
        <p:nvPicPr>
          <p:cNvPr id="4" name="Picture 3">
            <a:extLst>
              <a:ext uri="{FF2B5EF4-FFF2-40B4-BE49-F238E27FC236}">
                <a16:creationId xmlns:a16="http://schemas.microsoft.com/office/drawing/2014/main" id="{0B366A47-CDF5-42A3-A494-0E3799319464}"/>
              </a:ext>
            </a:extLst>
          </p:cNvPr>
          <p:cNvPicPr>
            <a:picLocks noChangeAspect="1"/>
          </p:cNvPicPr>
          <p:nvPr/>
        </p:nvPicPr>
        <p:blipFill>
          <a:blip r:embed="rId3"/>
          <a:stretch>
            <a:fillRect/>
          </a:stretch>
        </p:blipFill>
        <p:spPr>
          <a:xfrm>
            <a:off x="4163400" y="4394034"/>
            <a:ext cx="3865199" cy="579170"/>
          </a:xfrm>
          <a:prstGeom prst="rect">
            <a:avLst/>
          </a:prstGeom>
        </p:spPr>
      </p:pic>
    </p:spTree>
    <p:extLst>
      <p:ext uri="{BB962C8B-B14F-4D97-AF65-F5344CB8AC3E}">
        <p14:creationId xmlns:p14="http://schemas.microsoft.com/office/powerpoint/2010/main" val="3094379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C177F-13AD-46E6-8491-E24F8549D5D6}"/>
              </a:ext>
            </a:extLst>
          </p:cNvPr>
          <p:cNvSpPr>
            <a:spLocks noGrp="1"/>
          </p:cNvSpPr>
          <p:nvPr>
            <p:ph type="title"/>
          </p:nvPr>
        </p:nvSpPr>
        <p:spPr/>
        <p:txBody>
          <a:bodyPr/>
          <a:lstStyle/>
          <a:p>
            <a:r>
              <a:rPr lang="en-US">
                <a:cs typeface="Seattle Text"/>
              </a:rPr>
              <a:t>Re-introductions</a:t>
            </a:r>
            <a:endParaRPr lang="en-US">
              <a:highlight>
                <a:srgbClr val="FFFF00"/>
              </a:highlight>
              <a:cs typeface="Seattle Text"/>
            </a:endParaRPr>
          </a:p>
        </p:txBody>
      </p:sp>
      <p:sp>
        <p:nvSpPr>
          <p:cNvPr id="3" name="Content Placeholder 2">
            <a:extLst>
              <a:ext uri="{FF2B5EF4-FFF2-40B4-BE49-F238E27FC236}">
                <a16:creationId xmlns:a16="http://schemas.microsoft.com/office/drawing/2014/main" id="{4067606D-2EE2-48DA-8AC7-4D9E933D1549}"/>
              </a:ext>
            </a:extLst>
          </p:cNvPr>
          <p:cNvSpPr>
            <a:spLocks noGrp="1"/>
          </p:cNvSpPr>
          <p:nvPr>
            <p:ph idx="1"/>
          </p:nvPr>
        </p:nvSpPr>
        <p:spPr/>
        <p:txBody>
          <a:bodyPr vert="horz" lIns="91440" tIns="45720" rIns="91440" bIns="45720" rtlCol="0" anchor="t">
            <a:normAutofit/>
          </a:bodyPr>
          <a:lstStyle/>
          <a:p>
            <a:pPr>
              <a:spcAft>
                <a:spcPts val="600"/>
              </a:spcAft>
            </a:pPr>
            <a:r>
              <a:rPr lang="en-US" sz="2600" dirty="0">
                <a:ea typeface="+mn-lt"/>
                <a:cs typeface="+mn-lt"/>
              </a:rPr>
              <a:t>Name</a:t>
            </a:r>
            <a:endParaRPr lang="en-US" sz="2600" dirty="0">
              <a:cs typeface="Calibri"/>
            </a:endParaRPr>
          </a:p>
          <a:p>
            <a:pPr>
              <a:spcAft>
                <a:spcPts val="600"/>
              </a:spcAft>
            </a:pPr>
            <a:r>
              <a:rPr lang="en-US" sz="2600" dirty="0">
                <a:ea typeface="+mn-lt"/>
                <a:cs typeface="+mn-lt"/>
              </a:rPr>
              <a:t>Organization you represent</a:t>
            </a:r>
          </a:p>
          <a:p>
            <a:pPr marL="0" indent="0">
              <a:spcAft>
                <a:spcPts val="600"/>
              </a:spcAft>
              <a:buNone/>
            </a:pPr>
            <a:endParaRPr lang="en-US" sz="2600" dirty="0">
              <a:ea typeface="+mn-lt"/>
              <a:cs typeface="+mn-lt"/>
            </a:endParaRPr>
          </a:p>
        </p:txBody>
      </p:sp>
    </p:spTree>
    <p:extLst>
      <p:ext uri="{BB962C8B-B14F-4D97-AF65-F5344CB8AC3E}">
        <p14:creationId xmlns:p14="http://schemas.microsoft.com/office/powerpoint/2010/main" val="3080560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4B1FD-46D4-499A-A813-571FB062B970}"/>
              </a:ext>
            </a:extLst>
          </p:cNvPr>
          <p:cNvSpPr>
            <a:spLocks noGrp="1"/>
          </p:cNvSpPr>
          <p:nvPr>
            <p:ph type="title"/>
          </p:nvPr>
        </p:nvSpPr>
        <p:spPr/>
        <p:txBody>
          <a:bodyPr/>
          <a:lstStyle/>
          <a:p>
            <a:r>
              <a:rPr lang="en-US">
                <a:cs typeface="Seattle Text"/>
              </a:rPr>
              <a:t>POAG roster</a:t>
            </a:r>
            <a:endParaRPr lang="en-US"/>
          </a:p>
        </p:txBody>
      </p:sp>
      <p:graphicFrame>
        <p:nvGraphicFramePr>
          <p:cNvPr id="4" name="Table 4">
            <a:extLst>
              <a:ext uri="{FF2B5EF4-FFF2-40B4-BE49-F238E27FC236}">
                <a16:creationId xmlns:a16="http://schemas.microsoft.com/office/drawing/2014/main" id="{0E45EB94-0F38-4396-B536-198F931A5F91}"/>
              </a:ext>
            </a:extLst>
          </p:cNvPr>
          <p:cNvGraphicFramePr>
            <a:graphicFrameLocks noGrp="1"/>
          </p:cNvGraphicFramePr>
          <p:nvPr>
            <p:extLst>
              <p:ext uri="{D42A27DB-BD31-4B8C-83A1-F6EECF244321}">
                <p14:modId xmlns:p14="http://schemas.microsoft.com/office/powerpoint/2010/main" val="719313630"/>
              </p:ext>
            </p:extLst>
          </p:nvPr>
        </p:nvGraphicFramePr>
        <p:xfrm>
          <a:off x="2933469" y="1395460"/>
          <a:ext cx="6352102" cy="4054926"/>
        </p:xfrm>
        <a:graphic>
          <a:graphicData uri="http://schemas.openxmlformats.org/drawingml/2006/table">
            <a:tbl>
              <a:tblPr firstRow="1" bandRow="1">
                <a:tableStyleId>{5C22544A-7EE6-4342-B048-85BDC9FD1C3A}</a:tableStyleId>
              </a:tblPr>
              <a:tblGrid>
                <a:gridCol w="3176051">
                  <a:extLst>
                    <a:ext uri="{9D8B030D-6E8A-4147-A177-3AD203B41FA5}">
                      <a16:colId xmlns:a16="http://schemas.microsoft.com/office/drawing/2014/main" val="3151547780"/>
                    </a:ext>
                  </a:extLst>
                </a:gridCol>
                <a:gridCol w="3176051">
                  <a:extLst>
                    <a:ext uri="{9D8B030D-6E8A-4147-A177-3AD203B41FA5}">
                      <a16:colId xmlns:a16="http://schemas.microsoft.com/office/drawing/2014/main" val="2294707604"/>
                    </a:ext>
                  </a:extLst>
                </a:gridCol>
              </a:tblGrid>
              <a:tr h="523216">
                <a:tc gridSpan="2">
                  <a:txBody>
                    <a:bodyPr/>
                    <a:lstStyle/>
                    <a:p>
                      <a:pPr algn="ctr"/>
                      <a:r>
                        <a:rPr lang="en-US" sz="2400"/>
                        <a:t>Members</a:t>
                      </a:r>
                    </a:p>
                  </a:txBody>
                  <a:tcPr/>
                </a:tc>
                <a:tc hMerge="1">
                  <a:txBody>
                    <a:bodyPr/>
                    <a:lstStyle/>
                    <a:p>
                      <a:endParaRPr lang="en-US"/>
                    </a:p>
                  </a:txBody>
                  <a:tcPr/>
                </a:tc>
                <a:extLst>
                  <a:ext uri="{0D108BD9-81ED-4DB2-BD59-A6C34878D82A}">
                    <a16:rowId xmlns:a16="http://schemas.microsoft.com/office/drawing/2014/main" val="2344416187"/>
                  </a:ext>
                </a:extLst>
              </a:tr>
              <a:tr h="523216">
                <a:tc>
                  <a:txBody>
                    <a:bodyPr/>
                    <a:lstStyle/>
                    <a:p>
                      <a:pPr marL="0" marR="0" lvl="0" indent="0" algn="ctr" defTabSz="685800" rtl="0" eaLnBrk="1" fontAlgn="auto" latinLnBrk="0" hangingPunct="1">
                        <a:lnSpc>
                          <a:spcPct val="100000"/>
                        </a:lnSpc>
                        <a:spcBef>
                          <a:spcPts val="200"/>
                        </a:spcBef>
                        <a:spcAft>
                          <a:spcPts val="200"/>
                        </a:spcAft>
                        <a:buClrTx/>
                        <a:buSzTx/>
                        <a:buFontTx/>
                        <a:buNone/>
                        <a:tabLst/>
                        <a:defRPr/>
                      </a:pPr>
                      <a:r>
                        <a:rPr lang="en-US" sz="2000">
                          <a:solidFill>
                            <a:schemeClr val="tx1">
                              <a:lumMod val="50000"/>
                            </a:schemeClr>
                          </a:solidFill>
                          <a:ea typeface="+mn-lt"/>
                          <a:cs typeface="+mn-lt"/>
                        </a:rPr>
                        <a:t>Warren </a:t>
                      </a:r>
                      <a:r>
                        <a:rPr lang="en-US" sz="2000" err="1">
                          <a:solidFill>
                            <a:schemeClr val="tx1">
                              <a:lumMod val="50000"/>
                            </a:schemeClr>
                          </a:solidFill>
                          <a:ea typeface="+mn-lt"/>
                          <a:cs typeface="+mn-lt"/>
                        </a:rPr>
                        <a:t>Aakervik</a:t>
                      </a:r>
                      <a:endParaRPr lang="en-US" sz="2000">
                        <a:solidFill>
                          <a:schemeClr val="tx1">
                            <a:lumMod val="50000"/>
                          </a:schemeClr>
                        </a:solidFill>
                      </a:endParaRPr>
                    </a:p>
                  </a:txBody>
                  <a:tcPr/>
                </a:tc>
                <a:tc>
                  <a:txBody>
                    <a:bodyPr/>
                    <a:lstStyle/>
                    <a:p>
                      <a:pPr marL="0" marR="0" lvl="0" indent="0" algn="ctr" rtl="0">
                        <a:lnSpc>
                          <a:spcPct val="100000"/>
                        </a:lnSpc>
                        <a:spcBef>
                          <a:spcPts val="200"/>
                        </a:spcBef>
                        <a:spcAft>
                          <a:spcPts val="200"/>
                        </a:spcAft>
                        <a:buClrTx/>
                        <a:buSzTx/>
                        <a:buFontTx/>
                        <a:buNone/>
                      </a:pPr>
                      <a:r>
                        <a:rPr lang="en-US" sz="2000">
                          <a:solidFill>
                            <a:schemeClr val="tx1">
                              <a:lumMod val="50000"/>
                            </a:schemeClr>
                          </a:solidFill>
                          <a:cs typeface="Calibri"/>
                        </a:rPr>
                        <a:t>Emily Mannetti</a:t>
                      </a:r>
                      <a:endParaRPr lang="en-US" sz="2000">
                        <a:solidFill>
                          <a:schemeClr val="tx1">
                            <a:lumMod val="50000"/>
                          </a:schemeClr>
                        </a:solidFill>
                      </a:endParaRPr>
                    </a:p>
                  </a:txBody>
                  <a:tcPr/>
                </a:tc>
                <a:extLst>
                  <a:ext uri="{0D108BD9-81ED-4DB2-BD59-A6C34878D82A}">
                    <a16:rowId xmlns:a16="http://schemas.microsoft.com/office/drawing/2014/main" val="4064196410"/>
                  </a:ext>
                </a:extLst>
              </a:tr>
              <a:tr h="503093">
                <a:tc>
                  <a:txBody>
                    <a:bodyPr/>
                    <a:lstStyle/>
                    <a:p>
                      <a:pPr algn="ctr">
                        <a:spcBef>
                          <a:spcPts val="200"/>
                        </a:spcBef>
                        <a:spcAft>
                          <a:spcPts val="200"/>
                        </a:spcAft>
                      </a:pPr>
                      <a:r>
                        <a:rPr lang="en-US" sz="2000" err="1">
                          <a:solidFill>
                            <a:schemeClr val="tx1">
                              <a:lumMod val="50000"/>
                            </a:schemeClr>
                          </a:solidFill>
                          <a:cs typeface="Calibri"/>
                        </a:rPr>
                        <a:t>Dorene</a:t>
                      </a:r>
                      <a:r>
                        <a:rPr lang="en-US" sz="2000">
                          <a:solidFill>
                            <a:schemeClr val="tx1">
                              <a:lumMod val="50000"/>
                            </a:schemeClr>
                          </a:solidFill>
                          <a:cs typeface="Calibri"/>
                        </a:rPr>
                        <a:t> Cornwell</a:t>
                      </a:r>
                      <a:endParaRPr lang="en-US" sz="2000">
                        <a:solidFill>
                          <a:schemeClr val="tx1">
                            <a:lumMod val="50000"/>
                          </a:schemeClr>
                        </a:solidFill>
                      </a:endParaRPr>
                    </a:p>
                  </a:txBody>
                  <a:tcPr/>
                </a:tc>
                <a:tc>
                  <a:txBody>
                    <a:bodyPr/>
                    <a:lstStyle/>
                    <a:p>
                      <a:pPr marL="0" marR="0" lvl="0" indent="0" algn="ctr" rtl="0">
                        <a:lnSpc>
                          <a:spcPct val="100000"/>
                        </a:lnSpc>
                        <a:spcBef>
                          <a:spcPts val="200"/>
                        </a:spcBef>
                        <a:spcAft>
                          <a:spcPts val="200"/>
                        </a:spcAft>
                        <a:buClrTx/>
                        <a:buSzTx/>
                        <a:buFontTx/>
                        <a:buNone/>
                      </a:pPr>
                      <a:r>
                        <a:rPr lang="en-US" sz="2000">
                          <a:solidFill>
                            <a:schemeClr val="tx1">
                              <a:lumMod val="50000"/>
                            </a:schemeClr>
                          </a:solidFill>
                          <a:cs typeface="Calibri"/>
                        </a:rPr>
                        <a:t>Kiana Parker</a:t>
                      </a:r>
                      <a:endParaRPr lang="en-US" sz="2000">
                        <a:solidFill>
                          <a:schemeClr val="tx1">
                            <a:lumMod val="50000"/>
                          </a:schemeClr>
                        </a:solidFill>
                        <a:ea typeface="+mn-lt"/>
                        <a:cs typeface="+mn-lt"/>
                      </a:endParaRPr>
                    </a:p>
                  </a:txBody>
                  <a:tcPr/>
                </a:tc>
                <a:extLst>
                  <a:ext uri="{0D108BD9-81ED-4DB2-BD59-A6C34878D82A}">
                    <a16:rowId xmlns:a16="http://schemas.microsoft.com/office/drawing/2014/main" val="2575934671"/>
                  </a:ext>
                </a:extLst>
              </a:tr>
              <a:tr h="513154">
                <a:tc>
                  <a:txBody>
                    <a:bodyPr/>
                    <a:lstStyle/>
                    <a:p>
                      <a:pPr algn="ctr">
                        <a:spcBef>
                          <a:spcPts val="200"/>
                        </a:spcBef>
                        <a:spcAft>
                          <a:spcPts val="200"/>
                        </a:spcAft>
                      </a:pPr>
                      <a:r>
                        <a:rPr lang="en-US" sz="2000">
                          <a:solidFill>
                            <a:schemeClr val="tx1">
                              <a:lumMod val="50000"/>
                            </a:schemeClr>
                          </a:solidFill>
                          <a:cs typeface="Calibri"/>
                        </a:rPr>
                        <a:t>Steven Feher</a:t>
                      </a:r>
                      <a:endParaRPr lang="en-US" sz="2000">
                        <a:solidFill>
                          <a:schemeClr val="tx1">
                            <a:lumMod val="50000"/>
                          </a:schemeClr>
                        </a:solidFill>
                      </a:endParaRPr>
                    </a:p>
                  </a:txBody>
                  <a:tcPr/>
                </a:tc>
                <a:tc>
                  <a:txBody>
                    <a:bodyPr/>
                    <a:lstStyle/>
                    <a:p>
                      <a:pPr lvl="0" algn="ctr">
                        <a:spcBef>
                          <a:spcPts val="200"/>
                        </a:spcBef>
                        <a:spcAft>
                          <a:spcPts val="200"/>
                        </a:spcAft>
                        <a:buNone/>
                      </a:pPr>
                      <a:r>
                        <a:rPr lang="en-US" sz="2000">
                          <a:solidFill>
                            <a:schemeClr val="tx1">
                              <a:lumMod val="50000"/>
                            </a:schemeClr>
                          </a:solidFill>
                          <a:ea typeface="+mn-lt"/>
                          <a:cs typeface="+mn-lt"/>
                        </a:rPr>
                        <a:t>Geri Poor</a:t>
                      </a:r>
                      <a:endParaRPr lang="en-US" sz="2000">
                        <a:solidFill>
                          <a:schemeClr val="tx1">
                            <a:lumMod val="50000"/>
                          </a:schemeClr>
                        </a:solidFill>
                      </a:endParaRPr>
                    </a:p>
                  </a:txBody>
                  <a:tcPr/>
                </a:tc>
                <a:extLst>
                  <a:ext uri="{0D108BD9-81ED-4DB2-BD59-A6C34878D82A}">
                    <a16:rowId xmlns:a16="http://schemas.microsoft.com/office/drawing/2014/main" val="3902546695"/>
                  </a:ext>
                </a:extLst>
              </a:tr>
              <a:tr h="523216">
                <a:tc>
                  <a:txBody>
                    <a:bodyPr/>
                    <a:lstStyle/>
                    <a:p>
                      <a:pPr algn="ctr">
                        <a:spcBef>
                          <a:spcPts val="200"/>
                        </a:spcBef>
                        <a:spcAft>
                          <a:spcPts val="200"/>
                        </a:spcAft>
                      </a:pPr>
                      <a:r>
                        <a:rPr lang="en-US" sz="2000">
                          <a:solidFill>
                            <a:schemeClr val="tx1">
                              <a:lumMod val="50000"/>
                            </a:schemeClr>
                          </a:solidFill>
                          <a:ea typeface="+mn-lt"/>
                          <a:cs typeface="+mn-lt"/>
                        </a:rPr>
                        <a:t>David Goldberg</a:t>
                      </a:r>
                      <a:endParaRPr lang="en-US" sz="2000">
                        <a:solidFill>
                          <a:schemeClr val="tx1">
                            <a:lumMod val="50000"/>
                          </a:schemeClr>
                        </a:solidFill>
                      </a:endParaRPr>
                    </a:p>
                  </a:txBody>
                  <a:tcPr/>
                </a:tc>
                <a:tc>
                  <a:txBody>
                    <a:bodyPr/>
                    <a:lstStyle/>
                    <a:p>
                      <a:pPr marL="0" marR="0" lvl="0" indent="0" algn="ctr" rtl="0">
                        <a:lnSpc>
                          <a:spcPct val="100000"/>
                        </a:lnSpc>
                        <a:spcBef>
                          <a:spcPts val="200"/>
                        </a:spcBef>
                        <a:spcAft>
                          <a:spcPts val="200"/>
                        </a:spcAft>
                        <a:buClrTx/>
                        <a:buSzTx/>
                        <a:buFontTx/>
                        <a:buNone/>
                      </a:pPr>
                      <a:r>
                        <a:rPr lang="en-US" sz="2000">
                          <a:solidFill>
                            <a:schemeClr val="tx1">
                              <a:lumMod val="50000"/>
                            </a:schemeClr>
                          </a:solidFill>
                          <a:ea typeface="+mn-lt"/>
                          <a:cs typeface="+mn-lt"/>
                        </a:rPr>
                        <a:t>Mike Stewart</a:t>
                      </a:r>
                      <a:endParaRPr lang="en-US"/>
                    </a:p>
                  </a:txBody>
                  <a:tcPr/>
                </a:tc>
                <a:extLst>
                  <a:ext uri="{0D108BD9-81ED-4DB2-BD59-A6C34878D82A}">
                    <a16:rowId xmlns:a16="http://schemas.microsoft.com/office/drawing/2014/main" val="309380913"/>
                  </a:ext>
                </a:extLst>
              </a:tr>
              <a:tr h="503093">
                <a:tc>
                  <a:txBody>
                    <a:bodyPr/>
                    <a:lstStyle/>
                    <a:p>
                      <a:pPr marL="0" marR="0" lvl="0" indent="0" algn="ctr" rtl="0" eaLnBrk="1" fontAlgn="auto" latinLnBrk="0" hangingPunct="1">
                        <a:lnSpc>
                          <a:spcPct val="100000"/>
                        </a:lnSpc>
                        <a:spcBef>
                          <a:spcPts val="200"/>
                        </a:spcBef>
                        <a:spcAft>
                          <a:spcPts val="200"/>
                        </a:spcAft>
                        <a:buClrTx/>
                        <a:buSzTx/>
                        <a:buFontTx/>
                        <a:buNone/>
                      </a:pPr>
                      <a:r>
                        <a:rPr lang="en-US" sz="2000">
                          <a:solidFill>
                            <a:schemeClr val="tx1">
                              <a:lumMod val="50000"/>
                            </a:schemeClr>
                          </a:solidFill>
                          <a:cs typeface="Calibri"/>
                        </a:rPr>
                        <a:t>Grace Kim </a:t>
                      </a:r>
                    </a:p>
                  </a:txBody>
                  <a:tcPr/>
                </a:tc>
                <a:tc>
                  <a:txBody>
                    <a:bodyPr/>
                    <a:lstStyle/>
                    <a:p>
                      <a:pPr marL="0" marR="0" lvl="0" indent="0" algn="ctr" rtl="0">
                        <a:lnSpc>
                          <a:spcPct val="100000"/>
                        </a:lnSpc>
                        <a:spcBef>
                          <a:spcPts val="200"/>
                        </a:spcBef>
                        <a:spcAft>
                          <a:spcPts val="200"/>
                        </a:spcAft>
                        <a:buClrTx/>
                        <a:buSzTx/>
                        <a:buFontTx/>
                        <a:buNone/>
                      </a:pPr>
                      <a:r>
                        <a:rPr lang="en-US" sz="2000" err="1">
                          <a:solidFill>
                            <a:schemeClr val="tx1">
                              <a:lumMod val="50000"/>
                            </a:schemeClr>
                          </a:solidFill>
                          <a:cs typeface="Calibri"/>
                        </a:rPr>
                        <a:t>Yordanos</a:t>
                      </a:r>
                      <a:r>
                        <a:rPr lang="en-US" sz="2000">
                          <a:solidFill>
                            <a:schemeClr val="tx1">
                              <a:lumMod val="50000"/>
                            </a:schemeClr>
                          </a:solidFill>
                          <a:cs typeface="Calibri"/>
                        </a:rPr>
                        <a:t> </a:t>
                      </a:r>
                      <a:r>
                        <a:rPr lang="en-US" sz="2000" err="1">
                          <a:solidFill>
                            <a:schemeClr val="tx1">
                              <a:lumMod val="50000"/>
                            </a:schemeClr>
                          </a:solidFill>
                          <a:cs typeface="Calibri"/>
                        </a:rPr>
                        <a:t>Teferi</a:t>
                      </a:r>
                      <a:r>
                        <a:rPr lang="en-US" sz="2000">
                          <a:solidFill>
                            <a:schemeClr val="tx1">
                              <a:lumMod val="50000"/>
                            </a:schemeClr>
                          </a:solidFill>
                          <a:cs typeface="Calibri"/>
                        </a:rPr>
                        <a:t>  </a:t>
                      </a:r>
                      <a:endParaRPr lang="en-US"/>
                    </a:p>
                  </a:txBody>
                  <a:tcPr/>
                </a:tc>
                <a:extLst>
                  <a:ext uri="{0D108BD9-81ED-4DB2-BD59-A6C34878D82A}">
                    <a16:rowId xmlns:a16="http://schemas.microsoft.com/office/drawing/2014/main" val="277366977"/>
                  </a:ext>
                </a:extLst>
              </a:tr>
              <a:tr h="503093">
                <a:tc>
                  <a:txBody>
                    <a:bodyPr/>
                    <a:lstStyle/>
                    <a:p>
                      <a:pPr marL="0" marR="0" lvl="0" indent="0" algn="ctr" defTabSz="685800" rtl="0" eaLnBrk="1" fontAlgn="auto" latinLnBrk="0" hangingPunct="1">
                        <a:lnSpc>
                          <a:spcPct val="100000"/>
                        </a:lnSpc>
                        <a:spcBef>
                          <a:spcPts val="200"/>
                        </a:spcBef>
                        <a:spcAft>
                          <a:spcPts val="200"/>
                        </a:spcAft>
                        <a:buClrTx/>
                        <a:buSzTx/>
                        <a:buFontTx/>
                        <a:buNone/>
                        <a:tabLst/>
                        <a:defRPr/>
                      </a:pPr>
                      <a:r>
                        <a:rPr lang="en-US" sz="2000">
                          <a:solidFill>
                            <a:schemeClr val="tx1">
                              <a:lumMod val="50000"/>
                            </a:schemeClr>
                          </a:solidFill>
                          <a:cs typeface="Calibri"/>
                        </a:rPr>
                        <a:t>Bryce Kolton</a:t>
                      </a:r>
                    </a:p>
                  </a:txBody>
                  <a:tcPr/>
                </a:tc>
                <a:tc>
                  <a:txBody>
                    <a:bodyPr/>
                    <a:lstStyle/>
                    <a:p>
                      <a:pPr lvl="0" algn="ctr">
                        <a:spcBef>
                          <a:spcPts val="200"/>
                        </a:spcBef>
                        <a:spcAft>
                          <a:spcPts val="200"/>
                        </a:spcAft>
                        <a:buNone/>
                      </a:pPr>
                      <a:r>
                        <a:rPr lang="en-US" sz="2000">
                          <a:solidFill>
                            <a:schemeClr val="tx1">
                              <a:lumMod val="50000"/>
                            </a:schemeClr>
                          </a:solidFill>
                          <a:cs typeface="Calibri"/>
                        </a:rPr>
                        <a:t>Erin Tighe </a:t>
                      </a:r>
                      <a:endParaRPr lang="en-US" sz="2000">
                        <a:solidFill>
                          <a:schemeClr val="tx1">
                            <a:lumMod val="50000"/>
                          </a:schemeClr>
                        </a:solidFill>
                      </a:endParaRPr>
                    </a:p>
                  </a:txBody>
                  <a:tcPr/>
                </a:tc>
                <a:extLst>
                  <a:ext uri="{0D108BD9-81ED-4DB2-BD59-A6C34878D82A}">
                    <a16:rowId xmlns:a16="http://schemas.microsoft.com/office/drawing/2014/main" val="4271026072"/>
                  </a:ext>
                </a:extLst>
              </a:tr>
              <a:tr h="462845">
                <a:tc>
                  <a:txBody>
                    <a:bodyPr/>
                    <a:lstStyle/>
                    <a:p>
                      <a:pPr algn="ctr">
                        <a:spcBef>
                          <a:spcPts val="200"/>
                        </a:spcBef>
                        <a:spcAft>
                          <a:spcPts val="200"/>
                        </a:spcAft>
                      </a:pPr>
                      <a:r>
                        <a:rPr lang="en-US" sz="2000">
                          <a:solidFill>
                            <a:schemeClr val="tx1">
                              <a:lumMod val="50000"/>
                            </a:schemeClr>
                          </a:solidFill>
                          <a:cs typeface="Calibri"/>
                        </a:rPr>
                        <a:t>Alexander Lew</a:t>
                      </a:r>
                      <a:endParaRPr lang="en-US" sz="2000">
                        <a:solidFill>
                          <a:schemeClr val="tx1">
                            <a:lumMod val="50000"/>
                          </a:schemeClr>
                        </a:solidFill>
                      </a:endParaRPr>
                    </a:p>
                  </a:txBody>
                  <a:tcPr/>
                </a:tc>
                <a:tc>
                  <a:txBody>
                    <a:bodyPr/>
                    <a:lstStyle/>
                    <a:p>
                      <a:pPr lvl="0" algn="ctr">
                        <a:spcBef>
                          <a:spcPts val="200"/>
                        </a:spcBef>
                        <a:spcAft>
                          <a:spcPts val="200"/>
                        </a:spcAft>
                        <a:buNone/>
                      </a:pPr>
                      <a:r>
                        <a:rPr lang="en-US" sz="2000">
                          <a:solidFill>
                            <a:schemeClr val="tx1">
                              <a:lumMod val="50000"/>
                            </a:schemeClr>
                          </a:solidFill>
                          <a:ea typeface="+mn-lt"/>
                          <a:cs typeface="+mn-lt"/>
                        </a:rPr>
                        <a:t>Anna </a:t>
                      </a:r>
                      <a:r>
                        <a:rPr lang="en-US" sz="2000" err="1">
                          <a:solidFill>
                            <a:schemeClr val="tx1">
                              <a:lumMod val="50000"/>
                            </a:schemeClr>
                          </a:solidFill>
                          <a:ea typeface="+mn-lt"/>
                          <a:cs typeface="+mn-lt"/>
                        </a:rPr>
                        <a:t>Zivarts</a:t>
                      </a:r>
                      <a:r>
                        <a:rPr lang="en-US" sz="2000">
                          <a:solidFill>
                            <a:schemeClr val="tx1">
                              <a:lumMod val="50000"/>
                            </a:schemeClr>
                          </a:solidFill>
                          <a:ea typeface="+mn-lt"/>
                          <a:cs typeface="+mn-lt"/>
                        </a:rPr>
                        <a:t> </a:t>
                      </a:r>
                      <a:endParaRPr lang="en-US" sz="2000">
                        <a:solidFill>
                          <a:schemeClr val="tx1">
                            <a:lumMod val="50000"/>
                          </a:schemeClr>
                        </a:solidFill>
                      </a:endParaRPr>
                    </a:p>
                  </a:txBody>
                  <a:tcPr/>
                </a:tc>
                <a:extLst>
                  <a:ext uri="{0D108BD9-81ED-4DB2-BD59-A6C34878D82A}">
                    <a16:rowId xmlns:a16="http://schemas.microsoft.com/office/drawing/2014/main" val="401032976"/>
                  </a:ext>
                </a:extLst>
              </a:tr>
            </a:tbl>
          </a:graphicData>
        </a:graphic>
      </p:graphicFrame>
    </p:spTree>
    <p:extLst>
      <p:ext uri="{BB962C8B-B14F-4D97-AF65-F5344CB8AC3E}">
        <p14:creationId xmlns:p14="http://schemas.microsoft.com/office/powerpoint/2010/main" val="2438908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79ECF-8B8D-458B-B13F-B60FEE47890A}"/>
              </a:ext>
            </a:extLst>
          </p:cNvPr>
          <p:cNvSpPr>
            <a:spLocks noGrp="1"/>
          </p:cNvSpPr>
          <p:nvPr>
            <p:ph type="title"/>
          </p:nvPr>
        </p:nvSpPr>
        <p:spPr/>
        <p:txBody>
          <a:bodyPr/>
          <a:lstStyle/>
          <a:p>
            <a:r>
              <a:rPr lang="en-US">
                <a:ea typeface="+mn-lt"/>
                <a:cs typeface="+mn-lt"/>
              </a:rPr>
              <a:t>Meeting </a:t>
            </a:r>
            <a:r>
              <a:rPr lang="en-US"/>
              <a:t>objectives</a:t>
            </a:r>
            <a:endParaRPr lang="en-US">
              <a:highlight>
                <a:srgbClr val="FFFF00"/>
              </a:highlight>
              <a:cs typeface="Seattle Text"/>
            </a:endParaRPr>
          </a:p>
        </p:txBody>
      </p:sp>
      <p:sp>
        <p:nvSpPr>
          <p:cNvPr id="3" name="Content Placeholder 2">
            <a:extLst>
              <a:ext uri="{FF2B5EF4-FFF2-40B4-BE49-F238E27FC236}">
                <a16:creationId xmlns:a16="http://schemas.microsoft.com/office/drawing/2014/main" id="{8F8DD2D7-A761-427D-9517-00FC063971E2}"/>
              </a:ext>
            </a:extLst>
          </p:cNvPr>
          <p:cNvSpPr>
            <a:spLocks noGrp="1"/>
          </p:cNvSpPr>
          <p:nvPr>
            <p:ph idx="1"/>
          </p:nvPr>
        </p:nvSpPr>
        <p:spPr>
          <a:xfrm>
            <a:off x="916259" y="1557996"/>
            <a:ext cx="10515600" cy="4087324"/>
          </a:xfrm>
        </p:spPr>
        <p:txBody>
          <a:bodyPr vert="horz" lIns="91440" tIns="45720" rIns="91440" bIns="45720" rtlCol="0" anchor="t">
            <a:normAutofit/>
          </a:bodyPr>
          <a:lstStyle/>
          <a:p>
            <a:pPr>
              <a:spcBef>
                <a:spcPts val="0"/>
              </a:spcBef>
              <a:spcAft>
                <a:spcPts val="1800"/>
              </a:spcAft>
            </a:pPr>
            <a:r>
              <a:rPr lang="en-US" sz="2600">
                <a:solidFill>
                  <a:schemeClr val="bg2">
                    <a:lumMod val="10000"/>
                  </a:schemeClr>
                </a:solidFill>
                <a:cs typeface="Calibri"/>
              </a:rPr>
              <a:t>Clarify role of the Modal Integration Policy in the planning and project delivery process</a:t>
            </a:r>
          </a:p>
          <a:p>
            <a:pPr>
              <a:spcBef>
                <a:spcPts val="0"/>
              </a:spcBef>
              <a:spcAft>
                <a:spcPts val="1800"/>
              </a:spcAft>
            </a:pPr>
            <a:r>
              <a:rPr lang="en-US" sz="2600">
                <a:solidFill>
                  <a:schemeClr val="bg2">
                    <a:lumMod val="10000"/>
                  </a:schemeClr>
                </a:solidFill>
                <a:cs typeface="Calibri"/>
              </a:rPr>
              <a:t>Gain common understanding of right-of-way deficiencies and discuss draft policy concepts</a:t>
            </a:r>
          </a:p>
          <a:p>
            <a:pPr>
              <a:spcBef>
                <a:spcPts val="0"/>
              </a:spcBef>
              <a:spcAft>
                <a:spcPts val="1800"/>
              </a:spcAft>
            </a:pPr>
            <a:r>
              <a:rPr lang="en-US" sz="2600">
                <a:solidFill>
                  <a:schemeClr val="bg2">
                    <a:lumMod val="10000"/>
                  </a:schemeClr>
                </a:solidFill>
                <a:ea typeface="+mn-lt"/>
                <a:cs typeface="+mn-lt"/>
              </a:rPr>
              <a:t>Discuss near-term and longer-term implementation strategies for modal integration</a:t>
            </a:r>
            <a:endParaRPr lang="en-US" sz="2600" dirty="0">
              <a:solidFill>
                <a:schemeClr val="bg2">
                  <a:lumMod val="10000"/>
                </a:schemeClr>
              </a:solidFill>
              <a:ea typeface="+mn-lt"/>
              <a:cs typeface="+mn-lt"/>
            </a:endParaRPr>
          </a:p>
          <a:p>
            <a:pPr>
              <a:spcBef>
                <a:spcPts val="0"/>
              </a:spcBef>
              <a:spcAft>
                <a:spcPts val="1800"/>
              </a:spcAft>
            </a:pPr>
            <a:r>
              <a:rPr lang="en-US" sz="2600">
                <a:solidFill>
                  <a:schemeClr val="bg2">
                    <a:lumMod val="10000"/>
                  </a:schemeClr>
                </a:solidFill>
                <a:cs typeface="Calibri"/>
              </a:rPr>
              <a:t>Discuss next steps</a:t>
            </a:r>
          </a:p>
          <a:p>
            <a:pPr>
              <a:spcBef>
                <a:spcPts val="0"/>
              </a:spcBef>
              <a:spcAft>
                <a:spcPts val="1800"/>
              </a:spcAft>
            </a:pPr>
            <a:endParaRPr lang="en-US" sz="2600">
              <a:cs typeface="Calibri"/>
            </a:endParaRPr>
          </a:p>
          <a:p>
            <a:pPr>
              <a:spcBef>
                <a:spcPts val="0"/>
              </a:spcBef>
              <a:spcAft>
                <a:spcPts val="1800"/>
              </a:spcAft>
            </a:pPr>
            <a:endParaRPr lang="en-US" sz="2600">
              <a:cs typeface="Calibri"/>
            </a:endParaRPr>
          </a:p>
          <a:p>
            <a:pPr>
              <a:spcBef>
                <a:spcPts val="0"/>
              </a:spcBef>
              <a:spcAft>
                <a:spcPts val="1800"/>
              </a:spcAft>
            </a:pPr>
            <a:endParaRPr lang="en-US" sz="2600">
              <a:cs typeface="Calibri"/>
            </a:endParaRPr>
          </a:p>
          <a:p>
            <a:pPr marL="342900" lvl="1" indent="0">
              <a:spcBef>
                <a:spcPts val="0"/>
              </a:spcBef>
              <a:spcAft>
                <a:spcPts val="1800"/>
              </a:spcAft>
              <a:buNone/>
            </a:pPr>
            <a:endParaRPr lang="en-US" sz="2600">
              <a:cs typeface="Calibri"/>
            </a:endParaRPr>
          </a:p>
          <a:p>
            <a:pPr>
              <a:spcBef>
                <a:spcPts val="0"/>
              </a:spcBef>
              <a:spcAft>
                <a:spcPts val="1800"/>
              </a:spcAft>
            </a:pPr>
            <a:endParaRPr lang="en-US" sz="2600">
              <a:ea typeface="+mn-lt"/>
              <a:cs typeface="+mn-lt"/>
            </a:endParaRPr>
          </a:p>
          <a:p>
            <a:pPr>
              <a:spcBef>
                <a:spcPts val="0"/>
              </a:spcBef>
              <a:spcAft>
                <a:spcPts val="1200"/>
              </a:spcAft>
            </a:pPr>
            <a:endParaRPr lang="en-US" sz="2600">
              <a:ea typeface="+mn-lt"/>
              <a:cs typeface="+mn-lt"/>
            </a:endParaRPr>
          </a:p>
          <a:p>
            <a:pPr>
              <a:spcBef>
                <a:spcPts val="0"/>
              </a:spcBef>
              <a:spcAft>
                <a:spcPts val="1200"/>
              </a:spcAft>
            </a:pPr>
            <a:endParaRPr lang="en-US" sz="2600" b="1">
              <a:cs typeface="Calibri"/>
            </a:endParaRPr>
          </a:p>
          <a:p>
            <a:pPr marL="0" indent="0">
              <a:spcBef>
                <a:spcPts val="0"/>
              </a:spcBef>
              <a:spcAft>
                <a:spcPts val="1200"/>
              </a:spcAft>
              <a:buNone/>
            </a:pPr>
            <a:endParaRPr lang="en-US" sz="2600">
              <a:cs typeface="Calibri"/>
            </a:endParaRPr>
          </a:p>
        </p:txBody>
      </p:sp>
    </p:spTree>
    <p:extLst>
      <p:ext uri="{BB962C8B-B14F-4D97-AF65-F5344CB8AC3E}">
        <p14:creationId xmlns:p14="http://schemas.microsoft.com/office/powerpoint/2010/main" val="127824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74939E-C5DA-4DFF-A979-4FA0C02300A1}"/>
              </a:ext>
              <a:ext uri="{C183D7F6-B498-43B3-948B-1728B52AA6E4}">
                <adec:decorative xmlns:adec="http://schemas.microsoft.com/office/drawing/2017/decorative" val="1"/>
              </a:ext>
            </a:extLst>
          </p:cNvPr>
          <p:cNvPicPr>
            <a:picLocks noChangeAspect="1"/>
          </p:cNvPicPr>
          <p:nvPr/>
        </p:nvPicPr>
        <p:blipFill rotWithShape="1">
          <a:blip r:embed="rId3" cstate="screen">
            <a:alphaModFix amt="20000"/>
            <a:extLst>
              <a:ext uri="{28A0092B-C50C-407E-A947-70E740481C1C}">
                <a14:useLocalDpi xmlns:a14="http://schemas.microsoft.com/office/drawing/2010/main"/>
              </a:ext>
            </a:extLst>
          </a:blip>
          <a:srcRect/>
          <a:stretch/>
        </p:blipFill>
        <p:spPr>
          <a:xfrm>
            <a:off x="0" y="0"/>
            <a:ext cx="12192001" cy="6054291"/>
          </a:xfrm>
          <a:prstGeom prst="rect">
            <a:avLst/>
          </a:prstGeom>
        </p:spPr>
      </p:pic>
      <p:sp>
        <p:nvSpPr>
          <p:cNvPr id="4" name="Title 3">
            <a:extLst>
              <a:ext uri="{FF2B5EF4-FFF2-40B4-BE49-F238E27FC236}">
                <a16:creationId xmlns:a16="http://schemas.microsoft.com/office/drawing/2014/main" id="{EFD570CA-FED2-4CF8-929F-5284E850CB51}"/>
              </a:ext>
            </a:extLst>
          </p:cNvPr>
          <p:cNvSpPr>
            <a:spLocks noGrp="1"/>
          </p:cNvSpPr>
          <p:nvPr>
            <p:ph type="title"/>
          </p:nvPr>
        </p:nvSpPr>
        <p:spPr/>
        <p:txBody>
          <a:bodyPr/>
          <a:lstStyle/>
          <a:p>
            <a:r>
              <a:rPr lang="en-US" dirty="0">
                <a:cs typeface="Seattle Text"/>
              </a:rPr>
              <a:t>Modal Integration: </a:t>
            </a:r>
            <a:br>
              <a:rPr lang="en-US" dirty="0">
                <a:cs typeface="Seattle Text"/>
              </a:rPr>
            </a:br>
            <a:r>
              <a:rPr lang="en-US" dirty="0">
                <a:cs typeface="Seattle Text"/>
              </a:rPr>
              <a:t>Approach &amp; Overview of Recommendations</a:t>
            </a:r>
          </a:p>
        </p:txBody>
      </p:sp>
    </p:spTree>
    <p:extLst>
      <p:ext uri="{BB962C8B-B14F-4D97-AF65-F5344CB8AC3E}">
        <p14:creationId xmlns:p14="http://schemas.microsoft.com/office/powerpoint/2010/main" val="1612831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AC921-28E3-458E-AFE3-51F3C36011A7}"/>
              </a:ext>
            </a:extLst>
          </p:cNvPr>
          <p:cNvSpPr>
            <a:spLocks noGrp="1"/>
          </p:cNvSpPr>
          <p:nvPr>
            <p:ph type="title"/>
          </p:nvPr>
        </p:nvSpPr>
        <p:spPr/>
        <p:txBody>
          <a:bodyPr/>
          <a:lstStyle/>
          <a:p>
            <a:r>
              <a:rPr lang="en-US">
                <a:cs typeface="Seattle Text"/>
              </a:rPr>
              <a:t>Where we've been</a:t>
            </a:r>
            <a:endParaRPr lang="en-US"/>
          </a:p>
        </p:txBody>
      </p:sp>
      <p:sp>
        <p:nvSpPr>
          <p:cNvPr id="3" name="Content Placeholder 2">
            <a:extLst>
              <a:ext uri="{FF2B5EF4-FFF2-40B4-BE49-F238E27FC236}">
                <a16:creationId xmlns:a16="http://schemas.microsoft.com/office/drawing/2014/main" id="{006BA51F-885C-4F3A-AC29-ECBF6D3CFABC}"/>
              </a:ext>
            </a:extLst>
          </p:cNvPr>
          <p:cNvSpPr>
            <a:spLocks noGrp="1"/>
          </p:cNvSpPr>
          <p:nvPr>
            <p:ph idx="1"/>
          </p:nvPr>
        </p:nvSpPr>
        <p:spPr/>
        <p:txBody>
          <a:bodyPr vert="horz" lIns="91440" tIns="45720" rIns="91440" bIns="45720" rtlCol="0" anchor="t">
            <a:normAutofit/>
          </a:bodyPr>
          <a:lstStyle/>
          <a:p>
            <a:pPr>
              <a:spcBef>
                <a:spcPts val="1800"/>
              </a:spcBef>
            </a:pPr>
            <a:r>
              <a:rPr lang="en-US" sz="2800">
                <a:cs typeface="Calibri"/>
              </a:rPr>
              <a:t>Developed outcome statements</a:t>
            </a:r>
          </a:p>
          <a:p>
            <a:pPr>
              <a:spcBef>
                <a:spcPts val="1800"/>
              </a:spcBef>
            </a:pPr>
            <a:r>
              <a:rPr lang="en-US" sz="2800">
                <a:cs typeface="Calibri"/>
              </a:rPr>
              <a:t>Mapped modal priority networks</a:t>
            </a:r>
          </a:p>
          <a:p>
            <a:pPr>
              <a:spcBef>
                <a:spcPts val="1800"/>
              </a:spcBef>
            </a:pPr>
            <a:r>
              <a:rPr lang="en-US" sz="2800">
                <a:cs typeface="Calibri"/>
              </a:rPr>
              <a:t>Identified right-of-way deficiencies</a:t>
            </a:r>
          </a:p>
          <a:p>
            <a:pPr>
              <a:spcBef>
                <a:spcPts val="1800"/>
              </a:spcBef>
            </a:pPr>
            <a:r>
              <a:rPr lang="en-US" sz="2800">
                <a:ea typeface="+mn-lt"/>
                <a:cs typeface="+mn-lt"/>
              </a:rPr>
              <a:t>Developed draft policy concepts to address deficiencies</a:t>
            </a:r>
          </a:p>
          <a:p>
            <a:pPr>
              <a:spcBef>
                <a:spcPts val="1800"/>
              </a:spcBef>
            </a:pPr>
            <a:r>
              <a:rPr lang="en-US" sz="2800">
                <a:cs typeface="Calibri"/>
              </a:rPr>
              <a:t>Truth tested application of policies on deficient segments</a:t>
            </a:r>
          </a:p>
        </p:txBody>
      </p:sp>
    </p:spTree>
    <p:extLst>
      <p:ext uri="{BB962C8B-B14F-4D97-AF65-F5344CB8AC3E}">
        <p14:creationId xmlns:p14="http://schemas.microsoft.com/office/powerpoint/2010/main" val="4350145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9C8AF3-117B-4059-BDB4-07D1CE8CFFA8}"/>
              </a:ext>
            </a:extLst>
          </p:cNvPr>
          <p:cNvSpPr>
            <a:spLocks noGrp="1"/>
          </p:cNvSpPr>
          <p:nvPr>
            <p:ph type="title"/>
          </p:nvPr>
        </p:nvSpPr>
        <p:spPr/>
        <p:txBody>
          <a:bodyPr/>
          <a:lstStyle/>
          <a:p>
            <a:r>
              <a:rPr lang="en-US" dirty="0"/>
              <a:t>What we've heard from the POAG</a:t>
            </a:r>
          </a:p>
        </p:txBody>
      </p:sp>
      <p:sp>
        <p:nvSpPr>
          <p:cNvPr id="5" name="Content Placeholder 4">
            <a:extLst>
              <a:ext uri="{FF2B5EF4-FFF2-40B4-BE49-F238E27FC236}">
                <a16:creationId xmlns:a16="http://schemas.microsoft.com/office/drawing/2014/main" id="{02E05CD2-3B5C-4819-AFFE-5DC7E2512901}"/>
              </a:ext>
            </a:extLst>
          </p:cNvPr>
          <p:cNvSpPr>
            <a:spLocks noGrp="1"/>
          </p:cNvSpPr>
          <p:nvPr>
            <p:ph sz="half" idx="1"/>
          </p:nvPr>
        </p:nvSpPr>
        <p:spPr>
          <a:xfrm>
            <a:off x="910856" y="1538546"/>
            <a:ext cx="5181600" cy="4096698"/>
          </a:xfrm>
        </p:spPr>
        <p:txBody>
          <a:bodyPr vert="horz" lIns="91440" tIns="45720" rIns="91440" bIns="45720" rtlCol="0" anchor="t">
            <a:noAutofit/>
          </a:bodyPr>
          <a:lstStyle/>
          <a:p>
            <a:pPr marL="0" lvl="0" indent="0" rtl="0">
              <a:buNone/>
            </a:pPr>
            <a:r>
              <a:rPr lang="en-US" sz="2200" b="1">
                <a:solidFill>
                  <a:srgbClr val="001F52"/>
                </a:solidFill>
                <a:latin typeface="Calibri"/>
                <a:ea typeface="Arial"/>
                <a:cs typeface="Arial"/>
              </a:rPr>
              <a:t>Modal priority considerations</a:t>
            </a:r>
            <a:r>
              <a:rPr lang="en-US" sz="2200" b="1">
                <a:solidFill>
                  <a:srgbClr val="003DA5"/>
                </a:solidFill>
                <a:latin typeface="Calibri"/>
                <a:ea typeface="Arial"/>
                <a:cs typeface="Arial"/>
              </a:rPr>
              <a:t>​</a:t>
            </a:r>
            <a:endParaRPr lang="en-US" sz="2200" b="1">
              <a:cs typeface="Calibri"/>
            </a:endParaRPr>
          </a:p>
          <a:p>
            <a:r>
              <a:rPr lang="en-US" sz="2200">
                <a:solidFill>
                  <a:srgbClr val="001F52"/>
                </a:solidFill>
                <a:latin typeface="Calibri"/>
                <a:ea typeface="Arial"/>
                <a:cs typeface="Arial"/>
              </a:rPr>
              <a:t>Address modes not included in modal networks (e.g., personal vehicles) and space dedicated to general purpose traffic</a:t>
            </a:r>
            <a:endParaRPr lang="en-US" sz="2200">
              <a:solidFill>
                <a:srgbClr val="001F52"/>
              </a:solidFill>
              <a:latin typeface="Calibri"/>
              <a:ea typeface="Arial"/>
              <a:cs typeface="Calibri"/>
            </a:endParaRPr>
          </a:p>
          <a:p>
            <a:r>
              <a:rPr lang="en-US" sz="2200">
                <a:solidFill>
                  <a:srgbClr val="001F52"/>
                </a:solidFill>
                <a:latin typeface="Calibri"/>
                <a:ea typeface="Arial"/>
                <a:cs typeface="Arial"/>
              </a:rPr>
              <a:t>Transit travel time and reliability is a key priority</a:t>
            </a:r>
          </a:p>
          <a:p>
            <a:r>
              <a:rPr lang="en-US" sz="2200">
                <a:solidFill>
                  <a:srgbClr val="001F52"/>
                </a:solidFill>
                <a:latin typeface="Calibri"/>
                <a:ea typeface="Arial"/>
                <a:cs typeface="Arial"/>
              </a:rPr>
              <a:t>While useful, the urban center framework has limitations</a:t>
            </a:r>
          </a:p>
          <a:p>
            <a:pPr lvl="1" indent="-228600"/>
            <a:r>
              <a:rPr lang="en-US" sz="2000">
                <a:solidFill>
                  <a:srgbClr val="001F52"/>
                </a:solidFill>
                <a:cs typeface="Arial"/>
              </a:rPr>
              <a:t>Freight access to key destinations and major highways from MICs is critical</a:t>
            </a:r>
          </a:p>
          <a:p>
            <a:pPr lvl="1" indent="-228600"/>
            <a:r>
              <a:rPr lang="en-US" sz="2000">
                <a:solidFill>
                  <a:srgbClr val="001F52"/>
                </a:solidFill>
                <a:cs typeface="Arial"/>
              </a:rPr>
              <a:t>Pedestrian access citywide is critical</a:t>
            </a:r>
          </a:p>
          <a:p>
            <a:endParaRPr lang="en-US" dirty="0">
              <a:solidFill>
                <a:srgbClr val="003DA5"/>
              </a:solidFill>
              <a:cs typeface="Arial"/>
            </a:endParaRPr>
          </a:p>
        </p:txBody>
      </p:sp>
      <p:sp>
        <p:nvSpPr>
          <p:cNvPr id="2" name="Content Placeholder 1">
            <a:extLst>
              <a:ext uri="{FF2B5EF4-FFF2-40B4-BE49-F238E27FC236}">
                <a16:creationId xmlns:a16="http://schemas.microsoft.com/office/drawing/2014/main" id="{0E59A7C3-32F2-4ADD-B802-7CE42DC1E211}"/>
              </a:ext>
            </a:extLst>
          </p:cNvPr>
          <p:cNvSpPr>
            <a:spLocks noGrp="1"/>
          </p:cNvSpPr>
          <p:nvPr>
            <p:ph sz="half" idx="2"/>
          </p:nvPr>
        </p:nvSpPr>
        <p:spPr>
          <a:xfrm>
            <a:off x="6244856" y="1538546"/>
            <a:ext cx="5181600" cy="4096698"/>
          </a:xfrm>
        </p:spPr>
        <p:txBody>
          <a:bodyPr vert="horz" lIns="91440" tIns="45720" rIns="91440" bIns="45720" rtlCol="0" anchor="t">
            <a:noAutofit/>
          </a:bodyPr>
          <a:lstStyle/>
          <a:p>
            <a:pPr marL="0" indent="0">
              <a:spcAft>
                <a:spcPts val="600"/>
              </a:spcAft>
              <a:buNone/>
            </a:pPr>
            <a:r>
              <a:rPr lang="en-US" sz="2200" b="1">
                <a:ea typeface="+mn-lt"/>
                <a:cs typeface="+mn-lt"/>
              </a:rPr>
              <a:t>Scope and approach</a:t>
            </a:r>
            <a:endParaRPr lang="en-US" sz="2200" b="1"/>
          </a:p>
          <a:p>
            <a:pPr marL="228600" indent="-228600">
              <a:spcAft>
                <a:spcPts val="600"/>
              </a:spcAft>
            </a:pPr>
            <a:r>
              <a:rPr lang="en-US" sz="2200">
                <a:ea typeface="+mn-lt"/>
                <a:cs typeface="+mn-lt"/>
              </a:rPr>
              <a:t>Be clear how this work supports City goals including equity, sustainability, and livability</a:t>
            </a:r>
          </a:p>
          <a:p>
            <a:pPr marL="228600" indent="-228600">
              <a:spcAft>
                <a:spcPts val="600"/>
              </a:spcAft>
            </a:pPr>
            <a:r>
              <a:rPr lang="en-US" sz="2200">
                <a:ea typeface="+mn-lt"/>
                <a:cs typeface="+mn-lt"/>
              </a:rPr>
              <a:t>Beyond technical details, collect and consider input on how this policy will impact people</a:t>
            </a:r>
          </a:p>
          <a:p>
            <a:pPr marL="228600" indent="-228600">
              <a:spcAft>
                <a:spcPts val="600"/>
              </a:spcAft>
            </a:pPr>
            <a:r>
              <a:rPr lang="en-US" sz="2200">
                <a:ea typeface="+mn-lt"/>
                <a:cs typeface="+mn-lt"/>
              </a:rPr>
              <a:t>Ensure there is sufficient opportunity for input from all communities to update modal networks, consistent with racial equity analysis</a:t>
            </a:r>
          </a:p>
        </p:txBody>
      </p:sp>
    </p:spTree>
    <p:extLst>
      <p:ext uri="{BB962C8B-B14F-4D97-AF65-F5344CB8AC3E}">
        <p14:creationId xmlns:p14="http://schemas.microsoft.com/office/powerpoint/2010/main" val="1415920466"/>
      </p:ext>
    </p:extLst>
  </p:cSld>
  <p:clrMapOvr>
    <a:masterClrMapping/>
  </p:clrMapOvr>
</p:sld>
</file>

<file path=ppt/theme/theme1.xml><?xml version="1.0" encoding="utf-8"?>
<a:theme xmlns:a="http://schemas.openxmlformats.org/drawingml/2006/main" name="Office Theme">
  <a:themeElements>
    <a:clrScheme name="Custom 1">
      <a:dk1>
        <a:srgbClr val="003DA5"/>
      </a:dk1>
      <a:lt1>
        <a:sysClr val="window" lastClr="FFFFFF"/>
      </a:lt1>
      <a:dk2>
        <a:srgbClr val="003DA5"/>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attle Tex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3DA5"/>
        </a:solidFill>
        <a:ln w="12700" cap="flat" cmpd="sng">
          <a:solidFill>
            <a:srgbClr val="31538F"/>
          </a:solidFill>
          <a:prstDash val="solid"/>
          <a:miter lim="800000"/>
          <a:headEnd type="none" w="med" len="med"/>
          <a:tailEnd type="none" w="med" len="med"/>
        </a:ln>
      </a:spPr>
      <a:bodyPr wrap="square" lIns="91425" tIns="45700" rIns="91425" bIns="45700" anchor="ctr" anchorCtr="0">
        <a:noAutofit/>
      </a:bodyPr>
      <a:lstStyle>
        <a:defPPr marL="0" marR="0" indent="0" algn="ctr" rtl="0">
          <a:spcBef>
            <a:spcPts val="0"/>
          </a:spcBef>
          <a:buNone/>
          <a:defRPr sz="1800" b="1" dirty="0">
            <a:solidFill>
              <a:schemeClr val="lt1"/>
            </a:solidFill>
            <a:latin typeface="Calibri"/>
            <a:ea typeface="Calibri"/>
            <a:cs typeface="Calibri"/>
            <a:sym typeface="Calibri"/>
          </a:defRPr>
        </a:defPPr>
      </a:lstStyle>
    </a:spDef>
  </a:objectDefaults>
  <a:extraClrSchemeLst/>
  <a:extLst>
    <a:ext uri="{05A4C25C-085E-4340-85A3-A5531E510DB2}">
      <thm15:themeFamily xmlns:thm15="http://schemas.microsoft.com/office/thememl/2012/main" name="04.25.18 City-wide PowerPoint Template" id="{50BCF532-A877-4BC6-93CC-BECF1D76A87E}" vid="{08C43C2F-C7D1-4690-A9E8-424F774E928B}"/>
    </a:ext>
  </a:extLst>
</a:theme>
</file>

<file path=ppt/theme/theme2.xml><?xml version="1.0" encoding="utf-8"?>
<a:theme xmlns:a="http://schemas.openxmlformats.org/drawingml/2006/main" name="Office Theme">
  <a:themeElements>
    <a:clrScheme name="Custom 1">
      <a:dk1>
        <a:srgbClr val="003DA5"/>
      </a:dk1>
      <a:lt1>
        <a:sysClr val="window" lastClr="FFFFFF"/>
      </a:lt1>
      <a:dk2>
        <a:srgbClr val="003DA5"/>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attle Tex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3DA5"/>
        </a:solidFill>
        <a:ln w="12700" cap="flat" cmpd="sng">
          <a:solidFill>
            <a:srgbClr val="31538F"/>
          </a:solidFill>
          <a:prstDash val="solid"/>
          <a:miter lim="800000"/>
          <a:headEnd type="none" w="med" len="med"/>
          <a:tailEnd type="none" w="med" len="med"/>
        </a:ln>
      </a:spPr>
      <a:bodyPr wrap="square" lIns="91425" tIns="45700" rIns="91425" bIns="45700" anchor="ctr" anchorCtr="0">
        <a:noAutofit/>
      </a:bodyPr>
      <a:lstStyle>
        <a:defPPr marL="0" marR="0" indent="0" algn="ctr" rtl="0">
          <a:spcBef>
            <a:spcPts val="0"/>
          </a:spcBef>
          <a:buNone/>
          <a:defRPr sz="1800" b="1" dirty="0">
            <a:solidFill>
              <a:schemeClr val="lt1"/>
            </a:solidFill>
            <a:latin typeface="Calibri"/>
            <a:ea typeface="Calibri"/>
            <a:cs typeface="Calibri"/>
            <a:sym typeface="Calibri"/>
          </a:defRPr>
        </a:defPPr>
      </a:lstStyle>
    </a:spDef>
  </a:objectDefaults>
  <a:extraClrSchemeLst/>
  <a:extLst>
    <a:ext uri="{05A4C25C-085E-4340-85A3-A5531E510DB2}">
      <thm15:themeFamily xmlns:thm15="http://schemas.microsoft.com/office/thememl/2012/main" name="04.25.18 City-wide PowerPoint Template" id="{50BCF532-A877-4BC6-93CC-BECF1D76A87E}" vid="{08C43C2F-C7D1-4690-A9E8-424F774E928B}"/>
    </a:ext>
  </a:extLst>
</a:theme>
</file>

<file path=ppt/theme/theme3.xml><?xml version="1.0" encoding="utf-8"?>
<a:theme xmlns:a="http://schemas.openxmlformats.org/drawingml/2006/main" name="Office Theme">
  <a:themeElements>
    <a:clrScheme name="Custom 1">
      <a:dk1>
        <a:srgbClr val="003DA5"/>
      </a:dk1>
      <a:lt1>
        <a:sysClr val="window" lastClr="FFFFFF"/>
      </a:lt1>
      <a:dk2>
        <a:srgbClr val="003DA5"/>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attle Tex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3DA5"/>
        </a:solidFill>
        <a:ln w="12700" cap="flat" cmpd="sng">
          <a:solidFill>
            <a:srgbClr val="31538F"/>
          </a:solidFill>
          <a:prstDash val="solid"/>
          <a:miter lim="800000"/>
          <a:headEnd type="none" w="med" len="med"/>
          <a:tailEnd type="none" w="med" len="med"/>
        </a:ln>
      </a:spPr>
      <a:bodyPr wrap="square" lIns="91425" tIns="45700" rIns="91425" bIns="45700" anchor="ctr" anchorCtr="0">
        <a:noAutofit/>
      </a:bodyPr>
      <a:lstStyle>
        <a:defPPr marL="0" marR="0" indent="0" algn="ctr" rtl="0">
          <a:spcBef>
            <a:spcPts val="0"/>
          </a:spcBef>
          <a:buNone/>
          <a:defRPr sz="1800" b="1" dirty="0">
            <a:solidFill>
              <a:schemeClr val="lt1"/>
            </a:solidFill>
            <a:latin typeface="Calibri"/>
            <a:ea typeface="Calibri"/>
            <a:cs typeface="Calibri"/>
            <a:sym typeface="Calibri"/>
          </a:defRPr>
        </a:defPPr>
      </a:lstStyle>
    </a:spDef>
  </a:objectDefaults>
  <a:extraClrSchemeLst/>
  <a:extLst>
    <a:ext uri="{05A4C25C-085E-4340-85A3-A5531E510DB2}">
      <thm15:themeFamily xmlns:thm15="http://schemas.microsoft.com/office/thememl/2012/main" name="04.25.18 City-wide PowerPoint Template" id="{50BCF532-A877-4BC6-93CC-BECF1D76A87E}" vid="{08C43C2F-C7D1-4690-A9E8-424F774E928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97372696-fea6-4f20-8e56-281e63a947f1">
      <UserInfo>
        <DisplayName>Lewis, Jonathan</DisplayName>
        <AccountId>1885</AccountId>
        <AccountType/>
      </UserInfo>
      <UserInfo>
        <DisplayName>Van Thiel, Laurie</DisplayName>
        <AccountId>4950</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F22BFA0A434DD42A4E3FBCFFF03747D" ma:contentTypeVersion="10" ma:contentTypeDescription="Create a new document." ma:contentTypeScope="" ma:versionID="be2ddc73ad1e9408239f418d82083df4">
  <xsd:schema xmlns:xsd="http://www.w3.org/2001/XMLSchema" xmlns:xs="http://www.w3.org/2001/XMLSchema" xmlns:p="http://schemas.microsoft.com/office/2006/metadata/properties" xmlns:ns2="97372696-fea6-4f20-8e56-281e63a947f1" xmlns:ns3="e45fc1ec-3d2a-4122-9ca3-2a943623b3da" targetNamespace="http://schemas.microsoft.com/office/2006/metadata/properties" ma:root="true" ma:fieldsID="42d131ad6196318f7240be175f32a98b" ns2:_="" ns3:_="">
    <xsd:import namespace="97372696-fea6-4f20-8e56-281e63a947f1"/>
    <xsd:import namespace="e45fc1ec-3d2a-4122-9ca3-2a943623b3d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372696-fea6-4f20-8e56-281e63a947f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45fc1ec-3d2a-4122-9ca3-2a943623b3d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A82C13-6FD8-4D5E-B1CD-6BADBA76DEB0}">
  <ds:schemaRefs>
    <ds:schemaRef ds:uri="http://schemas.microsoft.com/sharepoint/v3/contenttype/forms"/>
  </ds:schemaRefs>
</ds:datastoreItem>
</file>

<file path=customXml/itemProps2.xml><?xml version="1.0" encoding="utf-8"?>
<ds:datastoreItem xmlns:ds="http://schemas.openxmlformats.org/officeDocument/2006/customXml" ds:itemID="{2F0CD351-0561-4B41-9079-EB7703943CEB}">
  <ds:schemaRefs>
    <ds:schemaRef ds:uri="97372696-fea6-4f20-8e56-281e63a947f1"/>
    <ds:schemaRef ds:uri="e45fc1ec-3d2a-4122-9ca3-2a943623b3d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51E578E-4182-4091-A281-1F0B6AA95455}">
  <ds:schemaRefs>
    <ds:schemaRef ds:uri="97372696-fea6-4f20-8e56-281e63a947f1"/>
    <ds:schemaRef ds:uri="e45fc1ec-3d2a-4122-9ca3-2a943623b3d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1705</TotalTime>
  <Words>2125</Words>
  <Application>Microsoft Macintosh PowerPoint</Application>
  <PresentationFormat>Widescreen</PresentationFormat>
  <Paragraphs>344</Paragraphs>
  <Slides>37</Slides>
  <Notes>32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37</vt:i4>
      </vt:variant>
    </vt:vector>
  </HeadingPairs>
  <TitlesOfParts>
    <vt:vector size="49" baseType="lpstr">
      <vt:lpstr>Arial</vt:lpstr>
      <vt:lpstr>Wingdings</vt:lpstr>
      <vt:lpstr>Courier New</vt:lpstr>
      <vt:lpstr>Calibri Light</vt:lpstr>
      <vt:lpstr>Symbol</vt:lpstr>
      <vt:lpstr>Georgia</vt:lpstr>
      <vt:lpstr>Seattle Text</vt:lpstr>
      <vt:lpstr>Times</vt:lpstr>
      <vt:lpstr>Calibri</vt:lpstr>
      <vt:lpstr>Office Theme</vt:lpstr>
      <vt:lpstr>Office Theme</vt:lpstr>
      <vt:lpstr>Office Theme</vt:lpstr>
      <vt:lpstr>Policy &amp; Operations Advisory Group</vt:lpstr>
      <vt:lpstr>Meeting overview</vt:lpstr>
      <vt:lpstr>Meeting format</vt:lpstr>
      <vt:lpstr>Re-introductions</vt:lpstr>
      <vt:lpstr>POAG roster</vt:lpstr>
      <vt:lpstr>Meeting objectives</vt:lpstr>
      <vt:lpstr>Modal Integration:  Approach &amp; Overview of Recommendations</vt:lpstr>
      <vt:lpstr>Where we've been</vt:lpstr>
      <vt:lpstr>What we've heard from the POAG</vt:lpstr>
      <vt:lpstr>Racial equity analysis</vt:lpstr>
      <vt:lpstr>Where we’re headed</vt:lpstr>
      <vt:lpstr>Near-term implementation: policy</vt:lpstr>
      <vt:lpstr>Near-term implementation:  project development</vt:lpstr>
      <vt:lpstr>Current SDOT project development process Proposed steps to resolve modal conflicts early</vt:lpstr>
      <vt:lpstr>Longer-term implementation actions </vt:lpstr>
      <vt:lpstr>Comprehensive Plan update Seattle’s vision for a livable, sustainable, prosperous, and equitable city in 2043</vt:lpstr>
      <vt:lpstr>Discussion</vt:lpstr>
      <vt:lpstr>Modal Integration Policy</vt:lpstr>
      <vt:lpstr>Network maps</vt:lpstr>
      <vt:lpstr>PowerPoint Presentation</vt:lpstr>
      <vt:lpstr>Policy concepts to resolve modal conflicts: Overview</vt:lpstr>
      <vt:lpstr>Overview of deficiencies </vt:lpstr>
      <vt:lpstr>Policy concepts to resolve modal conflicts: Land use context matters</vt:lpstr>
      <vt:lpstr>PowerPoint Presentation</vt:lpstr>
      <vt:lpstr>PowerPoint Presentation</vt:lpstr>
      <vt:lpstr>A. Pedestrian priority example: 12th Ave E</vt:lpstr>
      <vt:lpstr>A. Pedestrian priority example: 12th Ave E</vt:lpstr>
      <vt:lpstr>B. Transit priority example: 35th Ave SW</vt:lpstr>
      <vt:lpstr>B. Transit priority example: 35th Ave SW</vt:lpstr>
      <vt:lpstr>C. Freight priority example:  Elliott Ave W/15th Ave W</vt:lpstr>
      <vt:lpstr>C. Freight priority example:  Elliott Ave W/15th Ave W</vt:lpstr>
      <vt:lpstr>D. Critical bike segment example:  Sylvan Way SW</vt:lpstr>
      <vt:lpstr>D. Critical bike segment example:  Sylvan Way SW</vt:lpstr>
      <vt:lpstr>Modal Integration:  Report and Next Steps</vt:lpstr>
      <vt:lpstr>Draft outline for Modal Integration Report</vt:lpstr>
      <vt:lpstr>Next steps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Policy &amp; Operations Advisory Group</dc:title>
  <dc:creator>Brennan, Thomas</dc:creator>
  <cp:lastModifiedBy>Smith, Ellie</cp:lastModifiedBy>
  <cp:revision>172</cp:revision>
  <dcterms:created xsi:type="dcterms:W3CDTF">2020-08-13T03:26:20Z</dcterms:created>
  <dcterms:modified xsi:type="dcterms:W3CDTF">2020-11-24T17:55:05Z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0x010100AF22BFA0A434DD42A4E3FBCFFF03747D</vt:lpwstr>
  </property>
</Properties>
</file>