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22"/>
  </p:notesMasterIdLst>
  <p:sldIdLst>
    <p:sldId id="329" r:id="rId6"/>
    <p:sldId id="331" r:id="rId7"/>
    <p:sldId id="378" r:id="rId8"/>
    <p:sldId id="332" r:id="rId9"/>
    <p:sldId id="333" r:id="rId10"/>
    <p:sldId id="334" r:id="rId11"/>
    <p:sldId id="372" r:id="rId12"/>
    <p:sldId id="309" r:id="rId13"/>
    <p:sldId id="297" r:id="rId14"/>
    <p:sldId id="310" r:id="rId15"/>
    <p:sldId id="373" r:id="rId16"/>
    <p:sldId id="376" r:id="rId17"/>
    <p:sldId id="377" r:id="rId18"/>
    <p:sldId id="360" r:id="rId19"/>
    <p:sldId id="359" r:id="rId20"/>
    <p:sldId id="371"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D9FE6C-ED60-450C-916A-B10555D856AB}" v="42" dt="2019-02-28T20:10:47.042"/>
    <p1510:client id="{4BF91A4F-541E-4577-B0C0-3E13755581DE}" v="6" dt="2019-02-27T19:28:55.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4660"/>
  </p:normalViewPr>
  <p:slideViewPr>
    <p:cSldViewPr snapToGrid="0">
      <p:cViewPr varScale="1">
        <p:scale>
          <a:sx n="122" d="100"/>
          <a:sy n="122" d="100"/>
        </p:scale>
        <p:origin x="96"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3"/>
            <a:ext cx="3037840" cy="466434"/>
          </a:xfrm>
          <a:prstGeom prst="rect">
            <a:avLst/>
          </a:prstGeom>
        </p:spPr>
        <p:txBody>
          <a:bodyPr vert="horz" lIns="93177" tIns="46589" rIns="93177" bIns="46589" rtlCol="0"/>
          <a:lstStyle>
            <a:lvl1pPr algn="r">
              <a:defRPr sz="1200"/>
            </a:lvl1pPr>
          </a:lstStyle>
          <a:p>
            <a:fld id="{2502D1B5-6845-4903-8252-BE8476A8E2B7}" type="datetimeFigureOut">
              <a:rPr lang="en-US" smtClean="0"/>
              <a:t>2/28/2019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BF586A0-3410-47CD-940E-F5D0E9C6A841}" type="slidenum">
              <a:rPr lang="en-US" smtClean="0"/>
              <a:t>‹#›</a:t>
            </a:fld>
            <a:endParaRPr lang="en-US"/>
          </a:p>
        </p:txBody>
      </p:sp>
    </p:spTree>
    <p:extLst>
      <p:ext uri="{BB962C8B-B14F-4D97-AF65-F5344CB8AC3E}">
        <p14:creationId xmlns:p14="http://schemas.microsoft.com/office/powerpoint/2010/main" val="140574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pic>
        <p:nvPicPr>
          <p:cNvPr id="9" name="Shape 88">
            <a:extLst>
              <a:ext uri="{FF2B5EF4-FFF2-40B4-BE49-F238E27FC236}">
                <a16:creationId xmlns:a16="http://schemas.microsoft.com/office/drawing/2014/main" id="{0AC49FDB-9065-40C0-A909-67E66AFA4F4B}"/>
              </a:ext>
            </a:extLst>
          </p:cNvPr>
          <p:cNvPicPr preferRelativeResize="0"/>
          <p:nvPr userDrawn="1"/>
        </p:nvPicPr>
        <p:blipFill rotWithShape="1">
          <a:blip r:embed="rId2">
            <a:alphaModFix/>
          </a:blip>
          <a:srcRect b="23492"/>
          <a:stretch/>
        </p:blipFill>
        <p:spPr>
          <a:xfrm>
            <a:off x="-25054" y="0"/>
            <a:ext cx="12217054" cy="6936656"/>
          </a:xfrm>
          <a:prstGeom prst="rect">
            <a:avLst/>
          </a:prstGeom>
          <a:noFill/>
          <a:ln>
            <a:noFill/>
          </a:ln>
        </p:spPr>
      </p:pic>
      <p:pic>
        <p:nvPicPr>
          <p:cNvPr id="6" name="Picture 5">
            <a:extLst>
              <a:ext uri="{FF2B5EF4-FFF2-40B4-BE49-F238E27FC236}">
                <a16:creationId xmlns:a16="http://schemas.microsoft.com/office/drawing/2014/main" id="{0F12F8D7-7114-4278-A8C6-262B2635CDB4}"/>
              </a:ext>
            </a:extLst>
          </p:cNvPr>
          <p:cNvPicPr>
            <a:picLocks noChangeAspect="1"/>
          </p:cNvPicPr>
          <p:nvPr userDrawn="1"/>
        </p:nvPicPr>
        <p:blipFill>
          <a:blip r:embed="rId3"/>
          <a:stretch>
            <a:fillRect/>
          </a:stretch>
        </p:blipFill>
        <p:spPr>
          <a:xfrm>
            <a:off x="-25054" y="0"/>
            <a:ext cx="12217054" cy="6936656"/>
          </a:xfrm>
          <a:prstGeom prst="rect">
            <a:avLst/>
          </a:prstGeom>
        </p:spPr>
      </p:pic>
      <p:sp>
        <p:nvSpPr>
          <p:cNvPr id="2" name="Title 1">
            <a:extLst>
              <a:ext uri="{FF2B5EF4-FFF2-40B4-BE49-F238E27FC236}">
                <a16:creationId xmlns:a16="http://schemas.microsoft.com/office/drawing/2014/main" id="{DA8CB5BF-7B1D-4C2F-8DCE-3B48B409DB54}"/>
              </a:ext>
            </a:extLst>
          </p:cNvPr>
          <p:cNvSpPr>
            <a:spLocks noGrp="1"/>
          </p:cNvSpPr>
          <p:nvPr>
            <p:ph type="ctrTitle" hasCustomPrompt="1"/>
          </p:nvPr>
        </p:nvSpPr>
        <p:spPr>
          <a:xfrm>
            <a:off x="1524000" y="1122363"/>
            <a:ext cx="9144000" cy="2387600"/>
          </a:xfrm>
        </p:spPr>
        <p:txBody>
          <a:bodyPr anchor="b">
            <a:normAutofit/>
          </a:bodyPr>
          <a:lstStyle>
            <a:lvl1pPr algn="l">
              <a:defRPr sz="5400" b="1">
                <a:solidFill>
                  <a:schemeClr val="tx1"/>
                </a:solidFill>
              </a:defRPr>
            </a:lvl1pPr>
          </a:lstStyle>
          <a:p>
            <a:r>
              <a:rPr lang="en-US" dirty="0"/>
              <a:t>Title</a:t>
            </a:r>
          </a:p>
        </p:txBody>
      </p:sp>
      <p:sp>
        <p:nvSpPr>
          <p:cNvPr id="3" name="Subtitle 2">
            <a:extLst>
              <a:ext uri="{FF2B5EF4-FFF2-40B4-BE49-F238E27FC236}">
                <a16:creationId xmlns:a16="http://schemas.microsoft.com/office/drawing/2014/main" id="{E29B9B91-2B82-4546-B83D-1C806B64C22A}"/>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4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Seattle Information Technology</a:t>
            </a:r>
          </a:p>
        </p:txBody>
      </p:sp>
    </p:spTree>
    <p:extLst>
      <p:ext uri="{BB962C8B-B14F-4D97-AF65-F5344CB8AC3E}">
        <p14:creationId xmlns:p14="http://schemas.microsoft.com/office/powerpoint/2010/main" val="1570510946"/>
      </p:ext>
    </p:extLst>
  </p:cSld>
  <p:clrMapOvr>
    <a:overrideClrMapping bg1="dk1" tx1="lt1" bg2="dk2" tx2="lt2" accent1="accent1" accent2="accent2" accent3="accent3" accent4="accent4" accent5="accent5" accent6="accent6" hlink="hlink" folHlink="folHlink"/>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6640-AAF9-498F-A6FD-C91E4B710D3D}"/>
              </a:ext>
            </a:extLst>
          </p:cNvPr>
          <p:cNvSpPr>
            <a:spLocks noGrp="1"/>
          </p:cNvSpPr>
          <p:nvPr>
            <p:ph type="title" hasCustomPrompt="1"/>
          </p:nvPr>
        </p:nvSpPr>
        <p:spPr/>
        <p:txBody>
          <a:bodyPr/>
          <a:lstStyle>
            <a:lvl1pPr>
              <a:defRPr/>
            </a:lvl1pPr>
          </a:lstStyle>
          <a:p>
            <a:r>
              <a:rPr lang="en-US" dirty="0"/>
              <a:t>Title </a:t>
            </a:r>
          </a:p>
        </p:txBody>
      </p:sp>
      <p:sp>
        <p:nvSpPr>
          <p:cNvPr id="3" name="Content Placeholder 2">
            <a:extLst>
              <a:ext uri="{FF2B5EF4-FFF2-40B4-BE49-F238E27FC236}">
                <a16:creationId xmlns:a16="http://schemas.microsoft.com/office/drawing/2014/main" id="{7DD26F17-7903-4D43-813F-6A908669D64E}"/>
              </a:ext>
            </a:extLst>
          </p:cNvPr>
          <p:cNvSpPr>
            <a:spLocks noGrp="1"/>
          </p:cNvSpPr>
          <p:nvPr>
            <p:ph idx="1" hasCustomPrompt="1"/>
          </p:nvPr>
        </p:nvSpPr>
        <p:spPr>
          <a:xfrm>
            <a:off x="838200" y="1825625"/>
            <a:ext cx="10515600" cy="4087324"/>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7291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49D0-05FB-4A13-9342-93E5AA7FB64F}"/>
              </a:ext>
            </a:extLst>
          </p:cNvPr>
          <p:cNvSpPr>
            <a:spLocks noGrp="1"/>
          </p:cNvSpPr>
          <p:nvPr>
            <p:ph type="title" hasCustomPrompt="1"/>
          </p:nvPr>
        </p:nvSpPr>
        <p:spPr>
          <a:xfrm>
            <a:off x="831850" y="1709738"/>
            <a:ext cx="10515600" cy="2852737"/>
          </a:xfrm>
        </p:spPr>
        <p:txBody>
          <a:bodyPr anchor="b"/>
          <a:lstStyle>
            <a:lvl1pPr>
              <a:defRPr sz="6000"/>
            </a:lvl1pPr>
          </a:lstStyle>
          <a:p>
            <a:r>
              <a:rPr lang="en-US" dirty="0"/>
              <a:t>Title</a:t>
            </a:r>
          </a:p>
        </p:txBody>
      </p:sp>
      <p:sp>
        <p:nvSpPr>
          <p:cNvPr id="3" name="Text Placeholder 2">
            <a:extLst>
              <a:ext uri="{FF2B5EF4-FFF2-40B4-BE49-F238E27FC236}">
                <a16:creationId xmlns:a16="http://schemas.microsoft.com/office/drawing/2014/main" id="{DE880D4A-F83B-4EB0-9CF2-C37A931B4EBC}"/>
              </a:ext>
            </a:extLst>
          </p:cNvPr>
          <p:cNvSpPr>
            <a:spLocks noGrp="1"/>
          </p:cNvSpPr>
          <p:nvPr>
            <p:ph type="body" idx="1" hasCustomPrompt="1"/>
          </p:nvPr>
        </p:nvSpPr>
        <p:spPr>
          <a:xfrm>
            <a:off x="831850" y="4589464"/>
            <a:ext cx="10515600" cy="1332860"/>
          </a:xfrm>
        </p:spPr>
        <p:txBody>
          <a:bodyPr/>
          <a:lstStyle>
            <a:lvl1pPr marL="0" indent="0">
              <a:buNone/>
              <a:defRPr sz="2400">
                <a:solidFill>
                  <a:schemeClr val="tx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3847481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3097-AC2D-4E71-B5A6-B37F847BCD7E}"/>
              </a:ext>
            </a:extLst>
          </p:cNvPr>
          <p:cNvSpPr>
            <a:spLocks noGrp="1"/>
          </p:cNvSpPr>
          <p:nvPr>
            <p:ph type="title" hasCustomPrompt="1"/>
          </p:nvPr>
        </p:nvSpPr>
        <p:spPr/>
        <p:txBody>
          <a:bodyPr/>
          <a:lstStyle>
            <a:lvl1pPr>
              <a:defRPr/>
            </a:lvl1pPr>
          </a:lstStyle>
          <a:p>
            <a:r>
              <a:rPr lang="en-US" dirty="0"/>
              <a:t>Title</a:t>
            </a:r>
          </a:p>
        </p:txBody>
      </p:sp>
      <p:sp>
        <p:nvSpPr>
          <p:cNvPr id="3" name="Content Placeholder 2">
            <a:extLst>
              <a:ext uri="{FF2B5EF4-FFF2-40B4-BE49-F238E27FC236}">
                <a16:creationId xmlns:a16="http://schemas.microsoft.com/office/drawing/2014/main" id="{14D7275A-6671-4B2A-BF8E-E0A27F323956}"/>
              </a:ext>
            </a:extLst>
          </p:cNvPr>
          <p:cNvSpPr>
            <a:spLocks noGrp="1"/>
          </p:cNvSpPr>
          <p:nvPr>
            <p:ph sz="half" idx="1" hasCustomPrompt="1"/>
          </p:nvPr>
        </p:nvSpPr>
        <p:spPr>
          <a:xfrm>
            <a:off x="838200" y="1825625"/>
            <a:ext cx="5181600" cy="409669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C32B95-ABB2-41D5-B74B-4C216A81799C}"/>
              </a:ext>
            </a:extLst>
          </p:cNvPr>
          <p:cNvSpPr>
            <a:spLocks noGrp="1"/>
          </p:cNvSpPr>
          <p:nvPr>
            <p:ph sz="half" idx="2" hasCustomPrompt="1"/>
          </p:nvPr>
        </p:nvSpPr>
        <p:spPr>
          <a:xfrm>
            <a:off x="6172200" y="1825625"/>
            <a:ext cx="5181600" cy="409669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7721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60C1-C8F4-42C5-9A6B-D6B62C06FB3A}"/>
              </a:ext>
            </a:extLst>
          </p:cNvPr>
          <p:cNvSpPr>
            <a:spLocks noGrp="1"/>
          </p:cNvSpPr>
          <p:nvPr>
            <p:ph type="title" hasCustomPrompt="1"/>
          </p:nvPr>
        </p:nvSpPr>
        <p:spPr>
          <a:xfrm>
            <a:off x="839788" y="365125"/>
            <a:ext cx="10515600" cy="1325563"/>
          </a:xfrm>
        </p:spPr>
        <p:txBody>
          <a:bodyPr/>
          <a:lstStyle>
            <a:lvl1pPr>
              <a:defRPr/>
            </a:lvl1pPr>
          </a:lstStyle>
          <a:p>
            <a:r>
              <a:rPr lang="en-US" dirty="0"/>
              <a:t>Title</a:t>
            </a:r>
          </a:p>
        </p:txBody>
      </p:sp>
      <p:sp>
        <p:nvSpPr>
          <p:cNvPr id="3" name="Text Placeholder 2">
            <a:extLst>
              <a:ext uri="{FF2B5EF4-FFF2-40B4-BE49-F238E27FC236}">
                <a16:creationId xmlns:a16="http://schemas.microsoft.com/office/drawing/2014/main" id="{B9BD1FAB-9430-4266-9D4D-60E3919DFF43}"/>
              </a:ext>
            </a:extLst>
          </p:cNvPr>
          <p:cNvSpPr>
            <a:spLocks noGrp="1"/>
          </p:cNvSpPr>
          <p:nvPr>
            <p:ph type="body" idx="1" hasCustomPrompt="1"/>
          </p:nvPr>
        </p:nvSpPr>
        <p:spPr>
          <a:xfrm>
            <a:off x="839788" y="1681163"/>
            <a:ext cx="5157787" cy="823912"/>
          </a:xfrm>
        </p:spPr>
        <p:txBody>
          <a:bodyPr anchor="b"/>
          <a:lstStyle>
            <a:lvl1pPr marL="0" indent="0">
              <a:buNone/>
              <a:defRPr sz="3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4" name="Content Placeholder 3">
            <a:extLst>
              <a:ext uri="{FF2B5EF4-FFF2-40B4-BE49-F238E27FC236}">
                <a16:creationId xmlns:a16="http://schemas.microsoft.com/office/drawing/2014/main" id="{FA161C4E-4B6A-401B-9388-434C46C23CEC}"/>
              </a:ext>
            </a:extLst>
          </p:cNvPr>
          <p:cNvSpPr>
            <a:spLocks noGrp="1"/>
          </p:cNvSpPr>
          <p:nvPr>
            <p:ph sz="half" idx="2" hasCustomPrompt="1"/>
          </p:nvPr>
        </p:nvSpPr>
        <p:spPr>
          <a:xfrm>
            <a:off x="839788" y="2505075"/>
            <a:ext cx="5157787" cy="341724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246F982-9B7A-4DB7-BD8A-33EE8EBA929F}"/>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3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6" name="Content Placeholder 5">
            <a:extLst>
              <a:ext uri="{FF2B5EF4-FFF2-40B4-BE49-F238E27FC236}">
                <a16:creationId xmlns:a16="http://schemas.microsoft.com/office/drawing/2014/main" id="{91B2C2E3-4EBB-4A84-826A-812CC9487D3F}"/>
              </a:ext>
            </a:extLst>
          </p:cNvPr>
          <p:cNvSpPr>
            <a:spLocks noGrp="1"/>
          </p:cNvSpPr>
          <p:nvPr>
            <p:ph sz="quarter" idx="4" hasCustomPrompt="1"/>
          </p:nvPr>
        </p:nvSpPr>
        <p:spPr>
          <a:xfrm>
            <a:off x="6172200" y="2505075"/>
            <a:ext cx="5183188" cy="341724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9427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F0A6-C5A2-443E-8D49-43D6387DC9EC}"/>
              </a:ext>
            </a:extLst>
          </p:cNvPr>
          <p:cNvSpPr>
            <a:spLocks noGrp="1"/>
          </p:cNvSpPr>
          <p:nvPr>
            <p:ph type="title" hasCustomPrompt="1"/>
          </p:nvPr>
        </p:nvSpPr>
        <p:spPr/>
        <p:txBody>
          <a:bodyPr/>
          <a:lstStyle/>
          <a:p>
            <a:r>
              <a:rPr lang="en-US" dirty="0"/>
              <a:t>Title</a:t>
            </a:r>
          </a:p>
        </p:txBody>
      </p:sp>
    </p:spTree>
    <p:extLst>
      <p:ext uri="{BB962C8B-B14F-4D97-AF65-F5344CB8AC3E}">
        <p14:creationId xmlns:p14="http://schemas.microsoft.com/office/powerpoint/2010/main" val="3206479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39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E995-D949-4665-B2BE-6C1BCBCBF2FB}"/>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dirty="0"/>
              <a:t>Title</a:t>
            </a:r>
          </a:p>
        </p:txBody>
      </p:sp>
      <p:sp>
        <p:nvSpPr>
          <p:cNvPr id="3" name="Content Placeholder 2">
            <a:extLst>
              <a:ext uri="{FF2B5EF4-FFF2-40B4-BE49-F238E27FC236}">
                <a16:creationId xmlns:a16="http://schemas.microsoft.com/office/drawing/2014/main" id="{90D3D865-FD4B-4775-8105-EA2753B93495}"/>
              </a:ext>
            </a:extLst>
          </p:cNvPr>
          <p:cNvSpPr>
            <a:spLocks noGrp="1"/>
          </p:cNvSpPr>
          <p:nvPr>
            <p:ph idx="1" hasCustomPrompt="1"/>
          </p:nvPr>
        </p:nvSpPr>
        <p:spPr>
          <a:xfrm>
            <a:off x="5183188" y="987425"/>
            <a:ext cx="6172200" cy="493489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D02C222-FAB2-4815-AD59-66AACA2A6EDC}"/>
              </a:ext>
            </a:extLst>
          </p:cNvPr>
          <p:cNvSpPr>
            <a:spLocks noGrp="1"/>
          </p:cNvSpPr>
          <p:nvPr>
            <p:ph type="body" sz="half" idx="2" hasCustomPrompt="1"/>
          </p:nvPr>
        </p:nvSpPr>
        <p:spPr>
          <a:xfrm>
            <a:off x="839788" y="2057399"/>
            <a:ext cx="3932237" cy="3864923"/>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copy</a:t>
            </a:r>
          </a:p>
        </p:txBody>
      </p:sp>
    </p:spTree>
    <p:extLst>
      <p:ext uri="{BB962C8B-B14F-4D97-AF65-F5344CB8AC3E}">
        <p14:creationId xmlns:p14="http://schemas.microsoft.com/office/powerpoint/2010/main" val="3685777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7CA1-AD78-47F2-9FA9-24CE3C9F4D82}"/>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dirty="0"/>
              <a:t>Title</a:t>
            </a:r>
          </a:p>
        </p:txBody>
      </p:sp>
      <p:sp>
        <p:nvSpPr>
          <p:cNvPr id="3" name="Picture Placeholder 2">
            <a:extLst>
              <a:ext uri="{FF2B5EF4-FFF2-40B4-BE49-F238E27FC236}">
                <a16:creationId xmlns:a16="http://schemas.microsoft.com/office/drawing/2014/main" id="{239A6B14-1176-46C3-92A7-C9D09DD5CF19}"/>
              </a:ext>
            </a:extLst>
          </p:cNvPr>
          <p:cNvSpPr>
            <a:spLocks noGrp="1"/>
          </p:cNvSpPr>
          <p:nvPr>
            <p:ph type="pic" idx="1"/>
          </p:nvPr>
        </p:nvSpPr>
        <p:spPr>
          <a:xfrm>
            <a:off x="5183188" y="987425"/>
            <a:ext cx="6172200" cy="4934898"/>
          </a:xfrm>
        </p:spPr>
        <p:txBody>
          <a:bodyPr anchor="b">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76BB76-673A-42AA-810D-796158A9DABB}"/>
              </a:ext>
            </a:extLst>
          </p:cNvPr>
          <p:cNvSpPr>
            <a:spLocks noGrp="1"/>
          </p:cNvSpPr>
          <p:nvPr>
            <p:ph type="body" sz="half" idx="2" hasCustomPrompt="1"/>
          </p:nvPr>
        </p:nvSpPr>
        <p:spPr>
          <a:xfrm>
            <a:off x="839788" y="2057399"/>
            <a:ext cx="3932237" cy="3864923"/>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copy</a:t>
            </a:r>
          </a:p>
        </p:txBody>
      </p:sp>
    </p:spTree>
    <p:extLst>
      <p:ext uri="{BB962C8B-B14F-4D97-AF65-F5344CB8AC3E}">
        <p14:creationId xmlns:p14="http://schemas.microsoft.com/office/powerpoint/2010/main" val="1437072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hape 98">
            <a:extLst>
              <a:ext uri="{FF2B5EF4-FFF2-40B4-BE49-F238E27FC236}">
                <a16:creationId xmlns:a16="http://schemas.microsoft.com/office/drawing/2014/main" id="{6301E5A9-264C-4A8D-9812-87FFC06AE62B}"/>
              </a:ext>
            </a:extLst>
          </p:cNvPr>
          <p:cNvSpPr/>
          <p:nvPr userDrawn="1"/>
        </p:nvSpPr>
        <p:spPr>
          <a:xfrm>
            <a:off x="0" y="6248282"/>
            <a:ext cx="12192000" cy="634656"/>
          </a:xfrm>
          <a:prstGeom prst="rect">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b="1">
              <a:solidFill>
                <a:schemeClr val="lt1"/>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AC2D44D1-75DE-4BDD-8018-D6C834D9310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189720" y="6141168"/>
            <a:ext cx="3002280" cy="849085"/>
          </a:xfrm>
          <a:prstGeom prst="rect">
            <a:avLst/>
          </a:prstGeom>
        </p:spPr>
      </p:pic>
      <p:sp>
        <p:nvSpPr>
          <p:cNvPr id="2" name="Title Placeholder 1">
            <a:extLst>
              <a:ext uri="{FF2B5EF4-FFF2-40B4-BE49-F238E27FC236}">
                <a16:creationId xmlns:a16="http://schemas.microsoft.com/office/drawing/2014/main" id="{45D674A9-8420-4BC9-958B-60904E1FD9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3DCE9525-7613-44D5-9D3B-D9B1A513A491}"/>
              </a:ext>
            </a:extLst>
          </p:cNvPr>
          <p:cNvSpPr>
            <a:spLocks noGrp="1"/>
          </p:cNvSpPr>
          <p:nvPr>
            <p:ph type="body" idx="1"/>
          </p:nvPr>
        </p:nvSpPr>
        <p:spPr>
          <a:xfrm>
            <a:off x="838200" y="1825625"/>
            <a:ext cx="10515600" cy="4096698"/>
          </a:xfrm>
          <a:prstGeom prst="rect">
            <a:avLst/>
          </a:prstGeom>
        </p:spPr>
        <p:txBody>
          <a:bodyPr vert="horz" lIns="91440" tIns="45720" rIns="91440" bIns="45720" rtlCol="0">
            <a:normAutofit/>
          </a:body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B5122A13-69DF-40C1-9F36-4B12A61C3C27}"/>
              </a:ext>
            </a:extLst>
          </p:cNvPr>
          <p:cNvSpPr txBox="1">
            <a:spLocks/>
          </p:cNvSpPr>
          <p:nvPr userDrawn="1"/>
        </p:nvSpPr>
        <p:spPr>
          <a:xfrm>
            <a:off x="1524000" y="6248283"/>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DA5"/>
                </a:solidFill>
              </a:rPr>
              <a:t>Department Name</a:t>
            </a:r>
          </a:p>
        </p:txBody>
      </p:sp>
      <p:sp>
        <p:nvSpPr>
          <p:cNvPr id="15" name="Slide Number Placeholder 5">
            <a:extLst>
              <a:ext uri="{FF2B5EF4-FFF2-40B4-BE49-F238E27FC236}">
                <a16:creationId xmlns:a16="http://schemas.microsoft.com/office/drawing/2014/main" id="{2BB9B98A-278E-4B52-9EE2-9C31F9863037}"/>
              </a:ext>
            </a:extLst>
          </p:cNvPr>
          <p:cNvSpPr txBox="1">
            <a:spLocks/>
          </p:cNvSpPr>
          <p:nvPr userDrawn="1"/>
        </p:nvSpPr>
        <p:spPr>
          <a:xfrm>
            <a:off x="3581400" y="6248283"/>
            <a:ext cx="116516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DA5"/>
                </a:solidFill>
              </a:rPr>
              <a:t>Page Number</a:t>
            </a:r>
          </a:p>
        </p:txBody>
      </p:sp>
      <p:sp>
        <p:nvSpPr>
          <p:cNvPr id="9" name="Date Placeholder 3">
            <a:extLst>
              <a:ext uri="{FF2B5EF4-FFF2-40B4-BE49-F238E27FC236}">
                <a16:creationId xmlns:a16="http://schemas.microsoft.com/office/drawing/2014/main" id="{D953AB7E-1A09-40B8-82F4-7132969F5B99}"/>
              </a:ext>
            </a:extLst>
          </p:cNvPr>
          <p:cNvSpPr txBox="1">
            <a:spLocks/>
          </p:cNvSpPr>
          <p:nvPr userDrawn="1"/>
        </p:nvSpPr>
        <p:spPr>
          <a:xfrm>
            <a:off x="152399" y="6411570"/>
            <a:ext cx="1524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rPr>
              <a:t>2/27/2019</a:t>
            </a:r>
          </a:p>
        </p:txBody>
      </p:sp>
      <p:sp>
        <p:nvSpPr>
          <p:cNvPr id="10" name="Footer Placeholder 4">
            <a:extLst>
              <a:ext uri="{FF2B5EF4-FFF2-40B4-BE49-F238E27FC236}">
                <a16:creationId xmlns:a16="http://schemas.microsoft.com/office/drawing/2014/main" id="{06CE33BE-5965-4385-A50F-EE3044A3C612}"/>
              </a:ext>
            </a:extLst>
          </p:cNvPr>
          <p:cNvSpPr txBox="1">
            <a:spLocks/>
          </p:cNvSpPr>
          <p:nvPr userDrawn="1"/>
        </p:nvSpPr>
        <p:spPr>
          <a:xfrm>
            <a:off x="1310144" y="6411568"/>
            <a:ext cx="269852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rPr>
              <a:t>Seattle Information Technology</a:t>
            </a:r>
          </a:p>
        </p:txBody>
      </p:sp>
      <p:sp>
        <p:nvSpPr>
          <p:cNvPr id="11" name="Slide Number Placeholder 5">
            <a:extLst>
              <a:ext uri="{FF2B5EF4-FFF2-40B4-BE49-F238E27FC236}">
                <a16:creationId xmlns:a16="http://schemas.microsoft.com/office/drawing/2014/main" id="{0F7CC0D1-EF47-4831-B7C8-1B451F51BCE3}"/>
              </a:ext>
            </a:extLst>
          </p:cNvPr>
          <p:cNvSpPr txBox="1">
            <a:spLocks/>
          </p:cNvSpPr>
          <p:nvPr userDrawn="1"/>
        </p:nvSpPr>
        <p:spPr>
          <a:xfrm>
            <a:off x="3871850" y="6411568"/>
            <a:ext cx="101969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rPr>
              <a:t>Slide </a:t>
            </a:r>
            <a:fld id="{61030729-3632-45A1-8A43-827E31BA9BDB}" type="slidenum">
              <a:rPr lang="en-US" sz="1400" b="1" smtClean="0">
                <a:solidFill>
                  <a:schemeClr val="bg1"/>
                </a:solidFill>
              </a:rPr>
              <a:t>‹#›</a:t>
            </a:fld>
            <a:endParaRPr lang="en-US" sz="1400" b="1" dirty="0">
              <a:solidFill>
                <a:schemeClr val="bg1"/>
              </a:solidFill>
            </a:endParaRPr>
          </a:p>
        </p:txBody>
      </p:sp>
    </p:spTree>
    <p:extLst>
      <p:ext uri="{BB962C8B-B14F-4D97-AF65-F5344CB8AC3E}">
        <p14:creationId xmlns:p14="http://schemas.microsoft.com/office/powerpoint/2010/main" val="2191736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p:txStyles>
    <p:titleStyle>
      <a:lvl1pPr algn="l" defTabSz="914400" rtl="0" eaLnBrk="1" latinLnBrk="0" hangingPunct="1">
        <a:lnSpc>
          <a:spcPct val="90000"/>
        </a:lnSpc>
        <a:spcBef>
          <a:spcPct val="0"/>
        </a:spcBef>
        <a:buNone/>
        <a:defRPr sz="4400" b="1" kern="1200">
          <a:solidFill>
            <a:schemeClr val="tx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7.jp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6240E-CBCD-4F39-ABEB-14C0F141E8AD}"/>
              </a:ext>
            </a:extLst>
          </p:cNvPr>
          <p:cNvSpPr>
            <a:spLocks noGrp="1"/>
          </p:cNvSpPr>
          <p:nvPr>
            <p:ph type="ctrTitle"/>
          </p:nvPr>
        </p:nvSpPr>
        <p:spPr/>
        <p:txBody>
          <a:bodyPr/>
          <a:lstStyle/>
          <a:p>
            <a:r>
              <a:rPr lang="en-US" dirty="0"/>
              <a:t>Surveillance Technologies Public Comment Meeting </a:t>
            </a:r>
          </a:p>
        </p:txBody>
      </p:sp>
      <p:sp>
        <p:nvSpPr>
          <p:cNvPr id="3" name="Subtitle 2">
            <a:extLst>
              <a:ext uri="{FF2B5EF4-FFF2-40B4-BE49-F238E27FC236}">
                <a16:creationId xmlns:a16="http://schemas.microsoft.com/office/drawing/2014/main" id="{BBA659F2-145A-4D6F-8079-8290319E2695}"/>
              </a:ext>
            </a:extLst>
          </p:cNvPr>
          <p:cNvSpPr>
            <a:spLocks noGrp="1"/>
          </p:cNvSpPr>
          <p:nvPr>
            <p:ph type="subTitle" idx="1"/>
          </p:nvPr>
        </p:nvSpPr>
        <p:spPr/>
        <p:txBody>
          <a:bodyPr>
            <a:normAutofit fontScale="62500" lnSpcReduction="20000"/>
          </a:bodyPr>
          <a:lstStyle/>
          <a:p>
            <a:r>
              <a:rPr lang="en-US" dirty="0"/>
              <a:t>Seattle Department of Transportation</a:t>
            </a:r>
          </a:p>
          <a:p>
            <a:r>
              <a:rPr lang="en-US" dirty="0"/>
              <a:t>Seattle Fire Department</a:t>
            </a:r>
          </a:p>
          <a:p>
            <a:r>
              <a:rPr lang="en-US" dirty="0"/>
              <a:t>Seattle Police Department</a:t>
            </a:r>
          </a:p>
          <a:p>
            <a:r>
              <a:rPr lang="en-US" dirty="0"/>
              <a:t>Seattle City Light</a:t>
            </a:r>
          </a:p>
        </p:txBody>
      </p:sp>
      <p:pic>
        <p:nvPicPr>
          <p:cNvPr id="7" name="Picture 6">
            <a:extLst>
              <a:ext uri="{FF2B5EF4-FFF2-40B4-BE49-F238E27FC236}">
                <a16:creationId xmlns:a16="http://schemas.microsoft.com/office/drawing/2014/main" id="{31883142-ABA5-496A-812C-B4464171F789}"/>
              </a:ext>
            </a:extLst>
          </p:cNvPr>
          <p:cNvPicPr>
            <a:picLocks noChangeAspect="1"/>
          </p:cNvPicPr>
          <p:nvPr/>
        </p:nvPicPr>
        <p:blipFill rotWithShape="1">
          <a:blip r:embed="rId2">
            <a:extLst>
              <a:ext uri="{28A0092B-C50C-407E-A947-70E740481C1C}">
                <a14:useLocalDpi xmlns:a14="http://schemas.microsoft.com/office/drawing/2010/main" val="0"/>
              </a:ext>
            </a:extLst>
          </a:blip>
          <a:srcRect r="78804"/>
          <a:stretch/>
        </p:blipFill>
        <p:spPr>
          <a:xfrm>
            <a:off x="10935670" y="5827906"/>
            <a:ext cx="1094014" cy="991232"/>
          </a:xfrm>
          <a:prstGeom prst="rect">
            <a:avLst/>
          </a:prstGeom>
        </p:spPr>
      </p:pic>
    </p:spTree>
    <p:extLst>
      <p:ext uri="{BB962C8B-B14F-4D97-AF65-F5344CB8AC3E}">
        <p14:creationId xmlns:p14="http://schemas.microsoft.com/office/powerpoint/2010/main" val="2281385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Layer>
                </a14:imgProps>
              </a:ext>
            </a:extLst>
          </a:blip>
          <a:stretch>
            <a:fillRect/>
          </a:stretch>
        </p:blipFill>
        <p:spPr>
          <a:xfrm>
            <a:off x="9630855" y="-14518"/>
            <a:ext cx="2569028" cy="1753362"/>
          </a:xfrm>
          <a:prstGeom prst="rect">
            <a:avLst/>
          </a:prstGeom>
          <a:effectLst>
            <a:softEdge rad="0"/>
          </a:effectLst>
        </p:spPr>
      </p:pic>
      <p:pic>
        <p:nvPicPr>
          <p:cNvPr id="7" name="Picture 6">
            <a:extLst/>
          </p:cNvPr>
          <p:cNvPicPr>
            <a:picLocks noChangeAspect="1"/>
          </p:cNvPicPr>
          <p:nvPr/>
        </p:nvPicPr>
        <p:blipFill>
          <a:blip r:embed="rId4"/>
          <a:stretch>
            <a:fillRect/>
          </a:stretch>
        </p:blipFill>
        <p:spPr>
          <a:xfrm flipH="1" flipV="1">
            <a:off x="10667999" y="5999730"/>
            <a:ext cx="80011" cy="51104"/>
          </a:xfrm>
          <a:prstGeom prst="rect">
            <a:avLst/>
          </a:prstGeom>
        </p:spPr>
      </p:pic>
      <p:sp>
        <p:nvSpPr>
          <p:cNvPr id="2" name="Title 1">
            <a:extLst>
              <a:ext uri="{FF2B5EF4-FFF2-40B4-BE49-F238E27FC236}">
                <a16:creationId xmlns:a16="http://schemas.microsoft.com/office/drawing/2014/main" id="{BD6FA00D-7B26-428E-AA1B-EF85B3D1F4A9}"/>
              </a:ext>
            </a:extLst>
          </p:cNvPr>
          <p:cNvSpPr>
            <a:spLocks noGrp="1"/>
          </p:cNvSpPr>
          <p:nvPr>
            <p:ph type="title"/>
          </p:nvPr>
        </p:nvSpPr>
        <p:spPr/>
        <p:txBody>
          <a:bodyPr>
            <a:normAutofit fontScale="90000"/>
          </a:bodyPr>
          <a:lstStyle/>
          <a:p>
            <a:r>
              <a:rPr lang="en-US" dirty="0" err="1">
                <a:solidFill>
                  <a:schemeClr val="bg2">
                    <a:lumMod val="10000"/>
                  </a:schemeClr>
                </a:solidFill>
              </a:rPr>
              <a:t>CopLogic</a:t>
            </a:r>
            <a:br>
              <a:rPr lang="en-US" dirty="0">
                <a:solidFill>
                  <a:schemeClr val="bg2">
                    <a:lumMod val="10000"/>
                  </a:schemeClr>
                </a:solidFill>
              </a:rPr>
            </a:br>
            <a:r>
              <a:rPr lang="en-US" sz="2400" dirty="0">
                <a:solidFill>
                  <a:schemeClr val="bg2">
                    <a:lumMod val="10000"/>
                  </a:schemeClr>
                </a:solidFill>
              </a:rPr>
              <a:t>Providing community members a secure, convenient, and timely interface </a:t>
            </a:r>
            <a:br>
              <a:rPr lang="en-US" sz="2400" dirty="0">
                <a:solidFill>
                  <a:schemeClr val="bg2">
                    <a:lumMod val="10000"/>
                  </a:schemeClr>
                </a:solidFill>
              </a:rPr>
            </a:br>
            <a:r>
              <a:rPr lang="en-US" sz="2400" dirty="0">
                <a:solidFill>
                  <a:schemeClr val="bg2">
                    <a:lumMod val="10000"/>
                  </a:schemeClr>
                </a:solidFill>
              </a:rPr>
              <a:t>to report some </a:t>
            </a:r>
            <a:r>
              <a:rPr lang="en-US" sz="2400">
                <a:solidFill>
                  <a:schemeClr val="bg2">
                    <a:lumMod val="10000"/>
                  </a:schemeClr>
                </a:solidFill>
              </a:rPr>
              <a:t>crimes online</a:t>
            </a:r>
            <a:endParaRPr lang="en-US" dirty="0">
              <a:solidFill>
                <a:schemeClr val="bg2">
                  <a:lumMod val="10000"/>
                </a:schemeClr>
              </a:solidFill>
            </a:endParaRPr>
          </a:p>
        </p:txBody>
      </p:sp>
      <p:sp>
        <p:nvSpPr>
          <p:cNvPr id="3" name="Content Placeholder 2"/>
          <p:cNvSpPr>
            <a:spLocks noGrp="1"/>
          </p:cNvSpPr>
          <p:nvPr>
            <p:ph idx="1"/>
          </p:nvPr>
        </p:nvSpPr>
        <p:spPr>
          <a:xfrm>
            <a:off x="838200" y="1825624"/>
            <a:ext cx="11190890" cy="4370223"/>
          </a:xfrm>
        </p:spPr>
        <p:txBody>
          <a:bodyPr>
            <a:normAutofit/>
          </a:bodyPr>
          <a:lstStyle/>
          <a:p>
            <a:r>
              <a:rPr lang="en-US" sz="2400" dirty="0" err="1">
                <a:solidFill>
                  <a:schemeClr val="bg2">
                    <a:lumMod val="10000"/>
                  </a:schemeClr>
                </a:solidFill>
              </a:rPr>
              <a:t>CopLogic</a:t>
            </a:r>
            <a:r>
              <a:rPr lang="en-US" sz="2400" dirty="0">
                <a:solidFill>
                  <a:schemeClr val="bg2">
                    <a:lumMod val="10000"/>
                  </a:schemeClr>
                </a:solidFill>
              </a:rPr>
              <a:t> is a 2-part technology:</a:t>
            </a:r>
          </a:p>
          <a:p>
            <a:pPr lvl="1"/>
            <a:r>
              <a:rPr lang="en-US" sz="2400" dirty="0">
                <a:solidFill>
                  <a:schemeClr val="bg2">
                    <a:lumMod val="10000"/>
                  </a:schemeClr>
                </a:solidFill>
              </a:rPr>
              <a:t>Online public interface: Individuals may report certain crimes without waiting for an officer to be dispatched</a:t>
            </a:r>
          </a:p>
          <a:p>
            <a:pPr lvl="1"/>
            <a:r>
              <a:rPr lang="en-US" sz="2400" dirty="0">
                <a:solidFill>
                  <a:schemeClr val="bg2">
                    <a:lumMod val="10000"/>
                  </a:schemeClr>
                </a:solidFill>
              </a:rPr>
              <a:t>Password-protected interface: Retailers may report retail theft </a:t>
            </a:r>
          </a:p>
          <a:p>
            <a:r>
              <a:rPr lang="en-US" sz="2400" dirty="0">
                <a:solidFill>
                  <a:schemeClr val="bg2">
                    <a:lumMod val="10000"/>
                  </a:schemeClr>
                </a:solidFill>
              </a:rPr>
              <a:t>Users can report crimes at their own convenience, 24/7/365</a:t>
            </a:r>
          </a:p>
          <a:p>
            <a:r>
              <a:rPr lang="en-US" sz="2400" dirty="0">
                <a:solidFill>
                  <a:schemeClr val="bg2">
                    <a:lumMod val="10000"/>
                  </a:schemeClr>
                </a:solidFill>
              </a:rPr>
              <a:t>Once the report is complete it is reviewed by SPD and the information is transferred into SPD’s records management system. The user then receives a general offence number (GO) for their records and insurance purposes</a:t>
            </a:r>
          </a:p>
          <a:p>
            <a:r>
              <a:rPr lang="en-US" sz="2400" dirty="0">
                <a:solidFill>
                  <a:schemeClr val="bg2">
                    <a:lumMod val="10000"/>
                  </a:schemeClr>
                </a:solidFill>
              </a:rPr>
              <a:t>2017: 14,356 crimes reported via </a:t>
            </a:r>
            <a:r>
              <a:rPr lang="en-US" sz="2400" dirty="0" err="1">
                <a:solidFill>
                  <a:schemeClr val="bg2">
                    <a:lumMod val="10000"/>
                  </a:schemeClr>
                </a:solidFill>
              </a:rPr>
              <a:t>CopLogic</a:t>
            </a:r>
            <a:endParaRPr lang="en-US" sz="2400" dirty="0">
              <a:solidFill>
                <a:schemeClr val="bg2">
                  <a:lumMod val="10000"/>
                </a:schemeClr>
              </a:solidFill>
            </a:endParaRPr>
          </a:p>
          <a:p>
            <a:r>
              <a:rPr lang="en-US" sz="2400" dirty="0">
                <a:solidFill>
                  <a:schemeClr val="bg2">
                    <a:lumMod val="10000"/>
                  </a:schemeClr>
                </a:solidFill>
              </a:rPr>
              <a:t>Saves SPD more than $1,000,000/year</a:t>
            </a:r>
          </a:p>
          <a:p>
            <a:endParaRPr lang="en-US" dirty="0">
              <a:solidFill>
                <a:schemeClr val="bg2">
                  <a:lumMod val="10000"/>
                </a:schemeClr>
              </a:solidFill>
            </a:endParaRPr>
          </a:p>
        </p:txBody>
      </p:sp>
      <p:pic>
        <p:nvPicPr>
          <p:cNvPr id="9" name="Picture 2" descr="Image result for seattle police department logo">
            <a:extLst>
              <a:ext uri="{FF2B5EF4-FFF2-40B4-BE49-F238E27FC236}">
                <a16:creationId xmlns:a16="http://schemas.microsoft.com/office/drawing/2014/main" id="{5C2E44DC-94A5-4C57-BA0C-B0E8770AA1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39" y="34229"/>
            <a:ext cx="910821" cy="910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760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F971F-5220-4206-963F-D4D9549526CD}"/>
              </a:ext>
            </a:extLst>
          </p:cNvPr>
          <p:cNvSpPr>
            <a:spLocks noGrp="1"/>
          </p:cNvSpPr>
          <p:nvPr>
            <p:ph type="title"/>
          </p:nvPr>
        </p:nvSpPr>
        <p:spPr>
          <a:xfrm>
            <a:off x="562708" y="294786"/>
            <a:ext cx="10515600" cy="1325563"/>
          </a:xfrm>
        </p:spPr>
        <p:txBody>
          <a:bodyPr/>
          <a:lstStyle/>
          <a:p>
            <a:r>
              <a:rPr lang="en-US" dirty="0"/>
              <a:t>SFD: Computer-Aided Dispatch (CAD)</a:t>
            </a:r>
          </a:p>
        </p:txBody>
      </p:sp>
      <p:pic>
        <p:nvPicPr>
          <p:cNvPr id="4" name="Picture 3">
            <a:extLst>
              <a:ext uri="{FF2B5EF4-FFF2-40B4-BE49-F238E27FC236}">
                <a16:creationId xmlns:a16="http://schemas.microsoft.com/office/drawing/2014/main" id="{086F6D85-58CD-4CDA-B983-CDD2E5F97501}"/>
              </a:ext>
            </a:extLst>
          </p:cNvPr>
          <p:cNvPicPr>
            <a:picLocks noChangeAspect="1"/>
          </p:cNvPicPr>
          <p:nvPr/>
        </p:nvPicPr>
        <p:blipFill>
          <a:blip r:embed="rId2"/>
          <a:stretch>
            <a:fillRect/>
          </a:stretch>
        </p:blipFill>
        <p:spPr>
          <a:xfrm>
            <a:off x="7332533" y="1918183"/>
            <a:ext cx="4774727" cy="2739781"/>
          </a:xfrm>
          <a:prstGeom prst="rect">
            <a:avLst/>
          </a:prstGeom>
        </p:spPr>
      </p:pic>
      <p:sp>
        <p:nvSpPr>
          <p:cNvPr id="6" name="Content Placeholder 2">
            <a:extLst>
              <a:ext uri="{FF2B5EF4-FFF2-40B4-BE49-F238E27FC236}">
                <a16:creationId xmlns:a16="http://schemas.microsoft.com/office/drawing/2014/main" id="{624903EE-0B43-48C1-809B-FE728E966EC0}"/>
              </a:ext>
            </a:extLst>
          </p:cNvPr>
          <p:cNvSpPr txBox="1">
            <a:spLocks/>
          </p:cNvSpPr>
          <p:nvPr/>
        </p:nvSpPr>
        <p:spPr>
          <a:xfrm>
            <a:off x="347784" y="1496647"/>
            <a:ext cx="6888588" cy="484553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tx1"/>
                </a:solidFill>
              </a:rPr>
              <a:t>What is CAD?</a:t>
            </a:r>
          </a:p>
          <a:p>
            <a:pPr marL="0" indent="0">
              <a:buFont typeface="Arial" panose="020B0604020202020204" pitchFamily="34" charset="0"/>
              <a:buNone/>
            </a:pPr>
            <a:r>
              <a:rPr lang="en-US" sz="1800" dirty="0"/>
              <a:t>CAD is a suite of software packages for first responders that helps the Seattle Fire Department manage the right responses to 911 calls based on the reported problem and location of a caller in need of assistance. </a:t>
            </a:r>
            <a:r>
              <a:rPr lang="en-US" sz="1400" dirty="0"/>
              <a:t>	</a:t>
            </a:r>
          </a:p>
          <a:p>
            <a:pPr marL="0" indent="0">
              <a:buFont typeface="Arial" panose="020B0604020202020204" pitchFamily="34" charset="0"/>
              <a:buNone/>
            </a:pPr>
            <a:r>
              <a:rPr lang="en-US" sz="2400" b="1" dirty="0">
                <a:solidFill>
                  <a:schemeClr val="tx1"/>
                </a:solidFill>
              </a:rPr>
              <a:t>Collection and Use</a:t>
            </a:r>
          </a:p>
          <a:p>
            <a:pPr marL="0" indent="0">
              <a:buFont typeface="Arial" panose="020B0604020202020204" pitchFamily="34" charset="0"/>
              <a:buNone/>
            </a:pPr>
            <a:r>
              <a:rPr lang="en-US" sz="1800" dirty="0"/>
              <a:t>CAD receives information from callers to properly respond to emergency situations, often including their name, phone number, address from which they are calling, and medical conditions. Some of the information may be stored for future reference in emergency situations or for quality assurance purposes. </a:t>
            </a:r>
            <a:r>
              <a:rPr lang="en-US" sz="1400" dirty="0"/>
              <a:t>	</a:t>
            </a:r>
          </a:p>
          <a:p>
            <a:pPr marL="0" indent="0">
              <a:buFont typeface="Arial" panose="020B0604020202020204" pitchFamily="34" charset="0"/>
              <a:buNone/>
            </a:pPr>
            <a:r>
              <a:rPr lang="en-US" sz="2400" b="1" dirty="0">
                <a:solidFill>
                  <a:schemeClr val="tx1"/>
                </a:solidFill>
              </a:rPr>
              <a:t>Protections</a:t>
            </a:r>
          </a:p>
          <a:p>
            <a:pPr marL="0" indent="0">
              <a:buFont typeface="Arial" panose="020B0604020202020204" pitchFamily="34" charset="0"/>
              <a:buNone/>
            </a:pPr>
            <a:r>
              <a:rPr lang="en-US" sz="1800" dirty="0"/>
              <a:t>Uniformed Seattle Fire Department personnel assigned to emergency response are involved with the use of the CAD system. This includes but is not limited to dispatchers, departmental operations, and mobile apparatus operators. All access to CAD information is role-based and updated daily to ensure that only appropriate responders have access. Only SFD personnel have access to critical infrastructure and personal information stored in CAD. </a:t>
            </a:r>
            <a:endParaRPr lang="en-US" sz="1400" dirty="0"/>
          </a:p>
        </p:txBody>
      </p:sp>
      <p:pic>
        <p:nvPicPr>
          <p:cNvPr id="5122" name="Picture 2" descr="Image result for seattle fire department logo">
            <a:extLst>
              <a:ext uri="{FF2B5EF4-FFF2-40B4-BE49-F238E27FC236}">
                <a16:creationId xmlns:a16="http://schemas.microsoft.com/office/drawing/2014/main" id="{A45CF0CB-3F36-4AB1-AEDB-C89D29D7F3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20" b="12525"/>
          <a:stretch/>
        </p:blipFill>
        <p:spPr bwMode="auto">
          <a:xfrm>
            <a:off x="10183294" y="275072"/>
            <a:ext cx="1790027" cy="136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216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B641E-4F36-4606-BBFA-37329037AE47}"/>
              </a:ext>
            </a:extLst>
          </p:cNvPr>
          <p:cNvSpPr>
            <a:spLocks noGrp="1"/>
          </p:cNvSpPr>
          <p:nvPr>
            <p:ph type="title"/>
          </p:nvPr>
        </p:nvSpPr>
        <p:spPr/>
        <p:txBody>
          <a:bodyPr>
            <a:normAutofit fontScale="90000"/>
          </a:bodyPr>
          <a:lstStyle/>
          <a:p>
            <a:r>
              <a:rPr lang="en-US" dirty="0"/>
              <a:t>Seattle City Light: Current Diversion</a:t>
            </a:r>
            <a:br>
              <a:rPr lang="en-US" dirty="0"/>
            </a:br>
            <a:r>
              <a:rPr lang="en-US" dirty="0"/>
              <a:t>Detection Technologies</a:t>
            </a:r>
            <a:br>
              <a:rPr lang="en-US" dirty="0"/>
            </a:br>
            <a:endParaRPr lang="en-US" dirty="0"/>
          </a:p>
        </p:txBody>
      </p:sp>
      <p:sp>
        <p:nvSpPr>
          <p:cNvPr id="3" name="Content Placeholder 2">
            <a:extLst>
              <a:ext uri="{FF2B5EF4-FFF2-40B4-BE49-F238E27FC236}">
                <a16:creationId xmlns:a16="http://schemas.microsoft.com/office/drawing/2014/main" id="{A58802C9-C404-4627-9352-A32B3C6244E2}"/>
              </a:ext>
            </a:extLst>
          </p:cNvPr>
          <p:cNvSpPr>
            <a:spLocks noGrp="1"/>
          </p:cNvSpPr>
          <p:nvPr>
            <p:ph idx="1"/>
          </p:nvPr>
        </p:nvSpPr>
        <p:spPr>
          <a:xfrm>
            <a:off x="838200" y="1490597"/>
            <a:ext cx="5770323" cy="4547612"/>
          </a:xfrm>
        </p:spPr>
        <p:txBody>
          <a:bodyPr>
            <a:normAutofit/>
          </a:bodyPr>
          <a:lstStyle/>
          <a:p>
            <a:pPr marL="0" indent="0">
              <a:buNone/>
            </a:pPr>
            <a:r>
              <a:rPr lang="en-US" sz="2400" b="1" dirty="0">
                <a:solidFill>
                  <a:schemeClr val="tx1"/>
                </a:solidFill>
              </a:rPr>
              <a:t>Technologies</a:t>
            </a:r>
          </a:p>
          <a:p>
            <a:pPr marL="0" indent="0">
              <a:buNone/>
            </a:pPr>
            <a:r>
              <a:rPr lang="en-US" sz="1600" dirty="0"/>
              <a:t>The Current Diversion Team uses three technologies to discover if electricity is being used illegally without payment:</a:t>
            </a:r>
          </a:p>
          <a:p>
            <a:r>
              <a:rPr lang="en-US" sz="1600" dirty="0"/>
              <a:t>Standard, commercial-grade, unpowered binoculars</a:t>
            </a:r>
          </a:p>
          <a:p>
            <a:r>
              <a:rPr lang="en-US" sz="1600" dirty="0"/>
              <a:t>Sensorlink Ampstik</a:t>
            </a:r>
          </a:p>
          <a:p>
            <a:r>
              <a:rPr lang="en-US" sz="1600" dirty="0"/>
              <a:t>Sensorlink Transformer Meter System (TMS)</a:t>
            </a:r>
          </a:p>
          <a:p>
            <a:pPr marL="0" indent="0">
              <a:buNone/>
            </a:pPr>
            <a:r>
              <a:rPr lang="en-US" sz="2400" b="1" dirty="0">
                <a:solidFill>
                  <a:schemeClr val="tx1"/>
                </a:solidFill>
              </a:rPr>
              <a:t>Why do we use these technologies?</a:t>
            </a:r>
          </a:p>
          <a:p>
            <a:pPr marL="0" indent="0">
              <a:buNone/>
            </a:pPr>
            <a:r>
              <a:rPr lang="en-US" sz="1600" dirty="0"/>
              <a:t>These investigative technologies allow City Light to:</a:t>
            </a:r>
          </a:p>
          <a:p>
            <a:r>
              <a:rPr lang="en-US" sz="1600" dirty="0"/>
              <a:t>Maintain integrity of the electric distribution system</a:t>
            </a:r>
          </a:p>
          <a:p>
            <a:r>
              <a:rPr lang="en-US" sz="1600" dirty="0"/>
              <a:t>Determine whether suspected current diversion has taken place</a:t>
            </a:r>
          </a:p>
          <a:p>
            <a:r>
              <a:rPr lang="en-US" sz="1600" dirty="0"/>
              <a:t>Provide the value of the diverted energy to proper authorities for cost recovery</a:t>
            </a:r>
          </a:p>
          <a:p>
            <a:pPr marL="0" indent="0">
              <a:buNone/>
            </a:pPr>
            <a:endParaRPr lang="en-US" sz="2400" b="1" dirty="0">
              <a:solidFill>
                <a:schemeClr val="tx1"/>
              </a:solidFill>
            </a:endParaRPr>
          </a:p>
        </p:txBody>
      </p:sp>
      <p:pic>
        <p:nvPicPr>
          <p:cNvPr id="5" name="Picture 4">
            <a:extLst>
              <a:ext uri="{FF2B5EF4-FFF2-40B4-BE49-F238E27FC236}">
                <a16:creationId xmlns:a16="http://schemas.microsoft.com/office/drawing/2014/main" id="{D67CBCE1-763B-43B9-887D-D1C7E65CBFF8}"/>
              </a:ext>
            </a:extLst>
          </p:cNvPr>
          <p:cNvPicPr>
            <a:picLocks noChangeAspect="1"/>
          </p:cNvPicPr>
          <p:nvPr/>
        </p:nvPicPr>
        <p:blipFill>
          <a:blip r:embed="rId2"/>
          <a:stretch>
            <a:fillRect/>
          </a:stretch>
        </p:blipFill>
        <p:spPr>
          <a:xfrm>
            <a:off x="7170138" y="1150032"/>
            <a:ext cx="2109399" cy="1579001"/>
          </a:xfrm>
          <a:prstGeom prst="rect">
            <a:avLst/>
          </a:prstGeom>
        </p:spPr>
      </p:pic>
      <p:pic>
        <p:nvPicPr>
          <p:cNvPr id="6" name="Picture 5">
            <a:extLst>
              <a:ext uri="{FF2B5EF4-FFF2-40B4-BE49-F238E27FC236}">
                <a16:creationId xmlns:a16="http://schemas.microsoft.com/office/drawing/2014/main" id="{9499557C-11CC-4B30-909A-E55C93B69FE9}"/>
              </a:ext>
            </a:extLst>
          </p:cNvPr>
          <p:cNvPicPr>
            <a:picLocks noChangeAspect="1"/>
          </p:cNvPicPr>
          <p:nvPr/>
        </p:nvPicPr>
        <p:blipFill>
          <a:blip r:embed="rId3"/>
          <a:stretch>
            <a:fillRect/>
          </a:stretch>
        </p:blipFill>
        <p:spPr>
          <a:xfrm>
            <a:off x="9907828" y="2421375"/>
            <a:ext cx="1767993" cy="1609483"/>
          </a:xfrm>
          <a:prstGeom prst="rect">
            <a:avLst/>
          </a:prstGeom>
        </p:spPr>
      </p:pic>
      <p:pic>
        <p:nvPicPr>
          <p:cNvPr id="7" name="Picture 6">
            <a:extLst>
              <a:ext uri="{FF2B5EF4-FFF2-40B4-BE49-F238E27FC236}">
                <a16:creationId xmlns:a16="http://schemas.microsoft.com/office/drawing/2014/main" id="{9269F6A0-FF64-4AFD-856B-7B48DB0DD558}"/>
              </a:ext>
            </a:extLst>
          </p:cNvPr>
          <p:cNvPicPr>
            <a:picLocks noChangeAspect="1"/>
          </p:cNvPicPr>
          <p:nvPr/>
        </p:nvPicPr>
        <p:blipFill>
          <a:blip r:embed="rId4"/>
          <a:stretch>
            <a:fillRect/>
          </a:stretch>
        </p:blipFill>
        <p:spPr>
          <a:xfrm>
            <a:off x="7459522" y="3594081"/>
            <a:ext cx="1320459" cy="1897291"/>
          </a:xfrm>
          <a:prstGeom prst="rect">
            <a:avLst/>
          </a:prstGeom>
        </p:spPr>
      </p:pic>
      <p:sp>
        <p:nvSpPr>
          <p:cNvPr id="8" name="Text Box 2">
            <a:extLst>
              <a:ext uri="{FF2B5EF4-FFF2-40B4-BE49-F238E27FC236}">
                <a16:creationId xmlns:a16="http://schemas.microsoft.com/office/drawing/2014/main" id="{2E86D41B-A970-491F-B152-7D1E550110A0}"/>
              </a:ext>
            </a:extLst>
          </p:cNvPr>
          <p:cNvSpPr txBox="1">
            <a:spLocks noChangeArrowheads="1"/>
          </p:cNvSpPr>
          <p:nvPr/>
        </p:nvSpPr>
        <p:spPr bwMode="auto">
          <a:xfrm>
            <a:off x="6894336" y="2555736"/>
            <a:ext cx="2110105" cy="405765"/>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800" b="1" dirty="0">
                <a:solidFill>
                  <a:srgbClr val="003DA5"/>
                </a:solidFill>
                <a:effectLst/>
                <a:latin typeface="Calibri" panose="020F0502020204030204" pitchFamily="34" charset="0"/>
                <a:ea typeface="Calibri" panose="020F0502020204030204" pitchFamily="34" charset="0"/>
                <a:cs typeface="Times New Roman" panose="02020603050405020304" pitchFamily="18" charset="0"/>
              </a:rPr>
              <a:t>Binoculars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id="{77428B78-0D39-4BB4-A6A6-91ECB8A08460}"/>
              </a:ext>
            </a:extLst>
          </p:cNvPr>
          <p:cNvSpPr txBox="1">
            <a:spLocks noChangeArrowheads="1"/>
          </p:cNvSpPr>
          <p:nvPr/>
        </p:nvSpPr>
        <p:spPr bwMode="auto">
          <a:xfrm>
            <a:off x="9907828" y="4030858"/>
            <a:ext cx="1759585" cy="405765"/>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800" b="1" dirty="0">
                <a:solidFill>
                  <a:srgbClr val="003DA5"/>
                </a:solidFill>
                <a:effectLst/>
                <a:latin typeface="Calibri" panose="020F0502020204030204" pitchFamily="34" charset="0"/>
                <a:ea typeface="Calibri" panose="020F0502020204030204" pitchFamily="34" charset="0"/>
                <a:cs typeface="Times New Roman" panose="02020603050405020304" pitchFamily="18" charset="0"/>
              </a:rPr>
              <a:t>TMS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849963FE-0B3B-4C67-9AF9-CE0D96C11AA1}"/>
              </a:ext>
            </a:extLst>
          </p:cNvPr>
          <p:cNvSpPr/>
          <p:nvPr/>
        </p:nvSpPr>
        <p:spPr>
          <a:xfrm>
            <a:off x="7634939" y="5491372"/>
            <a:ext cx="969624" cy="369332"/>
          </a:xfrm>
          <a:prstGeom prst="rect">
            <a:avLst/>
          </a:prstGeom>
        </p:spPr>
        <p:txBody>
          <a:bodyPr wrap="none">
            <a:spAutoFit/>
          </a:bodyPr>
          <a:lstStyle/>
          <a:p>
            <a:r>
              <a:rPr lang="en-US" b="1" dirty="0">
                <a:solidFill>
                  <a:srgbClr val="003DA5"/>
                </a:solidFill>
                <a:latin typeface="Calibri" panose="020F0502020204030204" pitchFamily="34" charset="0"/>
                <a:ea typeface="Calibri" panose="020F0502020204030204" pitchFamily="34" charset="0"/>
                <a:cs typeface="Times New Roman" panose="02020603050405020304" pitchFamily="18" charset="0"/>
              </a:rPr>
              <a:t>Ampstik</a:t>
            </a:r>
            <a:endParaRPr lang="en-US" dirty="0"/>
          </a:p>
        </p:txBody>
      </p:sp>
    </p:spTree>
    <p:extLst>
      <p:ext uri="{BB962C8B-B14F-4D97-AF65-F5344CB8AC3E}">
        <p14:creationId xmlns:p14="http://schemas.microsoft.com/office/powerpoint/2010/main" val="638372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B641E-4F36-4606-BBFA-37329037AE47}"/>
              </a:ext>
            </a:extLst>
          </p:cNvPr>
          <p:cNvSpPr>
            <a:spLocks noGrp="1"/>
          </p:cNvSpPr>
          <p:nvPr>
            <p:ph type="title"/>
          </p:nvPr>
        </p:nvSpPr>
        <p:spPr/>
        <p:txBody>
          <a:bodyPr>
            <a:normAutofit fontScale="90000"/>
          </a:bodyPr>
          <a:lstStyle/>
          <a:p>
            <a:r>
              <a:rPr lang="en-US" dirty="0"/>
              <a:t>Seattle City Light: Current Diversion</a:t>
            </a:r>
            <a:br>
              <a:rPr lang="en-US" dirty="0"/>
            </a:br>
            <a:r>
              <a:rPr lang="en-US" dirty="0"/>
              <a:t>Detection Technologies</a:t>
            </a:r>
            <a:br>
              <a:rPr lang="en-US" dirty="0"/>
            </a:br>
            <a:endParaRPr lang="en-US" dirty="0"/>
          </a:p>
        </p:txBody>
      </p:sp>
      <p:sp>
        <p:nvSpPr>
          <p:cNvPr id="3" name="Content Placeholder 2">
            <a:extLst>
              <a:ext uri="{FF2B5EF4-FFF2-40B4-BE49-F238E27FC236}">
                <a16:creationId xmlns:a16="http://schemas.microsoft.com/office/drawing/2014/main" id="{A58802C9-C404-4627-9352-A32B3C6244E2}"/>
              </a:ext>
            </a:extLst>
          </p:cNvPr>
          <p:cNvSpPr>
            <a:spLocks noGrp="1"/>
          </p:cNvSpPr>
          <p:nvPr>
            <p:ph idx="1"/>
          </p:nvPr>
        </p:nvSpPr>
        <p:spPr>
          <a:xfrm>
            <a:off x="838200" y="1490597"/>
            <a:ext cx="6816634" cy="4547612"/>
          </a:xfrm>
        </p:spPr>
        <p:txBody>
          <a:bodyPr>
            <a:normAutofit/>
          </a:bodyPr>
          <a:lstStyle/>
          <a:p>
            <a:pPr marL="0" indent="0">
              <a:buNone/>
            </a:pPr>
            <a:r>
              <a:rPr lang="en-US" sz="2400" b="1" dirty="0">
                <a:solidFill>
                  <a:schemeClr val="tx1"/>
                </a:solidFill>
              </a:rPr>
              <a:t>Collection</a:t>
            </a:r>
            <a:endParaRPr lang="en-US" b="1" dirty="0">
              <a:solidFill>
                <a:schemeClr val="tx1"/>
              </a:solidFill>
            </a:endParaRPr>
          </a:p>
          <a:p>
            <a:pPr marL="0" indent="0">
              <a:buNone/>
            </a:pPr>
            <a:r>
              <a:rPr lang="en-US" sz="1600" dirty="0"/>
              <a:t>The binoculars are used to remotely read meters, and do not collect information. Both of the Sensorlink devices collect accumulated consumption, in kilowatt-hours, average volts (current strength), average amps (current flow), and interval consumption, in kilowatt-hours per a pre-defined time-unit.</a:t>
            </a:r>
          </a:p>
          <a:p>
            <a:pPr marL="0" indent="0">
              <a:buNone/>
            </a:pPr>
            <a:r>
              <a:rPr lang="en-US" sz="2400" b="1" dirty="0">
                <a:solidFill>
                  <a:schemeClr val="tx1"/>
                </a:solidFill>
              </a:rPr>
              <a:t>Use</a:t>
            </a:r>
          </a:p>
          <a:p>
            <a:pPr marL="0" indent="0">
              <a:buNone/>
            </a:pPr>
            <a:r>
              <a:rPr lang="en-US" sz="1600" dirty="0"/>
              <a:t>The Current Diversion team members are the only City Light staff who deploy the technologies, and only do so upon suspicion of current diversion (e.g., neighbor report, unusual or no energy consumption detected upon a routine meter reading by City Light staff, visual observation of a tampered meter).</a:t>
            </a:r>
          </a:p>
          <a:p>
            <a:pPr marL="0" indent="0">
              <a:buNone/>
            </a:pPr>
            <a:r>
              <a:rPr lang="en-US" sz="2400" b="1" dirty="0">
                <a:solidFill>
                  <a:schemeClr val="tx1"/>
                </a:solidFill>
              </a:rPr>
              <a:t>Protections</a:t>
            </a:r>
          </a:p>
          <a:p>
            <a:pPr marL="0" indent="0">
              <a:buNone/>
            </a:pPr>
            <a:r>
              <a:rPr lang="en-US" sz="1600" dirty="0"/>
              <a:t>Once a case is properly opened, these current diversion investigative technologies are deployed on the basis of case number and need. For a Transformer Meter System, the data collected is sent to City Light using a secure radio protocol and a specific, password-protected software program.</a:t>
            </a:r>
            <a:endParaRPr lang="en-US" sz="2400" b="1" dirty="0">
              <a:solidFill>
                <a:schemeClr val="tx1"/>
              </a:solidFill>
            </a:endParaRPr>
          </a:p>
        </p:txBody>
      </p:sp>
      <p:pic>
        <p:nvPicPr>
          <p:cNvPr id="5" name="Picture 4">
            <a:extLst>
              <a:ext uri="{FF2B5EF4-FFF2-40B4-BE49-F238E27FC236}">
                <a16:creationId xmlns:a16="http://schemas.microsoft.com/office/drawing/2014/main" id="{EEC7A9CC-98A2-473D-9202-C19AB591646B}"/>
              </a:ext>
            </a:extLst>
          </p:cNvPr>
          <p:cNvPicPr>
            <a:picLocks noChangeAspect="1"/>
          </p:cNvPicPr>
          <p:nvPr/>
        </p:nvPicPr>
        <p:blipFill>
          <a:blip r:embed="rId2"/>
          <a:stretch>
            <a:fillRect/>
          </a:stretch>
        </p:blipFill>
        <p:spPr>
          <a:xfrm>
            <a:off x="8263981" y="2213552"/>
            <a:ext cx="3089819" cy="2430895"/>
          </a:xfrm>
          <a:prstGeom prst="rect">
            <a:avLst/>
          </a:prstGeom>
        </p:spPr>
      </p:pic>
    </p:spTree>
    <p:extLst>
      <p:ext uri="{BB962C8B-B14F-4D97-AF65-F5344CB8AC3E}">
        <p14:creationId xmlns:p14="http://schemas.microsoft.com/office/powerpoint/2010/main" val="3125634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809008"/>
          </a:xfrm>
        </p:spPr>
        <p:txBody>
          <a:bodyPr>
            <a:normAutofit/>
          </a:bodyPr>
          <a:lstStyle/>
          <a:p>
            <a:r>
              <a:rPr lang="en-US" sz="4800" dirty="0"/>
              <a:t>Ways to Comment</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C30F0F3C-D711-46CA-9ED1-720D5E30D46F}"/>
              </a:ext>
            </a:extLst>
          </p:cNvPr>
          <p:cNvSpPr>
            <a:spLocks noGrp="1"/>
          </p:cNvSpPr>
          <p:nvPr>
            <p:ph idx="1"/>
          </p:nvPr>
        </p:nvSpPr>
        <p:spPr>
          <a:xfrm>
            <a:off x="430306" y="1000462"/>
            <a:ext cx="11166438" cy="5217458"/>
          </a:xfrm>
        </p:spPr>
        <p:txBody>
          <a:bodyPr>
            <a:noAutofit/>
          </a:bodyPr>
          <a:lstStyle/>
          <a:p>
            <a:r>
              <a:rPr lang="en-US" sz="3600" dirty="0"/>
              <a:t>Seattle.gov/privacy</a:t>
            </a:r>
          </a:p>
          <a:p>
            <a:r>
              <a:rPr lang="en-US" sz="3600" dirty="0"/>
              <a:t>Fill out a comment card</a:t>
            </a:r>
          </a:p>
          <a:p>
            <a:r>
              <a:rPr lang="en-US" sz="3600" dirty="0"/>
              <a:t>Mail a comment to Surveillance &amp; Privacy Program:  Seattle IT, PO Box 94709, Seattle, WA 98124</a:t>
            </a:r>
          </a:p>
          <a:p>
            <a:pPr marL="0" indent="0">
              <a:buNone/>
            </a:pPr>
            <a:endParaRPr lang="en-US" sz="4000" b="1" dirty="0"/>
          </a:p>
        </p:txBody>
      </p:sp>
    </p:spTree>
    <p:extLst>
      <p:ext uri="{BB962C8B-B14F-4D97-AF65-F5344CB8AC3E}">
        <p14:creationId xmlns:p14="http://schemas.microsoft.com/office/powerpoint/2010/main" val="4273505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1314618"/>
          </a:xfrm>
        </p:spPr>
        <p:txBody>
          <a:bodyPr>
            <a:normAutofit/>
          </a:bodyPr>
          <a:lstStyle/>
          <a:p>
            <a:r>
              <a:rPr lang="en-US" sz="4800" dirty="0"/>
              <a:t>What’s Next?</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C30F0F3C-D711-46CA-9ED1-720D5E30D46F}"/>
              </a:ext>
            </a:extLst>
          </p:cNvPr>
          <p:cNvSpPr>
            <a:spLocks noGrp="1"/>
          </p:cNvSpPr>
          <p:nvPr>
            <p:ph idx="1"/>
          </p:nvPr>
        </p:nvSpPr>
        <p:spPr>
          <a:xfrm>
            <a:off x="430306" y="1517015"/>
            <a:ext cx="11166438" cy="4087324"/>
          </a:xfrm>
        </p:spPr>
        <p:txBody>
          <a:bodyPr>
            <a:noAutofit/>
          </a:bodyPr>
          <a:lstStyle/>
          <a:p>
            <a:r>
              <a:rPr lang="en-US" sz="4000" dirty="0"/>
              <a:t>Written comments collected will be included in the SIR submitted to the Surveillance Advisory Working Group, and then City Council for full Council vote.</a:t>
            </a:r>
          </a:p>
          <a:p>
            <a:endParaRPr lang="en-US" sz="4000" b="1" dirty="0"/>
          </a:p>
        </p:txBody>
      </p:sp>
    </p:spTree>
    <p:extLst>
      <p:ext uri="{BB962C8B-B14F-4D97-AF65-F5344CB8AC3E}">
        <p14:creationId xmlns:p14="http://schemas.microsoft.com/office/powerpoint/2010/main" val="1656706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2387624"/>
          </a:xfrm>
        </p:spPr>
        <p:txBody>
          <a:bodyPr/>
          <a:lstStyle/>
          <a:p>
            <a:pPr algn="ctr"/>
            <a:r>
              <a:rPr lang="en-US" dirty="0"/>
              <a:t>Open House for </a:t>
            </a:r>
            <a:r>
              <a:rPr lang="en-US"/>
              <a:t>Surveillance Technologies</a:t>
            </a:r>
            <a:endParaRPr lang="en-US" dirty="0"/>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pic>
        <p:nvPicPr>
          <p:cNvPr id="5" name="Picture 4" descr="C:\Users\morrisd\AppData\Local\Microsoft\Windows\Temporary Internet Files\Content.Outlook\FEZNY5J4\cab7'.jpg">
            <a:extLst>
              <a:ext uri="{FF2B5EF4-FFF2-40B4-BE49-F238E27FC236}">
                <a16:creationId xmlns:a16="http://schemas.microsoft.com/office/drawing/2014/main" id="{7D785431-72F0-4B26-B0F1-4C9FD75AA247}"/>
              </a:ext>
            </a:extLst>
          </p:cNvPr>
          <p:cNvPicPr/>
          <p:nvPr/>
        </p:nvPicPr>
        <p:blipFill rotWithShape="1">
          <a:blip r:embed="rId2" cstate="print">
            <a:extLst>
              <a:ext uri="{28A0092B-C50C-407E-A947-70E740481C1C}">
                <a14:useLocalDpi xmlns:a14="http://schemas.microsoft.com/office/drawing/2010/main" val="0"/>
              </a:ext>
            </a:extLst>
          </a:blip>
          <a:srcRect t="20575" b="12718"/>
          <a:stretch/>
        </p:blipFill>
        <p:spPr bwMode="auto">
          <a:xfrm>
            <a:off x="7529208" y="1690688"/>
            <a:ext cx="4492470" cy="4428010"/>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14A212EB-B2B5-44E8-B648-F29A0D622EF9}"/>
              </a:ext>
            </a:extLst>
          </p:cNvPr>
          <p:cNvPicPr>
            <a:picLocks noChangeAspect="1"/>
          </p:cNvPicPr>
          <p:nvPr/>
        </p:nvPicPr>
        <p:blipFill>
          <a:blip r:embed="rId3"/>
          <a:stretch>
            <a:fillRect/>
          </a:stretch>
        </p:blipFill>
        <p:spPr>
          <a:xfrm>
            <a:off x="99695" y="1685185"/>
            <a:ext cx="3089819" cy="2430895"/>
          </a:xfrm>
          <a:prstGeom prst="rect">
            <a:avLst/>
          </a:prstGeom>
        </p:spPr>
      </p:pic>
      <p:pic>
        <p:nvPicPr>
          <p:cNvPr id="7" name="Picture 6">
            <a:extLst>
              <a:ext uri="{FF2B5EF4-FFF2-40B4-BE49-F238E27FC236}">
                <a16:creationId xmlns:a16="http://schemas.microsoft.com/office/drawing/2014/main" id="{6AE385EA-755C-4599-9F2C-F8455F5AF545}"/>
              </a:ext>
            </a:extLst>
          </p:cNvPr>
          <p:cNvPicPr>
            <a:picLocks noChangeAspect="1"/>
          </p:cNvPicPr>
          <p:nvPr/>
        </p:nvPicPr>
        <p:blipFill>
          <a:blip r:embed="rId4"/>
          <a:stretch>
            <a:fillRect/>
          </a:stretch>
        </p:blipFill>
        <p:spPr>
          <a:xfrm>
            <a:off x="2685887" y="2255671"/>
            <a:ext cx="4774727" cy="2739781"/>
          </a:xfrm>
          <a:prstGeom prst="rect">
            <a:avLst/>
          </a:prstGeom>
        </p:spPr>
      </p:pic>
      <p:pic>
        <p:nvPicPr>
          <p:cNvPr id="8" name="Picture 7">
            <a:extLst>
              <a:ext uri="{FF2B5EF4-FFF2-40B4-BE49-F238E27FC236}">
                <a16:creationId xmlns:a16="http://schemas.microsoft.com/office/drawing/2014/main" id="{7C6D0397-8852-4E77-9001-9AE90C8DBB30}"/>
              </a:ext>
            </a:extLst>
          </p:cNvPr>
          <p:cNvPicPr>
            <a:picLocks noChangeAspect="1"/>
          </p:cNvPicPr>
          <p:nvPr/>
        </p:nvPicPr>
        <p:blipFill>
          <a:blip r:embed="rId5"/>
          <a:stretch>
            <a:fillRect/>
          </a:stretch>
        </p:blipFill>
        <p:spPr>
          <a:xfrm>
            <a:off x="107469" y="3872205"/>
            <a:ext cx="3423539" cy="2246494"/>
          </a:xfrm>
          <a:prstGeom prst="rect">
            <a:avLst/>
          </a:prstGeom>
        </p:spPr>
      </p:pic>
      <p:pic>
        <p:nvPicPr>
          <p:cNvPr id="9" name="Picture 8">
            <a:extLst>
              <a:ext uri="{FF2B5EF4-FFF2-40B4-BE49-F238E27FC236}">
                <a16:creationId xmlns:a16="http://schemas.microsoft.com/office/drawing/2014/main" id="{F95BFDCB-4505-49DE-8C4F-DC552C5A4E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8163" y="3951864"/>
            <a:ext cx="3789956" cy="2307793"/>
          </a:xfrm>
          <a:prstGeom prst="rect">
            <a:avLst/>
          </a:prstGeom>
        </p:spPr>
      </p:pic>
    </p:spTree>
    <p:extLst>
      <p:ext uri="{BB962C8B-B14F-4D97-AF65-F5344CB8AC3E}">
        <p14:creationId xmlns:p14="http://schemas.microsoft.com/office/powerpoint/2010/main" val="1150974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792D9-94B4-4B52-88D2-EA712F40F4F8}"/>
              </a:ext>
            </a:extLst>
          </p:cNvPr>
          <p:cNvSpPr>
            <a:spLocks noGrp="1"/>
          </p:cNvSpPr>
          <p:nvPr>
            <p:ph type="title"/>
          </p:nvPr>
        </p:nvSpPr>
        <p:spPr/>
        <p:txBody>
          <a:bodyPr/>
          <a:lstStyle/>
          <a:p>
            <a:r>
              <a:rPr lang="en-US" dirty="0"/>
              <a:t>City of Seattle’s Definition of Surveillance</a:t>
            </a:r>
          </a:p>
        </p:txBody>
      </p:sp>
      <p:sp>
        <p:nvSpPr>
          <p:cNvPr id="3" name="Content Placeholder 2">
            <a:extLst>
              <a:ext uri="{FF2B5EF4-FFF2-40B4-BE49-F238E27FC236}">
                <a16:creationId xmlns:a16="http://schemas.microsoft.com/office/drawing/2014/main" id="{4AE7EDE6-1C9B-4A54-8481-485B2AC5EE5F}"/>
              </a:ext>
            </a:extLst>
          </p:cNvPr>
          <p:cNvSpPr>
            <a:spLocks noGrp="1"/>
          </p:cNvSpPr>
          <p:nvPr>
            <p:ph idx="1"/>
          </p:nvPr>
        </p:nvSpPr>
        <p:spPr/>
        <p:txBody>
          <a:bodyPr/>
          <a:lstStyle/>
          <a:p>
            <a:r>
              <a:rPr lang="en-US" dirty="0"/>
              <a:t>Surveillance is defined as technologies that "observe or analyze the movements, behavior, or actions of identifiable individuals in a manner that is reasonably likely to raise concerns about civil liberties, freedom of speech or association, racial equity or social justice." </a:t>
            </a:r>
          </a:p>
          <a:p>
            <a:r>
              <a:rPr lang="en-US" dirty="0"/>
              <a:t>Certain technologies, such as police body cameras and technologies for everyday office use, are excluded from the law.</a:t>
            </a:r>
          </a:p>
          <a:p>
            <a:endParaRPr lang="en-US" dirty="0"/>
          </a:p>
        </p:txBody>
      </p:sp>
      <p:sp>
        <p:nvSpPr>
          <p:cNvPr id="4" name="TextBox 3">
            <a:extLst>
              <a:ext uri="{FF2B5EF4-FFF2-40B4-BE49-F238E27FC236}">
                <a16:creationId xmlns:a16="http://schemas.microsoft.com/office/drawing/2014/main" id="{A259FCC1-4209-4C64-A2AC-582C2A3C4E32}"/>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25033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2F81-E746-48F4-B780-1BC5C468EAF3}"/>
              </a:ext>
            </a:extLst>
          </p:cNvPr>
          <p:cNvSpPr>
            <a:spLocks noGrp="1"/>
          </p:cNvSpPr>
          <p:nvPr>
            <p:ph type="title"/>
          </p:nvPr>
        </p:nvSpPr>
        <p:spPr/>
        <p:txBody>
          <a:bodyPr/>
          <a:lstStyle/>
          <a:p>
            <a:r>
              <a:rPr lang="en-US" dirty="0"/>
              <a:t>City’s Commitment to Privacy</a:t>
            </a:r>
          </a:p>
        </p:txBody>
      </p:sp>
      <p:sp>
        <p:nvSpPr>
          <p:cNvPr id="4" name="Text Placeholder 3">
            <a:extLst>
              <a:ext uri="{FF2B5EF4-FFF2-40B4-BE49-F238E27FC236}">
                <a16:creationId xmlns:a16="http://schemas.microsoft.com/office/drawing/2014/main" id="{CD90DB9E-EB3A-4764-89E5-A9C184581379}"/>
              </a:ext>
            </a:extLst>
          </p:cNvPr>
          <p:cNvSpPr>
            <a:spLocks noGrp="1"/>
          </p:cNvSpPr>
          <p:nvPr>
            <p:ph type="body" idx="1"/>
          </p:nvPr>
        </p:nvSpPr>
        <p:spPr/>
        <p:txBody>
          <a:bodyPr/>
          <a:lstStyle/>
          <a:p>
            <a:r>
              <a:rPr lang="en-US" dirty="0"/>
              <a:t>Jim Loter</a:t>
            </a:r>
          </a:p>
          <a:p>
            <a:r>
              <a:rPr lang="en-US" dirty="0"/>
              <a:t>Director of Digital Engagement</a:t>
            </a:r>
          </a:p>
        </p:txBody>
      </p:sp>
    </p:spTree>
    <p:extLst>
      <p:ext uri="{BB962C8B-B14F-4D97-AF65-F5344CB8AC3E}">
        <p14:creationId xmlns:p14="http://schemas.microsoft.com/office/powerpoint/2010/main" val="4270166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CB8B-7F3B-4CEA-B227-C8917E4C806C}"/>
              </a:ext>
            </a:extLst>
          </p:cNvPr>
          <p:cNvSpPr>
            <a:spLocks noGrp="1"/>
          </p:cNvSpPr>
          <p:nvPr>
            <p:ph type="title"/>
          </p:nvPr>
        </p:nvSpPr>
        <p:spPr/>
        <p:txBody>
          <a:bodyPr/>
          <a:lstStyle/>
          <a:p>
            <a:r>
              <a:rPr lang="en-US" dirty="0"/>
              <a:t>Rundown of Events</a:t>
            </a:r>
          </a:p>
        </p:txBody>
      </p:sp>
      <p:sp>
        <p:nvSpPr>
          <p:cNvPr id="3" name="Content Placeholder 2">
            <a:extLst>
              <a:ext uri="{FF2B5EF4-FFF2-40B4-BE49-F238E27FC236}">
                <a16:creationId xmlns:a16="http://schemas.microsoft.com/office/drawing/2014/main" id="{9A85106F-B50B-4663-A923-7A0519C68AFF}"/>
              </a:ext>
            </a:extLst>
          </p:cNvPr>
          <p:cNvSpPr>
            <a:spLocks noGrp="1"/>
          </p:cNvSpPr>
          <p:nvPr>
            <p:ph idx="1"/>
          </p:nvPr>
        </p:nvSpPr>
        <p:spPr/>
        <p:txBody>
          <a:bodyPr>
            <a:normAutofit/>
          </a:bodyPr>
          <a:lstStyle/>
          <a:p>
            <a:r>
              <a:rPr lang="en-US" dirty="0"/>
              <a:t>SDOT will present on technologies currently in use</a:t>
            </a:r>
          </a:p>
          <a:p>
            <a:r>
              <a:rPr lang="en-US" dirty="0"/>
              <a:t>SPD will present on technologies currently in use</a:t>
            </a:r>
          </a:p>
          <a:p>
            <a:r>
              <a:rPr lang="en-US" dirty="0"/>
              <a:t>SFD will present on technologies currently in use</a:t>
            </a:r>
          </a:p>
          <a:p>
            <a:r>
              <a:rPr lang="en-US" dirty="0"/>
              <a:t>SCL will present on technologies currently in use</a:t>
            </a:r>
          </a:p>
          <a:p>
            <a:r>
              <a:rPr lang="en-US" dirty="0"/>
              <a:t>Open House </a:t>
            </a:r>
          </a:p>
          <a:p>
            <a:pPr marL="0" indent="0">
              <a:buNone/>
            </a:pPr>
            <a:endParaRPr lang="en-US" dirty="0"/>
          </a:p>
        </p:txBody>
      </p:sp>
      <p:sp>
        <p:nvSpPr>
          <p:cNvPr id="4" name="TextBox 3">
            <a:extLst>
              <a:ext uri="{FF2B5EF4-FFF2-40B4-BE49-F238E27FC236}">
                <a16:creationId xmlns:a16="http://schemas.microsoft.com/office/drawing/2014/main" id="{4F4DAE4B-6A1D-42D3-ADFB-0344EC0DBA06}"/>
              </a:ext>
            </a:extLst>
          </p:cNvPr>
          <p:cNvSpPr txBox="1"/>
          <p:nvPr/>
        </p:nvSpPr>
        <p:spPr>
          <a:xfrm>
            <a:off x="215152"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88757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CB8B-7F3B-4CEA-B227-C8917E4C806C}"/>
              </a:ext>
            </a:extLst>
          </p:cNvPr>
          <p:cNvSpPr>
            <a:spLocks noGrp="1"/>
          </p:cNvSpPr>
          <p:nvPr>
            <p:ph type="title"/>
          </p:nvPr>
        </p:nvSpPr>
        <p:spPr/>
        <p:txBody>
          <a:bodyPr/>
          <a:lstStyle/>
          <a:p>
            <a:r>
              <a:rPr lang="en-US" dirty="0"/>
              <a:t>How to Comment on Technologies</a:t>
            </a:r>
          </a:p>
        </p:txBody>
      </p:sp>
      <p:sp>
        <p:nvSpPr>
          <p:cNvPr id="3" name="Content Placeholder 2">
            <a:extLst>
              <a:ext uri="{FF2B5EF4-FFF2-40B4-BE49-F238E27FC236}">
                <a16:creationId xmlns:a16="http://schemas.microsoft.com/office/drawing/2014/main" id="{9A85106F-B50B-4663-A923-7A0519C68AFF}"/>
              </a:ext>
            </a:extLst>
          </p:cNvPr>
          <p:cNvSpPr>
            <a:spLocks noGrp="1"/>
          </p:cNvSpPr>
          <p:nvPr>
            <p:ph idx="1"/>
          </p:nvPr>
        </p:nvSpPr>
        <p:spPr/>
        <p:txBody>
          <a:bodyPr>
            <a:normAutofit/>
          </a:bodyPr>
          <a:lstStyle/>
          <a:p>
            <a:r>
              <a:rPr lang="en-US" dirty="0"/>
              <a:t>Comment card</a:t>
            </a:r>
          </a:p>
          <a:p>
            <a:r>
              <a:rPr lang="en-US" dirty="0"/>
              <a:t>Comment online at seattle.gov/privacy </a:t>
            </a:r>
          </a:p>
          <a:p>
            <a:r>
              <a:rPr lang="en-US" dirty="0"/>
              <a:t>Mail a comment to Surveillance &amp; Privacy Program:  Seattle IT, PO Box 94709, Seattle, WA 98124</a:t>
            </a:r>
          </a:p>
        </p:txBody>
      </p:sp>
      <p:sp>
        <p:nvSpPr>
          <p:cNvPr id="4" name="TextBox 3">
            <a:extLst>
              <a:ext uri="{FF2B5EF4-FFF2-40B4-BE49-F238E27FC236}">
                <a16:creationId xmlns:a16="http://schemas.microsoft.com/office/drawing/2014/main" id="{7605E020-5418-4C35-A685-4DEA166C6DA7}"/>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613668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4A2C-B378-44E3-BECF-D0F6E531E8F1}"/>
              </a:ext>
            </a:extLst>
          </p:cNvPr>
          <p:cNvSpPr>
            <a:spLocks noGrp="1"/>
          </p:cNvSpPr>
          <p:nvPr>
            <p:ph type="title"/>
          </p:nvPr>
        </p:nvSpPr>
        <p:spPr/>
        <p:txBody>
          <a:bodyPr/>
          <a:lstStyle/>
          <a:p>
            <a:r>
              <a:rPr lang="en-US" dirty="0"/>
              <a:t>Ground Rules</a:t>
            </a:r>
          </a:p>
        </p:txBody>
      </p:sp>
      <p:sp>
        <p:nvSpPr>
          <p:cNvPr id="3" name="Content Placeholder 2">
            <a:extLst>
              <a:ext uri="{FF2B5EF4-FFF2-40B4-BE49-F238E27FC236}">
                <a16:creationId xmlns:a16="http://schemas.microsoft.com/office/drawing/2014/main" id="{8D7D347A-045A-4BC2-ABC8-EC4AA95184D4}"/>
              </a:ext>
            </a:extLst>
          </p:cNvPr>
          <p:cNvSpPr>
            <a:spLocks noGrp="1"/>
          </p:cNvSpPr>
          <p:nvPr>
            <p:ph idx="1"/>
          </p:nvPr>
        </p:nvSpPr>
        <p:spPr/>
        <p:txBody>
          <a:bodyPr/>
          <a:lstStyle/>
          <a:p>
            <a:r>
              <a:rPr lang="en-US" dirty="0"/>
              <a:t>We are here to talk about the technologies currently in use</a:t>
            </a:r>
          </a:p>
          <a:p>
            <a:r>
              <a:rPr lang="en-US" dirty="0"/>
              <a:t>Be polite and allow others to have time to speak</a:t>
            </a:r>
          </a:p>
          <a:p>
            <a:r>
              <a:rPr lang="en-US" dirty="0"/>
              <a:t>Keep it civil and respectful</a:t>
            </a:r>
          </a:p>
        </p:txBody>
      </p:sp>
      <p:sp>
        <p:nvSpPr>
          <p:cNvPr id="4" name="TextBox 3">
            <a:extLst>
              <a:ext uri="{FF2B5EF4-FFF2-40B4-BE49-F238E27FC236}">
                <a16:creationId xmlns:a16="http://schemas.microsoft.com/office/drawing/2014/main" id="{E1CE66EC-ED55-4864-895D-FD11EE9F709B}"/>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559113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B641E-4F36-4606-BBFA-37329037AE47}"/>
              </a:ext>
            </a:extLst>
          </p:cNvPr>
          <p:cNvSpPr>
            <a:spLocks noGrp="1"/>
          </p:cNvSpPr>
          <p:nvPr>
            <p:ph type="title"/>
          </p:nvPr>
        </p:nvSpPr>
        <p:spPr>
          <a:xfrm>
            <a:off x="838200" y="145915"/>
            <a:ext cx="10515600" cy="1544773"/>
          </a:xfrm>
        </p:spPr>
        <p:txBody>
          <a:bodyPr>
            <a:normAutofit/>
          </a:bodyPr>
          <a:lstStyle/>
          <a:p>
            <a:r>
              <a:rPr lang="en-US" dirty="0"/>
              <a:t>SDOT: </a:t>
            </a:r>
            <a:r>
              <a:rPr lang="en-US" dirty="0" err="1"/>
              <a:t>Acyclica</a:t>
            </a:r>
            <a:br>
              <a:rPr lang="en-US" dirty="0"/>
            </a:br>
            <a:r>
              <a:rPr lang="en-US" dirty="0"/>
              <a:t>Traffic Data </a:t>
            </a:r>
            <a:r>
              <a:rPr lang="en-US"/>
              <a:t>Collection Tool</a:t>
            </a:r>
            <a:endParaRPr lang="en-US" dirty="0"/>
          </a:p>
        </p:txBody>
      </p:sp>
      <p:pic>
        <p:nvPicPr>
          <p:cNvPr id="4" name="Picture 3" descr="C:\Users\morrisd\AppData\Local\Microsoft\Windows\Temporary Internet Files\Content.Outlook\FEZNY5J4\cab7'.jpg">
            <a:extLst>
              <a:ext uri="{FF2B5EF4-FFF2-40B4-BE49-F238E27FC236}">
                <a16:creationId xmlns:a16="http://schemas.microsoft.com/office/drawing/2014/main" id="{4D1F7EEB-EAF1-4DF2-880F-54C61A20F466}"/>
              </a:ext>
            </a:extLst>
          </p:cNvPr>
          <p:cNvPicPr/>
          <p:nvPr/>
        </p:nvPicPr>
        <p:blipFill rotWithShape="1">
          <a:blip r:embed="rId2" cstate="print">
            <a:extLst>
              <a:ext uri="{28A0092B-C50C-407E-A947-70E740481C1C}">
                <a14:useLocalDpi xmlns:a14="http://schemas.microsoft.com/office/drawing/2010/main" val="0"/>
              </a:ext>
            </a:extLst>
          </a:blip>
          <a:srcRect t="20575" b="12718"/>
          <a:stretch/>
        </p:blipFill>
        <p:spPr bwMode="auto">
          <a:xfrm>
            <a:off x="7529208" y="1690688"/>
            <a:ext cx="4492470" cy="4428010"/>
          </a:xfrm>
          <a:prstGeom prst="rect">
            <a:avLst/>
          </a:prstGeom>
          <a:noFill/>
          <a:ln>
            <a:noFill/>
          </a:ln>
          <a:extLst>
            <a:ext uri="{53640926-AAD7-44D8-BBD7-CCE9431645EC}">
              <a14:shadowObscured xmlns:a14="http://schemas.microsoft.com/office/drawing/2010/main"/>
            </a:ext>
          </a:extLst>
        </p:spPr>
      </p:pic>
      <p:sp>
        <p:nvSpPr>
          <p:cNvPr id="7" name="Content Placeholder 2">
            <a:extLst>
              <a:ext uri="{FF2B5EF4-FFF2-40B4-BE49-F238E27FC236}">
                <a16:creationId xmlns:a16="http://schemas.microsoft.com/office/drawing/2014/main" id="{31AFCFD3-B38B-4A8A-BB8B-718C5194D20E}"/>
              </a:ext>
            </a:extLst>
          </p:cNvPr>
          <p:cNvSpPr>
            <a:spLocks noGrp="1"/>
          </p:cNvSpPr>
          <p:nvPr>
            <p:ph idx="1"/>
          </p:nvPr>
        </p:nvSpPr>
        <p:spPr>
          <a:xfrm>
            <a:off x="838200" y="1605063"/>
            <a:ext cx="6691008" cy="4630367"/>
          </a:xfrm>
        </p:spPr>
        <p:txBody>
          <a:bodyPr>
            <a:normAutofit fontScale="92500" lnSpcReduction="10000"/>
          </a:bodyPr>
          <a:lstStyle/>
          <a:p>
            <a:pPr marL="0" indent="0">
              <a:buNone/>
            </a:pPr>
            <a:r>
              <a:rPr lang="en-US" sz="2400" b="1" dirty="0">
                <a:solidFill>
                  <a:schemeClr val="tx1"/>
                </a:solidFill>
              </a:rPr>
              <a:t>Collection</a:t>
            </a:r>
            <a:endParaRPr lang="en-US" b="1" dirty="0">
              <a:solidFill>
                <a:schemeClr val="tx1"/>
              </a:solidFill>
            </a:endParaRPr>
          </a:p>
          <a:p>
            <a:pPr marL="0" indent="0">
              <a:buNone/>
            </a:pPr>
            <a:r>
              <a:rPr lang="en-US" sz="2000" dirty="0" err="1"/>
              <a:t>Acyclica</a:t>
            </a:r>
            <a:r>
              <a:rPr lang="en-US" sz="2000" dirty="0"/>
              <a:t> collects unique phone identifiers, called a MAC address, using a sensor installed inside of traffic control cabinets and immediately encrypts the data. </a:t>
            </a:r>
            <a:r>
              <a:rPr lang="en-US" sz="2000" dirty="0" err="1"/>
              <a:t>Acyclica</a:t>
            </a:r>
            <a:r>
              <a:rPr lang="en-US" sz="2000" dirty="0"/>
              <a:t> further anonymizes the data by hashing and assigning a random set of additional characters. </a:t>
            </a:r>
          </a:p>
          <a:p>
            <a:pPr marL="0" indent="0">
              <a:buNone/>
            </a:pPr>
            <a:r>
              <a:rPr lang="en-US" sz="2400" b="1" dirty="0">
                <a:solidFill>
                  <a:schemeClr val="tx1"/>
                </a:solidFill>
              </a:rPr>
              <a:t>Use</a:t>
            </a:r>
          </a:p>
          <a:p>
            <a:pPr marL="0" indent="0">
              <a:buNone/>
            </a:pPr>
            <a:r>
              <a:rPr lang="en-US" sz="2000" dirty="0"/>
              <a:t>SDOT uses the aggregated data provided by </a:t>
            </a:r>
            <a:r>
              <a:rPr lang="en-US" sz="2000" dirty="0" err="1"/>
              <a:t>Acyclica</a:t>
            </a:r>
            <a:r>
              <a:rPr lang="en-US" sz="2000" dirty="0"/>
              <a:t> to assess traffic flow and congestion, correct signal timing, and share information to travelers about expected delays.</a:t>
            </a:r>
          </a:p>
          <a:p>
            <a:pPr marL="0" indent="0">
              <a:buNone/>
            </a:pPr>
            <a:r>
              <a:rPr lang="en-US" sz="2400" b="1" dirty="0">
                <a:solidFill>
                  <a:schemeClr val="tx1"/>
                </a:solidFill>
              </a:rPr>
              <a:t>Protections</a:t>
            </a:r>
          </a:p>
          <a:p>
            <a:pPr marL="0" indent="0">
              <a:buNone/>
            </a:pPr>
            <a:r>
              <a:rPr lang="en-US" sz="2000" dirty="0" err="1"/>
              <a:t>Acyclica</a:t>
            </a:r>
            <a:r>
              <a:rPr lang="en-US" sz="2000" dirty="0"/>
              <a:t> always encrypts the unique addresses they collect, and this process cannot be reversed. Personally-identifiable information that could be used to identify, contact, or locate a single person, is not accessible to SDOT, the vendor, or the public.</a:t>
            </a:r>
            <a:endParaRPr lang="en-US" sz="2000" b="1" dirty="0">
              <a:solidFill>
                <a:schemeClr val="tx1"/>
              </a:solidFill>
            </a:endParaRPr>
          </a:p>
        </p:txBody>
      </p:sp>
      <p:pic>
        <p:nvPicPr>
          <p:cNvPr id="2050" name="Picture 2" descr="Image result for seattle transportation department logo">
            <a:extLst>
              <a:ext uri="{FF2B5EF4-FFF2-40B4-BE49-F238E27FC236}">
                <a16:creationId xmlns:a16="http://schemas.microsoft.com/office/drawing/2014/main" id="{4BA01C68-625E-4EA7-834F-F884416D81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4209" y="365125"/>
            <a:ext cx="2724550" cy="93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128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030DA3-05D4-4D6A-A55B-FE1C58FBE572}"/>
              </a:ext>
            </a:extLst>
          </p:cNvPr>
          <p:cNvSpPr>
            <a:spLocks noGrp="1"/>
          </p:cNvSpPr>
          <p:nvPr>
            <p:ph idx="1"/>
          </p:nvPr>
        </p:nvSpPr>
        <p:spPr>
          <a:xfrm>
            <a:off x="838200" y="1825625"/>
            <a:ext cx="11088414" cy="4291396"/>
          </a:xfrm>
        </p:spPr>
        <p:txBody>
          <a:bodyPr>
            <a:normAutofit/>
          </a:bodyPr>
          <a:lstStyle/>
          <a:p>
            <a:r>
              <a:rPr lang="en-US" sz="2400" dirty="0">
                <a:solidFill>
                  <a:schemeClr val="bg2">
                    <a:lumMod val="10000"/>
                  </a:schemeClr>
                </a:solidFill>
              </a:rPr>
              <a:t>Allows SPD to allocate patrol resources effectively while reducing response times and provides real-time documentation of SPD’s response to calls for police services</a:t>
            </a:r>
          </a:p>
          <a:p>
            <a:r>
              <a:rPr lang="en-US" sz="2400" dirty="0">
                <a:solidFill>
                  <a:schemeClr val="bg2">
                    <a:lumMod val="10000"/>
                  </a:schemeClr>
                </a:solidFill>
              </a:rPr>
              <a:t>Of the over 900,000 9-1-1 Center received calls, approximately 250,000 CAD events are created per year</a:t>
            </a:r>
          </a:p>
          <a:p>
            <a:r>
              <a:rPr lang="en-US" sz="2400" dirty="0">
                <a:solidFill>
                  <a:schemeClr val="bg2">
                    <a:lumMod val="10000"/>
                  </a:schemeClr>
                </a:solidFill>
              </a:rPr>
              <a:t>135,000 more CAD events are initiated by police officers during normal patrol activities each year</a:t>
            </a:r>
          </a:p>
          <a:p>
            <a:r>
              <a:rPr lang="en-US" sz="2400" dirty="0">
                <a:solidFill>
                  <a:schemeClr val="bg2">
                    <a:lumMod val="10000"/>
                  </a:schemeClr>
                </a:solidFill>
              </a:rPr>
              <a:t>Data entered into CAD includes information provided by 9-1-1 callers, and caller information provided by the phone company, such as phone number, location, and name</a:t>
            </a:r>
          </a:p>
          <a:p>
            <a:r>
              <a:rPr lang="en-US" sz="2400" dirty="0">
                <a:solidFill>
                  <a:schemeClr val="bg2">
                    <a:lumMod val="10000"/>
                  </a:schemeClr>
                </a:solidFill>
              </a:rPr>
              <a:t>Information about the police response is entered by dispatchers and SPD officers responding to </a:t>
            </a:r>
            <a:r>
              <a:rPr lang="en-US" sz="2400">
                <a:solidFill>
                  <a:schemeClr val="bg2">
                    <a:lumMod val="10000"/>
                  </a:schemeClr>
                </a:solidFill>
              </a:rPr>
              <a:t>service events</a:t>
            </a:r>
            <a:endParaRPr lang="en-US" dirty="0">
              <a:solidFill>
                <a:schemeClr val="bg2">
                  <a:lumMod val="10000"/>
                </a:schemeClr>
              </a:solidFill>
            </a:endParaRPr>
          </a:p>
        </p:txBody>
      </p:sp>
      <p:pic>
        <p:nvPicPr>
          <p:cNvPr id="7" name="Picture 6">
            <a:extLst/>
          </p:cNvPr>
          <p:cNvPicPr>
            <a:picLocks noChangeAspect="1"/>
          </p:cNvPicPr>
          <p:nvPr/>
        </p:nvPicPr>
        <p:blipFill>
          <a:blip r:embed="rId2"/>
          <a:stretch>
            <a:fillRect/>
          </a:stretch>
        </p:blipFill>
        <p:spPr>
          <a:xfrm>
            <a:off x="9519138" y="0"/>
            <a:ext cx="2672862" cy="1753907"/>
          </a:xfrm>
          <a:prstGeom prst="rect">
            <a:avLst/>
          </a:prstGeom>
        </p:spPr>
      </p:pic>
      <p:sp>
        <p:nvSpPr>
          <p:cNvPr id="2" name="Title 1">
            <a:extLst>
              <a:ext uri="{FF2B5EF4-FFF2-40B4-BE49-F238E27FC236}">
                <a16:creationId xmlns:a16="http://schemas.microsoft.com/office/drawing/2014/main" id="{7AAF357D-E146-4818-98CC-BD396DEBB80E}"/>
              </a:ext>
            </a:extLst>
          </p:cNvPr>
          <p:cNvSpPr>
            <a:spLocks noGrp="1"/>
          </p:cNvSpPr>
          <p:nvPr>
            <p:ph type="title"/>
          </p:nvPr>
        </p:nvSpPr>
        <p:spPr/>
        <p:txBody>
          <a:bodyPr>
            <a:normAutofit/>
          </a:bodyPr>
          <a:lstStyle/>
          <a:p>
            <a:r>
              <a:rPr lang="en-US" dirty="0">
                <a:solidFill>
                  <a:schemeClr val="bg2">
                    <a:lumMod val="10000"/>
                  </a:schemeClr>
                </a:solidFill>
              </a:rPr>
              <a:t>Computer Aided Dispatch (CAD)</a:t>
            </a:r>
            <a:br>
              <a:rPr lang="en-US" dirty="0">
                <a:solidFill>
                  <a:schemeClr val="bg2">
                    <a:lumMod val="10000"/>
                  </a:schemeClr>
                </a:solidFill>
              </a:rPr>
            </a:br>
            <a:r>
              <a:rPr lang="en-US" sz="2400" dirty="0">
                <a:solidFill>
                  <a:schemeClr val="bg2">
                    <a:lumMod val="10000"/>
                  </a:schemeClr>
                </a:solidFill>
              </a:rPr>
              <a:t>Providing professional dispatch, notification, and communication</a:t>
            </a:r>
          </a:p>
        </p:txBody>
      </p:sp>
      <p:pic>
        <p:nvPicPr>
          <p:cNvPr id="9" name="Picture 2" descr="Image result for seattle police department logo">
            <a:extLst>
              <a:ext uri="{FF2B5EF4-FFF2-40B4-BE49-F238E27FC236}">
                <a16:creationId xmlns:a16="http://schemas.microsoft.com/office/drawing/2014/main" id="{5D9D483C-7112-4DC8-BCB4-677AC5399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9" y="34229"/>
            <a:ext cx="910821" cy="910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884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2233" y="1"/>
            <a:ext cx="2549767" cy="1552613"/>
          </a:xfrm>
          <a:prstGeom prst="rect">
            <a:avLst/>
          </a:prstGeom>
        </p:spPr>
      </p:pic>
      <p:sp>
        <p:nvSpPr>
          <p:cNvPr id="2" name="Title 1">
            <a:extLst>
              <a:ext uri="{FF2B5EF4-FFF2-40B4-BE49-F238E27FC236}">
                <a16:creationId xmlns:a16="http://schemas.microsoft.com/office/drawing/2014/main" id="{465F8D8D-7797-42C6-9AAF-C4A9C969EE5C}"/>
              </a:ext>
            </a:extLst>
          </p:cNvPr>
          <p:cNvSpPr>
            <a:spLocks noGrp="1"/>
          </p:cNvSpPr>
          <p:nvPr>
            <p:ph type="title"/>
          </p:nvPr>
        </p:nvSpPr>
        <p:spPr/>
        <p:txBody>
          <a:bodyPr>
            <a:normAutofit/>
          </a:bodyPr>
          <a:lstStyle/>
          <a:p>
            <a:r>
              <a:rPr lang="en-US" dirty="0">
                <a:solidFill>
                  <a:schemeClr val="bg2">
                    <a:lumMod val="10000"/>
                  </a:schemeClr>
                </a:solidFill>
              </a:rPr>
              <a:t>9-1-1 Logging Recorder</a:t>
            </a:r>
            <a:br>
              <a:rPr lang="en-US" dirty="0">
                <a:solidFill>
                  <a:schemeClr val="bg2">
                    <a:lumMod val="10000"/>
                  </a:schemeClr>
                </a:solidFill>
              </a:rPr>
            </a:br>
            <a:r>
              <a:rPr lang="en-US" sz="2400" dirty="0">
                <a:solidFill>
                  <a:schemeClr val="bg2">
                    <a:lumMod val="10000"/>
                  </a:schemeClr>
                </a:solidFill>
              </a:rPr>
              <a:t>Providing transparency, accountability, and quality assurance</a:t>
            </a:r>
          </a:p>
        </p:txBody>
      </p:sp>
      <p:sp>
        <p:nvSpPr>
          <p:cNvPr id="4" name="Content Placeholder 3">
            <a:extLst>
              <a:ext uri="{FF2B5EF4-FFF2-40B4-BE49-F238E27FC236}">
                <a16:creationId xmlns:a16="http://schemas.microsoft.com/office/drawing/2014/main" id="{C8FA67DC-2587-40C7-B743-364A23CD5A19}"/>
              </a:ext>
            </a:extLst>
          </p:cNvPr>
          <p:cNvSpPr>
            <a:spLocks noGrp="1"/>
          </p:cNvSpPr>
          <p:nvPr>
            <p:ph idx="1"/>
          </p:nvPr>
        </p:nvSpPr>
        <p:spPr>
          <a:xfrm>
            <a:off x="838200" y="1825625"/>
            <a:ext cx="11009586" cy="4087324"/>
          </a:xfrm>
        </p:spPr>
        <p:txBody>
          <a:bodyPr>
            <a:normAutofit/>
          </a:bodyPr>
          <a:lstStyle/>
          <a:p>
            <a:pPr>
              <a:lnSpc>
                <a:spcPct val="100000"/>
              </a:lnSpc>
            </a:pPr>
            <a:r>
              <a:rPr lang="en-US" sz="2400" dirty="0">
                <a:solidFill>
                  <a:schemeClr val="bg2">
                    <a:lumMod val="10000"/>
                  </a:schemeClr>
                </a:solidFill>
              </a:rPr>
              <a:t>Records all 9-1-1 and non-emergency calls and all radio traffic between dispatchers and patrol officers</a:t>
            </a:r>
          </a:p>
          <a:p>
            <a:pPr>
              <a:lnSpc>
                <a:spcPct val="100000"/>
              </a:lnSpc>
            </a:pPr>
            <a:r>
              <a:rPr lang="en-US" sz="2400" dirty="0">
                <a:solidFill>
                  <a:schemeClr val="bg2">
                    <a:lumMod val="10000"/>
                  </a:schemeClr>
                </a:solidFill>
              </a:rPr>
              <a:t>Data collected includes call audio, time stamps, staff position of the individual answering the call, duration, phone number, and/or radio channels used to contact 9-1-1</a:t>
            </a:r>
          </a:p>
          <a:p>
            <a:pPr>
              <a:lnSpc>
                <a:spcPct val="100000"/>
              </a:lnSpc>
            </a:pPr>
            <a:r>
              <a:rPr lang="en-US" sz="2400" dirty="0">
                <a:solidFill>
                  <a:schemeClr val="bg2">
                    <a:lumMod val="10000"/>
                  </a:schemeClr>
                </a:solidFill>
              </a:rPr>
              <a:t>900,000+ calls are received each year and approximately 5,000 recordings are released to the Seattle Law Department per year to support legal proceedings</a:t>
            </a:r>
          </a:p>
          <a:p>
            <a:pPr>
              <a:lnSpc>
                <a:spcPct val="100000"/>
              </a:lnSpc>
            </a:pPr>
            <a:r>
              <a:rPr lang="en-US" sz="2400" dirty="0">
                <a:solidFill>
                  <a:schemeClr val="bg2">
                    <a:lumMod val="10000"/>
                  </a:schemeClr>
                </a:solidFill>
              </a:rPr>
              <a:t>Used by the 9-1-1 Center for training and quality control purposes</a:t>
            </a:r>
          </a:p>
          <a:p>
            <a:endParaRPr lang="en-US" sz="2400" dirty="0">
              <a:solidFill>
                <a:schemeClr val="bg2">
                  <a:lumMod val="10000"/>
                </a:schemeClr>
              </a:solidFill>
            </a:endParaRPr>
          </a:p>
          <a:p>
            <a:endParaRPr lang="en-US" sz="3600" dirty="0">
              <a:solidFill>
                <a:schemeClr val="bg2">
                  <a:lumMod val="10000"/>
                </a:schemeClr>
              </a:solidFill>
            </a:endParaRPr>
          </a:p>
        </p:txBody>
      </p:sp>
      <p:pic>
        <p:nvPicPr>
          <p:cNvPr id="1026" name="Picture 2" descr="Image result for seattle police department logo">
            <a:extLst>
              <a:ext uri="{FF2B5EF4-FFF2-40B4-BE49-F238E27FC236}">
                <a16:creationId xmlns:a16="http://schemas.microsoft.com/office/drawing/2014/main" id="{6E79D411-3E97-44B9-9836-9832BEFAC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9" y="34229"/>
            <a:ext cx="910821" cy="910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659785"/>
      </p:ext>
    </p:extLst>
  </p:cSld>
  <p:clrMapOvr>
    <a:masterClrMapping/>
  </p:clrMapOvr>
</p:sld>
</file>

<file path=ppt/theme/theme1.xml><?xml version="1.0" encoding="utf-8"?>
<a:theme xmlns:a="http://schemas.openxmlformats.org/drawingml/2006/main" name="1_Office Theme">
  <a:themeElements>
    <a:clrScheme name="Custom 1">
      <a:dk1>
        <a:srgbClr val="003DA5"/>
      </a:dk1>
      <a:lt1>
        <a:sysClr val="window" lastClr="FFFFFF"/>
      </a:lt1>
      <a:dk2>
        <a:srgbClr val="003DA5"/>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attle Tex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4.25.18 City-wide PowerPoint Template" id="{50BCF532-A877-4BC6-93CC-BECF1D76A87E}" vid="{08C43C2F-C7D1-4690-A9E8-424F774E92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n382d615e0974571b38aee72df1f1c5f xmlns="ab5634be-2311-4387-b4b0-c29cd4be2ff8">
      <Terms xmlns="http://schemas.microsoft.com/office/infopath/2007/PartnerControls"/>
    </n382d615e0974571b38aee72df1f1c5f>
    <TaxCatchAll xmlns="97c2a25c-25db-4634-b347-87ab0af10b27"/>
    <Document_x0020_Status xmlns="ab5634be-2311-4387-b4b0-c29cd4be2ff8">Draft/Working</Document_x0020_Status>
    <of05cf93da9044d9b83fb615d70f0955 xmlns="ab5634be-2311-4387-b4b0-c29cd4be2ff8">
      <Terms xmlns="http://schemas.microsoft.com/office/infopath/2007/PartnerControls"/>
    </of05cf93da9044d9b83fb615d70f0955>
    <Note xmlns="ab5634be-2311-4387-b4b0-c29cd4be2ff8" xsi:nil="true"/>
    <Featured xmlns="ab5634be-2311-4387-b4b0-c29cd4be2ff8">false</Featured>
    <SharedWithUsers xmlns="176182a7-bd83-4e2e-b604-519ee9c55ad9">
      <UserInfo>
        <DisplayName>Stringer, Omari</DisplayName>
        <AccountId>10030</AccountId>
        <AccountType/>
      </UserInfo>
      <UserInfo>
        <DisplayName>Carrier, Sarah</DisplayName>
        <AccountId>7693</AccountId>
        <AccountType/>
      </UserInfo>
      <UserInfo>
        <DisplayName>Erb, Megan</DisplayName>
        <AccountId>4218</AccountId>
        <AccountType/>
      </UserInfo>
      <UserInfo>
        <DisplayName>Merrells, Nathan</DisplayName>
        <AccountId>4993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36236C2D2C484495D6DA2B2B08A5D8" ma:contentTypeVersion="1584" ma:contentTypeDescription="Create a new document." ma:contentTypeScope="" ma:versionID="1e03bb11fd77bb9ab55dec5254c6b180">
  <xsd:schema xmlns:xsd="http://www.w3.org/2001/XMLSchema" xmlns:xs="http://www.w3.org/2001/XMLSchema" xmlns:p="http://schemas.microsoft.com/office/2006/metadata/properties" xmlns:ns2="176182a7-bd83-4e2e-b604-519ee9c55ad9" xmlns:ns3="97c2a25c-25db-4634-b347-87ab0af10b27" xmlns:ns4="ab5634be-2311-4387-b4b0-c29cd4be2ff8" targetNamespace="http://schemas.microsoft.com/office/2006/metadata/properties" ma:root="true" ma:fieldsID="36d11306105885106a077f812be97f5b" ns2:_="" ns3:_="" ns4:_="">
    <xsd:import namespace="176182a7-bd83-4e2e-b604-519ee9c55ad9"/>
    <xsd:import namespace="97c2a25c-25db-4634-b347-87ab0af10b27"/>
    <xsd:import namespace="ab5634be-2311-4387-b4b0-c29cd4be2ff8"/>
    <xsd:element name="properties">
      <xsd:complexType>
        <xsd:sequence>
          <xsd:element name="documentManagement">
            <xsd:complexType>
              <xsd:all>
                <xsd:element ref="ns2:SharedWithUsers" minOccurs="0"/>
                <xsd:element ref="ns2:SharedWithDetails" minOccurs="0"/>
                <xsd:element ref="ns3:TaxCatchAll" minOccurs="0"/>
                <xsd:element ref="ns4:of05cf93da9044d9b83fb615d70f0955" minOccurs="0"/>
                <xsd:element ref="ns4:Document_x0020_Status" minOccurs="0"/>
                <xsd:element ref="ns4:n382d615e0974571b38aee72df1f1c5f" minOccurs="0"/>
                <xsd:element ref="ns4:MediaServiceMetadata" minOccurs="0"/>
                <xsd:element ref="ns4:MediaServiceFastMetadata" minOccurs="0"/>
                <xsd:element ref="ns2:_dlc_DocIdUrl" minOccurs="0"/>
                <xsd:element ref="ns2:_dlc_DocIdPersistId" minOccurs="0"/>
                <xsd:element ref="ns4:MediaServiceDateTaken" minOccurs="0"/>
                <xsd:element ref="ns4:MediaServiceAutoTags" minOccurs="0"/>
                <xsd:element ref="ns4:MediaServiceOCR" minOccurs="0"/>
                <xsd:element ref="ns4:MediaServiceLocation" minOccurs="0"/>
                <xsd:element ref="ns2:_dlc_DocId" minOccurs="0"/>
                <xsd:element ref="ns4:MediaServiceEventHashCode" minOccurs="0"/>
                <xsd:element ref="ns4:MediaServiceGenerationTime" minOccurs="0"/>
                <xsd:element ref="ns4:Note" minOccurs="0"/>
                <xsd:element ref="ns4:Featur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6182a7-bd83-4e2e-b604-519ee9c55ad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element name="_dlc_DocId" ma:index="25"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c2a25c-25db-4634-b347-87ab0af10b27" elementFormDefault="qualified">
    <xsd:import namespace="http://schemas.microsoft.com/office/2006/documentManagement/types"/>
    <xsd:import namespace="http://schemas.microsoft.com/office/infopath/2007/PartnerControls"/>
    <xsd:element name="TaxCatchAll" ma:index="10" nillable="true" ma:displayName="Taxonomy Catch All Column" ma:description="" ma:hidden="true" ma:list="{9b5a748f-d8ae-48f7-be1f-be099d7c5b39}" ma:internalName="TaxCatchAll" ma:showField="CatchAllData" ma:web="176182a7-bd83-4e2e-b604-519ee9c55a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5634be-2311-4387-b4b0-c29cd4be2ff8" elementFormDefault="qualified">
    <xsd:import namespace="http://schemas.microsoft.com/office/2006/documentManagement/types"/>
    <xsd:import namespace="http://schemas.microsoft.com/office/infopath/2007/PartnerControls"/>
    <xsd:element name="of05cf93da9044d9b83fb615d70f0955" ma:index="12" nillable="true" ma:taxonomy="true" ma:internalName="of05cf93da9044d9b83fb615d70f0955" ma:taxonomyFieldName="Unit" ma:displayName="Unit" ma:default="" ma:fieldId="{8f05cf93-da90-44d9-b83f-b615d70f0955}" ma:sspId="dec48df8-e8cc-4a73-a73e-519b29584afd" ma:termSetId="ae5c2573-8a3b-48f5-ad35-c66dadeb7614" ma:anchorId="00000000-0000-0000-0000-000000000000" ma:open="true" ma:isKeyword="false">
      <xsd:complexType>
        <xsd:sequence>
          <xsd:element ref="pc:Terms" minOccurs="0" maxOccurs="1"/>
        </xsd:sequence>
      </xsd:complexType>
    </xsd:element>
    <xsd:element name="Document_x0020_Status" ma:index="13" nillable="true" ma:displayName="Document Status" ma:default="Draft/Working" ma:description="The status of the document" ma:format="Dropdown" ma:internalName="Document_x0020_Status">
      <xsd:simpleType>
        <xsd:restriction base="dms:Choice">
          <xsd:enumeration value="Draft/Working"/>
          <xsd:enumeration value="Submitted for Director Approval"/>
          <xsd:enumeration value="Submitted for CTO Approval"/>
          <xsd:enumeration value="Approved"/>
          <xsd:enumeration value="Published/Submitted"/>
        </xsd:restriction>
      </xsd:simpleType>
    </xsd:element>
    <xsd:element name="n382d615e0974571b38aee72df1f1c5f" ma:index="15" nillable="true" ma:taxonomy="true" ma:internalName="n382d615e0974571b38aee72df1f1c5f" ma:taxonomyFieldName="Program" ma:displayName="Program" ma:default="" ma:fieldId="{7382d615-e097-4571-b38a-ee72df1f1c5f}" ma:taxonomyMulti="true" ma:sspId="dec48df8-e8cc-4a73-a73e-519b29584afd" ma:termSetId="773d484a-9690-4784-82bc-50bfc2f6f9e1" ma:anchorId="00000000-0000-0000-0000-000000000000" ma:open="true" ma:isKeyword="false">
      <xsd:complexType>
        <xsd:sequence>
          <xsd:element ref="pc:Terms" minOccurs="0" maxOccurs="1"/>
        </xsd:sequence>
      </xsd:complex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20" nillable="true" ma:displayName="MediaServiceDateTaken" ma:description="" ma:hidden="true" ma:internalName="MediaServiceDateTaken" ma:readOnly="true">
      <xsd:simpleType>
        <xsd:restriction base="dms:Text"/>
      </xsd:simpleType>
    </xsd:element>
    <xsd:element name="MediaServiceAutoTags" ma:index="21" nillable="true" ma:displayName="MediaServiceAutoTags" ma:internalName="MediaServiceAutoTags" ma:readOnly="true">
      <xsd:simpleType>
        <xsd:restriction base="dms:Text"/>
      </xsd:simpleType>
    </xsd:element>
    <xsd:element name="MediaServiceOCR" ma:index="22" nillable="true" ma:displayName="MediaServiceOCR" ma:internalName="MediaServiceOCR" ma:readOnly="true">
      <xsd:simpleType>
        <xsd:restriction base="dms:Note">
          <xsd:maxLength value="255"/>
        </xsd:restriction>
      </xsd:simpleType>
    </xsd:element>
    <xsd:element name="MediaServiceLocation" ma:index="23" nillable="true" ma:displayName="MediaServiceLocation" ma:internalName="MediaServiceLocation"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Note" ma:index="28" nillable="true" ma:displayName="Note" ma:format="Dropdown" ma:internalName="Note">
      <xsd:simpleType>
        <xsd:restriction base="dms:Text">
          <xsd:maxLength value="255"/>
        </xsd:restriction>
      </xsd:simpleType>
    </xsd:element>
    <xsd:element name="Featured" ma:index="29" nillable="true" ma:displayName="Featured" ma:default="0" ma:description="Should this document be included in Featured lists?" ma:indexed="true" ma:internalName="Featur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2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51E2F0-35BA-499C-8730-9B581FE8C4AD}">
  <ds:schemaRefs>
    <ds:schemaRef ds:uri="http://purl.org/dc/elements/1.1/"/>
    <ds:schemaRef ds:uri="http://schemas.microsoft.com/office/infopath/2007/PartnerControls"/>
    <ds:schemaRef ds:uri="http://schemas.microsoft.com/office/2006/metadata/properties"/>
    <ds:schemaRef ds:uri="http://purl.org/dc/dcmitype/"/>
    <ds:schemaRef ds:uri="http://schemas.microsoft.com/office/2006/documentManagement/types"/>
    <ds:schemaRef ds:uri="http://purl.org/dc/terms/"/>
    <ds:schemaRef ds:uri="http://schemas.openxmlformats.org/package/2006/metadata/core-properties"/>
    <ds:schemaRef ds:uri="ab5634be-2311-4387-b4b0-c29cd4be2ff8"/>
    <ds:schemaRef ds:uri="97c2a25c-25db-4634-b347-87ab0af10b27"/>
    <ds:schemaRef ds:uri="176182a7-bd83-4e2e-b604-519ee9c55ad9"/>
    <ds:schemaRef ds:uri="http://www.w3.org/XML/1998/namespace"/>
  </ds:schemaRefs>
</ds:datastoreItem>
</file>

<file path=customXml/itemProps2.xml><?xml version="1.0" encoding="utf-8"?>
<ds:datastoreItem xmlns:ds="http://schemas.openxmlformats.org/officeDocument/2006/customXml" ds:itemID="{2DF26DA4-8E9A-430A-B2E4-AB56FD3C8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6182a7-bd83-4e2e-b604-519ee9c55ad9"/>
    <ds:schemaRef ds:uri="97c2a25c-25db-4634-b347-87ab0af10b27"/>
    <ds:schemaRef ds:uri="ab5634be-2311-4387-b4b0-c29cd4be2f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84E8CB-4AD2-4EF1-917A-3B789BA962AD}">
  <ds:schemaRefs>
    <ds:schemaRef ds:uri="http://schemas.microsoft.com/sharepoint/events"/>
  </ds:schemaRefs>
</ds:datastoreItem>
</file>

<file path=customXml/itemProps4.xml><?xml version="1.0" encoding="utf-8"?>
<ds:datastoreItem xmlns:ds="http://schemas.openxmlformats.org/officeDocument/2006/customXml" ds:itemID="{92F600EE-2CA9-48A0-AF37-4AB31B1468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2733</TotalTime>
  <Words>976</Words>
  <Application>Microsoft Office PowerPoint</Application>
  <PresentationFormat>Widescreen</PresentationFormat>
  <Paragraphs>86</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Seattle Text</vt:lpstr>
      <vt:lpstr>1_Office Theme</vt:lpstr>
      <vt:lpstr>Surveillance Technologies Public Comment Meeting </vt:lpstr>
      <vt:lpstr>City of Seattle’s Definition of Surveillance</vt:lpstr>
      <vt:lpstr>City’s Commitment to Privacy</vt:lpstr>
      <vt:lpstr>Rundown of Events</vt:lpstr>
      <vt:lpstr>How to Comment on Technologies</vt:lpstr>
      <vt:lpstr>Ground Rules</vt:lpstr>
      <vt:lpstr>SDOT: Acyclica Traffic Data Collection Tool</vt:lpstr>
      <vt:lpstr>Computer Aided Dispatch (CAD) Providing professional dispatch, notification, and communication</vt:lpstr>
      <vt:lpstr>9-1-1 Logging Recorder Providing transparency, accountability, and quality assurance</vt:lpstr>
      <vt:lpstr>CopLogic Providing community members a secure, convenient, and timely interface  to report some crimes online</vt:lpstr>
      <vt:lpstr>SFD: Computer-Aided Dispatch (CAD)</vt:lpstr>
      <vt:lpstr>Seattle City Light: Current Diversion Detection Technologies </vt:lpstr>
      <vt:lpstr>Seattle City Light: Current Diversion Detection Technologies </vt:lpstr>
      <vt:lpstr>Ways to Comment</vt:lpstr>
      <vt:lpstr>What’s Next?</vt:lpstr>
      <vt:lpstr>Open House for Surveillance Technologies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Surveillance Technology Public  Comment Meeting</dc:title>
  <dc:creator>Carrier, Sarah</dc:creator>
  <cp:lastModifiedBy>Carrier, Sarah</cp:lastModifiedBy>
  <cp:revision>4</cp:revision>
  <cp:lastPrinted>2019-02-27T19:26:56Z</cp:lastPrinted>
  <dcterms:created xsi:type="dcterms:W3CDTF">2018-10-23T16:57:12Z</dcterms:created>
  <dcterms:modified xsi:type="dcterms:W3CDTF">2019-02-28T20:10:47Z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0x0101006036236C2D2C484495D6DA2B2B08A5D8</vt:lpwstr>
  </property>
  <property fmtid="{D5CDD505-2E9C-101B-9397-08002B2CF9AE}" pid="3" name="Program">
    <vt:lpwstr/>
  </property>
  <property fmtid="{D5CDD505-2E9C-101B-9397-08002B2CF9AE}" pid="4" name="Unit">
    <vt:lpwstr/>
  </property>
  <property fmtid="{D5CDD505-2E9C-101B-9397-08002B2CF9AE}" pid="5" name="AuthorIds_UIVersion_512">
    <vt:lpwstr>88</vt:lpwstr>
  </property>
  <property fmtid="{D5CDD505-2E9C-101B-9397-08002B2CF9AE}" pid="6" name="AuthorIds_UIVersion_2560">
    <vt:lpwstr>10030</vt:lpwstr>
  </property>
  <property fmtid="{D5CDD505-2E9C-101B-9397-08002B2CF9AE}" pid="7" name="AuthorIds_UIVersion_6656">
    <vt:lpwstr>7693</vt:lpwstr>
  </property>
  <property fmtid="{D5CDD505-2E9C-101B-9397-08002B2CF9AE}" pid="8" name="AuthorIds_UIVersion_9216">
    <vt:lpwstr>7693</vt:lpwstr>
  </property>
</Properties>
</file>