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58" r:id="rId5"/>
    <p:sldMasterId id="2147483668" r:id="rId6"/>
    <p:sldMasterId id="2147483678" r:id="rId7"/>
  </p:sldMasterIdLst>
  <p:notesMasterIdLst>
    <p:notesMasterId r:id="rId30"/>
  </p:notesMasterIdLst>
  <p:sldIdLst>
    <p:sldId id="272" r:id="rId8"/>
    <p:sldId id="344" r:id="rId9"/>
    <p:sldId id="501" r:id="rId10"/>
    <p:sldId id="651" r:id="rId11"/>
    <p:sldId id="714" r:id="rId12"/>
    <p:sldId id="750" r:id="rId13"/>
    <p:sldId id="769" r:id="rId14"/>
    <p:sldId id="752" r:id="rId15"/>
    <p:sldId id="776" r:id="rId16"/>
    <p:sldId id="723" r:id="rId17"/>
    <p:sldId id="759" r:id="rId18"/>
    <p:sldId id="679" r:id="rId19"/>
    <p:sldId id="755" r:id="rId20"/>
    <p:sldId id="754" r:id="rId21"/>
    <p:sldId id="753" r:id="rId22"/>
    <p:sldId id="775" r:id="rId23"/>
    <p:sldId id="763" r:id="rId24"/>
    <p:sldId id="766" r:id="rId25"/>
    <p:sldId id="762" r:id="rId26"/>
    <p:sldId id="765" r:id="rId27"/>
    <p:sldId id="764" r:id="rId28"/>
    <p:sldId id="265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Seattle Text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/>
  <p:cmAuthor id="2" name="Smith, Ellie" initials="SE" lastIdx="72" clrIdx="1"/>
  <p:cmAuthor id="3" name="Wojcicki, Laura" initials="WL" lastIdx="34" clrIdx="2"/>
  <p:cmAuthor id="4" name="Brennan, Thomas" initials="BT" lastIdx="93" clrIdx="3"/>
  <p:cmAuthor id="5" name="Krawczyk, Tracy" initials="KT" lastIdx="34" clrIdx="4"/>
  <p:cmAuthor id="6" name="Lewis, Jonathan" initials="LJ" lastIdx="19" clrIdx="5"/>
  <p:cmAuthor id="7" name="Kimball-Brown, Corinna" initials="KC" lastIdx="1" clrIdx="6"/>
  <p:cmAuthor id="8" name="Rasmussen, Dusty" initials="RD" lastIdx="1" clrIdx="7"/>
  <p:cmAuthor id="9" name="McLaughlin, Susan" initials="MS" lastIdx="14" clrIdx="8"/>
  <p:cmAuthor id="10" name="Moll, Lizzie" initials="ML" lastIdx="7" clrIdx="9"/>
  <p:cmAuthor id="11" name="Dacanay, Radcliffe" initials="DR" lastIdx="1" clrIdx="10"/>
  <p:cmAuthor id="12" name="Susan" initials="" lastIdx="1" clrIdx="11"/>
  <p:cmAuthor id="13" name="Lauren" initials="L" lastIdx="23" clrIdx="12">
    <p:extLst>
      <p:ext uri="{19B8F6BF-5375-455C-9EA6-DF929625EA0E}">
        <p15:presenceInfo xmlns:p15="http://schemas.microsoft.com/office/powerpoint/2012/main" userId="S::lSquires@nelsonnygaard.com::6a93d158-7e5f-40c8-8805-2be5b937e5c9" providerId="AD"/>
      </p:ext>
    </p:extLst>
  </p:cmAuthor>
  <p:cmAuthor id="14" name="Tracy Krawczyk" initials="TK" lastIdx="18" clrIdx="13">
    <p:extLst>
      <p:ext uri="{19B8F6BF-5375-455C-9EA6-DF929625EA0E}">
        <p15:presenceInfo xmlns:p15="http://schemas.microsoft.com/office/powerpoint/2012/main" userId="S::Tracy.Krawczyk@seattle.gov::a569f13e-44f5-4b36-9889-b60bb0cf2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DA5"/>
    <a:srgbClr val="000000"/>
    <a:srgbClr val="1C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98F4D-4ECF-0EBF-D1A7-6D76ED60E64B}" v="591" dt="2021-01-22T21:46:26.107"/>
    <p1510:client id="{51969534-4A7F-4BE7-AE9D-041ED1DA27C3}" v="482" dt="2021-01-22T22:52:18.187"/>
    <p1510:client id="{7100D71B-3B50-2F49-8508-8EF8019FBB58}" v="5" dt="2021-01-23T17:23:09.401"/>
    <p1510:client id="{8CEBFE07-A0A4-53CB-4753-46D50FC5044B}" v="747" dt="2021-01-22T22:44:02.760"/>
    <p1510:client id="{A46FFACA-5245-22E7-BB9B-2E0ACF8BCD25}" v="593" dt="2021-01-23T04:55:47.890"/>
    <p1510:client id="{A636566D-59E3-3451-D526-7B46D55C4C9A}" v="154" dt="2021-01-23T03:53:24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3"/>
    <p:restoredTop sz="94683"/>
  </p:normalViewPr>
  <p:slideViewPr>
    <p:cSldViewPr snapToGrid="0">
      <p:cViewPr varScale="1">
        <p:scale>
          <a:sx n="75" d="100"/>
          <a:sy n="75" d="100"/>
        </p:scale>
        <p:origin x="18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05656-F93C-B84B-A6F6-062585C323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1/28/2021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1/28/2021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1/28/2021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1/18/2021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1/28/2021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1/28/2021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1/28/2021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1/28/2021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of meeting title slide. Photo of an intersection in Seattle that streetcar tracks, a community painted crosswalk, and protected bike lane paint. ">
            <a:extLst>
              <a:ext uri="{FF2B5EF4-FFF2-40B4-BE49-F238E27FC236}">
                <a16:creationId xmlns:a16="http://schemas.microsoft.com/office/drawing/2014/main" id="{11B1627E-AAE5-5448-87B0-4381A3A00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436"/>
            <a:ext cx="12192000" cy="61222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959FC0-67C0-419F-9B62-8FFFDA0C2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267"/>
            <a:ext cx="9144000" cy="179969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6000"/>
              <a:t>Policy &amp; Operations Advisory Group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65539-0726-4A02-B439-6FE3AF6CCC05}"/>
              </a:ext>
            </a:extLst>
          </p:cNvPr>
          <p:cNvSpPr/>
          <p:nvPr/>
        </p:nvSpPr>
        <p:spPr>
          <a:xfrm>
            <a:off x="0" y="6094821"/>
            <a:ext cx="6233019" cy="8002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b="1"/>
              <a:t>Policy &amp; Operations Advisory Group</a:t>
            </a:r>
          </a:p>
          <a:p>
            <a:r>
              <a:rPr lang="en-US" sz="1400" b="1"/>
              <a:t>Transportation Operations and Policy &amp; Planning Divisions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FC78-6C91-4603-8DF2-8E38D633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4833-93DC-4E78-80BC-64D69927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11953"/>
            <a:ext cx="10515600" cy="40873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What elements of the DRAFT Modal Integration Policy are clear and work well? </a:t>
            </a:r>
            <a:endParaRPr lang="en-US" dirty="0"/>
          </a:p>
          <a:p>
            <a:pPr>
              <a:buFont typeface="Arial"/>
              <a:buChar char="•"/>
            </a:pPr>
            <a:endParaRPr lang="en-US" sz="28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What elements are confusing or need clarification?</a:t>
            </a:r>
          </a:p>
          <a:p>
            <a:pPr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Are there elements, narratives, or recommendations that are missing? </a:t>
            </a:r>
            <a:endParaRPr lang="en-US" sz="2800" dirty="0">
              <a:cs typeface="Calibri"/>
            </a:endParaRPr>
          </a:p>
          <a:p>
            <a:pPr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What are potential unintended consequences or SDOT blind spots?</a:t>
            </a:r>
          </a:p>
          <a:p>
            <a:pPr>
              <a:buFont typeface="Arial"/>
              <a:buChar char="•"/>
            </a:pPr>
            <a:endParaRPr lang="en-US" sz="2800" b="1" dirty="0">
              <a:highlight>
                <a:srgbClr val="FFFF00"/>
              </a:highlight>
              <a:cs typeface="Calibri"/>
            </a:endParaRPr>
          </a:p>
          <a:p>
            <a:pPr>
              <a:buFont typeface="Arial"/>
              <a:buChar char="•"/>
            </a:pPr>
            <a:endParaRPr lang="en-US" sz="2800" b="1" dirty="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47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4939E-C5DA-4DFF-A979-4FA0C023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0542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D570CA-FED2-4CF8-929F-5284E850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Modal Integration: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FF5E-50FD-094C-889F-A6B4B6B6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Where we’re headed</a:t>
            </a:r>
            <a:endParaRPr lang="en-US" b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1D4A71-1360-E347-956D-E97225C3C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682" y="2997440"/>
            <a:ext cx="6684168" cy="3495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Near-term – internal tools and process improvement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Complete policy framework, including complementary policy guidance</a:t>
            </a:r>
            <a:endParaRPr lang="en-US" sz="24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Develop tools for planning and project-level conceptual design</a:t>
            </a:r>
            <a:endParaRPr lang="en-US" sz="2400" dirty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256F1-1B00-D44A-A77E-CF1DB8C63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0" y="3012121"/>
            <a:ext cx="3588542" cy="3495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Longer-term</a:t>
            </a:r>
          </a:p>
          <a:p>
            <a:r>
              <a:rPr lang="en-US" dirty="0"/>
              <a:t>Integrate 4 modal plans within a citywide integrated transportation plan 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C385C-9D6E-4CB6-8B49-48D7DC5FB3B9}"/>
              </a:ext>
            </a:extLst>
          </p:cNvPr>
          <p:cNvSpPr txBox="1"/>
          <p:nvPr/>
        </p:nvSpPr>
        <p:spPr>
          <a:xfrm>
            <a:off x="878682" y="1641868"/>
            <a:ext cx="104822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Complete Modal Integration Policy Framework Report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Present analysis, describe policy framework, outline recommended actions to operationalize the policy framework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CFD2B9C-E064-4102-A511-DCE6EC20C53D}"/>
              </a:ext>
            </a:extLst>
          </p:cNvPr>
          <p:cNvSpPr txBox="1">
            <a:spLocks/>
          </p:cNvSpPr>
          <p:nvPr/>
        </p:nvSpPr>
        <p:spPr>
          <a:xfrm>
            <a:off x="742506" y="1786467"/>
            <a:ext cx="10667999" cy="406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100" b="1" dirty="0">
                <a:ea typeface="+mn-lt"/>
                <a:cs typeface="+mn-lt"/>
              </a:rPr>
              <a:t>Complete interim policy framework to inform ROW allocation decisions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ea typeface="+mn-lt"/>
                <a:cs typeface="+mn-lt"/>
              </a:rPr>
              <a:t>Modal integration policies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highlight>
                  <a:srgbClr val="FFFFFF"/>
                </a:highlight>
                <a:ea typeface="+mn-lt"/>
                <a:cs typeface="+mn-lt"/>
              </a:rPr>
              <a:t>Pedestrian priority in urban centers and villages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3100" dirty="0">
                <a:ea typeface="+mn-lt"/>
                <a:cs typeface="+mn-lt"/>
              </a:rPr>
              <a:t>Bus lane policy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ea typeface="+mn-lt"/>
                <a:cs typeface="+mn-lt"/>
              </a:rPr>
              <a:t>Freight lane policy</a:t>
            </a:r>
          </a:p>
          <a:p>
            <a:pPr marL="0" indent="0">
              <a:buNone/>
            </a:pPr>
            <a:endParaRPr lang="en-US" sz="2800" b="1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E88A-A63D-439F-A246-EAD01D1B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06"/>
            <a:ext cx="10668000" cy="1568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Calibri"/>
              </a:rPr>
              <a:t>Complementary policies (near-term)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40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3DE5-A071-422C-92EA-5AEDDCBB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tools (</a:t>
            </a:r>
            <a:r>
              <a:rPr lang="en-US" dirty="0">
                <a:ea typeface="+mj-lt"/>
                <a:cs typeface="+mj-lt"/>
              </a:rPr>
              <a:t>near-term)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D643-2C15-4B1C-9E22-14E8E4B65C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b="1" dirty="0">
                <a:ea typeface="+mn-lt"/>
                <a:cs typeface="+mn-lt"/>
              </a:rPr>
              <a:t>Develop modal constraints map and proposed solutions by applying policy framework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ea typeface="+mn-lt"/>
                <a:cs typeface="+mn-lt"/>
              </a:rPr>
              <a:t>In-house tool for project development purposes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100" b="1" dirty="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b="1" dirty="0">
                <a:cs typeface="Calibri"/>
              </a:rPr>
              <a:t>Identify c</a:t>
            </a:r>
            <a:r>
              <a:rPr lang="en-US" sz="3100" b="1" dirty="0">
                <a:ea typeface="+mn-lt"/>
                <a:cs typeface="+mn-lt"/>
              </a:rPr>
              <a:t>ritical bicycle connections </a:t>
            </a:r>
            <a:endParaRPr lang="en-US" sz="3100" b="1" dirty="0">
              <a:cs typeface="Calibri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cs typeface="Calibri"/>
              </a:rPr>
              <a:t>Project development tool to support delivery of bicycle network</a:t>
            </a:r>
            <a:endParaRPr lang="en-US" sz="2800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42A8A-0484-794D-B058-07864549D2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b="1" dirty="0">
                <a:ea typeface="+mn-lt"/>
                <a:cs typeface="Calibri"/>
              </a:rPr>
              <a:t>Prepare </a:t>
            </a:r>
            <a:r>
              <a:rPr lang="en-US" sz="3100" b="1" dirty="0">
                <a:ea typeface="+mn-lt"/>
                <a:cs typeface="+mn-lt"/>
              </a:rPr>
              <a:t>curbside/flex zone change guidance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cs typeface="Calibri"/>
              </a:rPr>
              <a:t>Establish a consistent approach to support essential access functions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100" b="1" dirty="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b="1" dirty="0">
                <a:ea typeface="+mn-lt"/>
                <a:cs typeface="+mn-lt"/>
              </a:rPr>
              <a:t>Develop outreach tools to support community conversations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cs typeface="Calibri"/>
              </a:rPr>
              <a:t>Create storytelling materials to connect Comprehensive and modal plan policies to individual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8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CFD2B9C-E064-4102-A511-DCE6EC20C53D}"/>
              </a:ext>
            </a:extLst>
          </p:cNvPr>
          <p:cNvSpPr txBox="1">
            <a:spLocks/>
          </p:cNvSpPr>
          <p:nvPr/>
        </p:nvSpPr>
        <p:spPr>
          <a:xfrm>
            <a:off x="781493" y="1899137"/>
            <a:ext cx="7115598" cy="408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100" b="1" dirty="0">
                <a:ea typeface="+mn-lt"/>
                <a:cs typeface="+mn-lt"/>
              </a:rPr>
              <a:t>Integrate 4 modal plans within a single plan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Leverage 2024 Comprehensive Plan update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Engage in community conversations around mobility and public space needs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Combine 4 modal master plans and integrated policy framework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800" dirty="0">
                <a:ea typeface="+mn-lt"/>
                <a:cs typeface="+mn-lt"/>
              </a:rPr>
              <a:t>Prepare for next transportation levy</a:t>
            </a:r>
            <a:endParaRPr lang="en-US" sz="2800" dirty="0">
              <a:cs typeface="Calibri"/>
            </a:endParaRPr>
          </a:p>
          <a:p>
            <a:pPr lvl="2">
              <a:spcAft>
                <a:spcPts val="600"/>
              </a:spcAft>
            </a:pPr>
            <a:endParaRPr lang="en-US" sz="2100" dirty="0">
              <a:ea typeface="+mn-lt"/>
              <a:cs typeface="+mn-lt"/>
            </a:endParaRPr>
          </a:p>
          <a:p>
            <a:pPr marL="685800" lvl="2" indent="0">
              <a:spcAft>
                <a:spcPts val="600"/>
              </a:spcAft>
              <a:buNone/>
            </a:pPr>
            <a:r>
              <a:rPr lang="en-US" sz="1700" i="1" dirty="0">
                <a:ea typeface="+mn-lt"/>
                <a:cs typeface="+mn-lt"/>
              </a:rPr>
              <a:t>*This action is dependent on identifying resources</a:t>
            </a:r>
          </a:p>
          <a:p>
            <a:pPr marL="685800" lvl="2" indent="0">
              <a:spcAft>
                <a:spcPts val="600"/>
              </a:spcAft>
              <a:buNone/>
            </a:pPr>
            <a:endParaRPr lang="en-US" sz="2100" dirty="0">
              <a:ea typeface="+mn-lt"/>
              <a:cs typeface="+mn-lt"/>
            </a:endParaRPr>
          </a:p>
          <a:p>
            <a:pPr lvl="2">
              <a:spcAft>
                <a:spcPts val="600"/>
              </a:spcAft>
            </a:pPr>
            <a:endParaRPr lang="en-US" sz="2100" b="1" dirty="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endParaRPr lang="en-US" sz="2400" dirty="0">
              <a:ea typeface="+mn-lt"/>
              <a:cs typeface="+mn-lt"/>
            </a:endParaRPr>
          </a:p>
          <a:p>
            <a:pPr lvl="2">
              <a:spcAft>
                <a:spcPts val="600"/>
              </a:spcAft>
            </a:pPr>
            <a:endParaRPr lang="en-US" sz="2400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E88A-A63D-439F-A246-EAD01D1B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250575"/>
            <a:ext cx="10668000" cy="1568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Calibri"/>
              </a:rPr>
              <a:t>Citywide integrated transportation plan (longer-term)</a:t>
            </a:r>
            <a:endParaRPr lang="en-US" dirty="0"/>
          </a:p>
        </p:txBody>
      </p:sp>
      <p:pic>
        <p:nvPicPr>
          <p:cNvPr id="5" name="Content Placeholder 4" descr="An image of the front cover of Los Angeles' Mobility Plan 2035, an example of an integrated modal plan">
            <a:extLst>
              <a:ext uri="{FF2B5EF4-FFF2-40B4-BE49-F238E27FC236}">
                <a16:creationId xmlns:a16="http://schemas.microsoft.com/office/drawing/2014/main" id="{95D24463-2599-3140-9423-61B61CD98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2374" y="1735713"/>
            <a:ext cx="3153826" cy="4087324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0954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EAB0-3E86-421D-AE18-B293FF25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attle Text"/>
              </a:rPr>
              <a:t>Discussion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CA1A-1532-4C9E-8C96-AC81542E2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Do our near-term and longer-term next steps help us achieve modal integration? </a:t>
            </a:r>
            <a:endParaRPr lang="en-US" dirty="0"/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If not, what is missing?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2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4939E-C5DA-4DFF-A979-4FA0C023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0542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D570CA-FED2-4CF8-929F-5284E850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attle Text"/>
              </a:rPr>
              <a:t>Discussion of POAG Experience</a:t>
            </a:r>
          </a:p>
        </p:txBody>
      </p:sp>
    </p:spTree>
    <p:extLst>
      <p:ext uri="{BB962C8B-B14F-4D97-AF65-F5344CB8AC3E}">
        <p14:creationId xmlns:p14="http://schemas.microsoft.com/office/powerpoint/2010/main" val="1016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ECC0-2B6D-4AAA-B2DD-28D30EE4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Recap: original vision for POAG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1BAC-2A6B-4A13-9105-469CD19C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111" y="1562978"/>
            <a:ext cx="5468332" cy="44062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/>
              <a:t>Serve as a sounding board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cs typeface="Calibri"/>
              </a:rPr>
              <a:t>Confer with respective constituent groups</a:t>
            </a:r>
            <a:endParaRPr lang="en-US"/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/>
              <a:t>Advise SDOT on integration of the various modal plans and related policy objectives</a:t>
            </a:r>
            <a:endParaRPr lang="en-US">
              <a:cs typeface="Calibri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/>
              <a:t>Learn about one another's interests, priorities, and concerns</a:t>
            </a:r>
            <a:endParaRPr lang="en-US">
              <a:cs typeface="Calibri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/>
              <a:t>Discuss current policies and how we analyze policies and evaluate tradeoffs</a:t>
            </a:r>
            <a:endParaRPr lang="en-US">
              <a:cs typeface="Calibri"/>
            </a:endParaRP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/>
              <a:t>Contribute to development of draft policies for a balanced, multimodal transportation network</a:t>
            </a:r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Image depicting three people participating in a facilitated conversation. ">
            <a:extLst>
              <a:ext uri="{FF2B5EF4-FFF2-40B4-BE49-F238E27FC236}">
                <a16:creationId xmlns:a16="http://schemas.microsoft.com/office/drawing/2014/main" id="{6B201214-4F37-46D0-873D-4A9A8F4DB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77" y="1905517"/>
            <a:ext cx="4791503" cy="351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04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953E-4F34-1543-8A2D-B427BDF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9BFE-4B47-794D-88E0-72808F50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What worked well for POAG meetings? 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What could be improved? </a:t>
            </a:r>
          </a:p>
          <a:p>
            <a:pPr marL="0" indent="0">
              <a:buNone/>
            </a:pP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What could the role of a group like this be in the future? 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78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F100-32AE-4693-A7DC-BD55703B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Meeting </a:t>
            </a:r>
            <a:r>
              <a:rPr lang="en-US"/>
              <a:t>overview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D75-025E-47D6-B796-212099B7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96875" indent="-396875">
              <a:spcAft>
                <a:spcPts val="600"/>
              </a:spcAft>
              <a:buAutoNum type="arabicPeriod"/>
            </a:pPr>
            <a:r>
              <a:rPr lang="en-US" sz="2600" dirty="0"/>
              <a:t>Welcome </a:t>
            </a:r>
          </a:p>
          <a:p>
            <a:pPr marL="396875" indent="-396875">
              <a:spcAft>
                <a:spcPts val="600"/>
              </a:spcAft>
              <a:buAutoNum type="arabicPeriod"/>
            </a:pPr>
            <a:r>
              <a:rPr lang="en-US" sz="2600" dirty="0"/>
              <a:t>Modal Integration Policy Framework &amp; future implementation</a:t>
            </a:r>
            <a:endParaRPr lang="en-US" sz="2000" dirty="0">
              <a:cs typeface="Calibri"/>
            </a:endParaRPr>
          </a:p>
          <a:p>
            <a:pPr marL="396875" indent="-396875">
              <a:spcAft>
                <a:spcPts val="600"/>
              </a:spcAft>
              <a:buAutoNum type="arabicPeriod"/>
            </a:pPr>
            <a:r>
              <a:rPr lang="en-US" sz="2600" dirty="0">
                <a:cs typeface="Calibri"/>
              </a:rPr>
              <a:t>Discussion of POAG experience and process</a:t>
            </a:r>
          </a:p>
          <a:p>
            <a:pPr marL="396875" indent="-396875">
              <a:spcAft>
                <a:spcPts val="600"/>
              </a:spcAft>
              <a:buAutoNum type="arabicPeriod"/>
            </a:pPr>
            <a:r>
              <a:rPr lang="en-US" sz="2600" dirty="0">
                <a:cs typeface="Calibri"/>
              </a:rPr>
              <a:t>POAG Next steps</a:t>
            </a:r>
          </a:p>
          <a:p>
            <a:pPr marL="396875" indent="-396875">
              <a:spcAft>
                <a:spcPts val="600"/>
              </a:spcAft>
              <a:buAutoNum type="arabicPeriod"/>
            </a:pPr>
            <a:r>
              <a:rPr lang="en-US" sz="2600" dirty="0">
                <a:cs typeface="Calibri"/>
              </a:rPr>
              <a:t>Wrap-up and appreciation</a:t>
            </a:r>
          </a:p>
        </p:txBody>
      </p:sp>
    </p:spTree>
    <p:extLst>
      <p:ext uri="{BB962C8B-B14F-4D97-AF65-F5344CB8AC3E}">
        <p14:creationId xmlns:p14="http://schemas.microsoft.com/office/powerpoint/2010/main" val="195264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4939E-C5DA-4DFF-A979-4FA0C023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0542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D570CA-FED2-4CF8-929F-5284E850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POAG: 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0941-53DB-1D4B-918D-7DA19A25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76FF-B1F8-824F-9A0A-F04CE9FA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Review Executive Summary of the Modal Integration Policy Framework Report</a:t>
            </a:r>
          </a:p>
          <a:p>
            <a:pPr lvl="1"/>
            <a:r>
              <a:rPr lang="en-US" dirty="0">
                <a:cs typeface="Calibri"/>
              </a:rPr>
              <a:t>Feedback welcome via email, via tracked changes/comments, or in follow-up 1x1 conversations </a:t>
            </a:r>
          </a:p>
          <a:p>
            <a:pPr marL="342900" lvl="1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Evaluation of POAG process and format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Survey via email soon – option to submit anonymously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Receive full </a:t>
            </a:r>
            <a:r>
              <a:rPr lang="en-US" dirty="0">
                <a:ea typeface="+mn-lt"/>
                <a:cs typeface="+mn-lt"/>
              </a:rPr>
              <a:t>Modal Integration Policy Framework Report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07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 err="1"/>
              <a:t>ellie.smith@seattle.gov</a:t>
            </a:r>
            <a:r>
              <a:rPr lang="en-US" sz="2800"/>
              <a:t> | (206) 300-1690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175731" y="3343575"/>
            <a:ext cx="117118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https://www.seattle.gov/transportation/about-us/policy-and-operations-advisory-group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7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A321-B302-724D-9AE8-5D49CD12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9BB7-D1A0-864C-89D0-1E21D702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639887"/>
            <a:ext cx="10515600" cy="4087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We want to hear from you; </a:t>
            </a:r>
            <a:r>
              <a:rPr lang="en-US" u="sng" dirty="0">
                <a:ea typeface="+mn-lt"/>
                <a:cs typeface="+mn-lt"/>
              </a:rPr>
              <a:t>we encourage you to chime in and participate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During presentations: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+mn-lt"/>
                <a:cs typeface="+mn-lt"/>
              </a:rPr>
              <a:t>We will screenshare slides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Please stay on mute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you want to chime in or have quick questions answered as we go, please use the </a:t>
            </a:r>
            <a:r>
              <a:rPr lang="en-US" b="1" u="sng" dirty="0"/>
              <a:t>chat function (send to "all participants" or "all panelists")</a:t>
            </a:r>
            <a:r>
              <a:rPr lang="en-US" dirty="0"/>
              <a:t> or </a:t>
            </a:r>
            <a:r>
              <a:rPr lang="en-US" b="1" u="sng" dirty="0"/>
              <a:t>raise hand function</a:t>
            </a:r>
            <a:endParaRPr lang="en-US" b="1" u="sng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500" dirty="0">
                <a:ea typeface="+mn-lt"/>
                <a:cs typeface="+mn-lt"/>
              </a:rPr>
              <a:t>Please say your name before you speak</a:t>
            </a:r>
          </a:p>
          <a:p>
            <a:r>
              <a:rPr lang="en-US" dirty="0">
                <a:ea typeface="+mn-lt"/>
                <a:cs typeface="+mn-lt"/>
              </a:rPr>
              <a:t>If you are having technical difficulties, please use the chat or email ellie.smith@seattle.gov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53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ECF-8B8D-458B-B13F-B60FEE47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Meeting </a:t>
            </a:r>
            <a:r>
              <a:rPr lang="en-US"/>
              <a:t>objectives</a:t>
            </a:r>
            <a:endParaRPr lang="en-US">
              <a:highlight>
                <a:srgbClr val="FFFF00"/>
              </a:highlight>
              <a:cs typeface="Seattle Tex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D2D7-A761-427D-9517-00FC0639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9" y="1557996"/>
            <a:ext cx="10515600" cy="40873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Provide overview of the draft Modal Integration Policy Framework (SDOT)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Provide feedback on the policy framework for right-of-way allocation (POAG)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Discuss near-term and longer-term implementation strategies for modal integration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Learn from POAG experience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Discuss next steps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>
              <a:cs typeface="Calibri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>
              <a:cs typeface="Calibri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>
              <a:cs typeface="Calibri"/>
            </a:endParaRPr>
          </a:p>
          <a:p>
            <a:pPr marL="3429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600">
              <a:cs typeface="Calibri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2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4939E-C5DA-4DFF-A979-4FA0C023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0542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D570CA-FED2-4CF8-929F-5284E850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attle Text"/>
              </a:rPr>
              <a:t>Modal Integration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161283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C921-28E3-458E-AFE3-51F3C360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attle Text"/>
              </a:rPr>
              <a:t>Where we've been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BA51F-885C-4F3A-AC29-ECBF6D3C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cs typeface="Calibri"/>
              </a:rPr>
              <a:t>Developed outcome statements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cs typeface="Calibri"/>
              </a:rPr>
              <a:t>Mapped modal priority networks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cs typeface="Calibri"/>
              </a:rPr>
              <a:t>Identified right-of-way deficiencies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ea typeface="+mn-lt"/>
                <a:cs typeface="+mn-lt"/>
              </a:rPr>
              <a:t>Developed draft policy concepts to address deficiencies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cs typeface="Calibri"/>
              </a:rPr>
              <a:t>Truth tested application of policies on deficient segments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cs typeface="Calibri"/>
              </a:rPr>
              <a:t>Outlined next steps</a:t>
            </a:r>
          </a:p>
        </p:txBody>
      </p:sp>
    </p:spTree>
    <p:extLst>
      <p:ext uri="{BB962C8B-B14F-4D97-AF65-F5344CB8AC3E}">
        <p14:creationId xmlns:p14="http://schemas.microsoft.com/office/powerpoint/2010/main" val="43501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3D1C-2E3A-4A12-B966-D758E6CF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attle Text"/>
              </a:rPr>
              <a:t>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7F58-23F8-40C7-8809-CAFD76D0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The Modal Integration Policy Framework and its implementation are guided by three desired outcomes: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Determine how to accommodate modal networks where ROW space is deficient at the planning and concept design stages, rather than later within project design and delivery stages.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Optimize ROW allocation based on a policy framework that balances network function, land use development patterns, and local context.</a:t>
            </a:r>
            <a:endParaRPr lang="en-US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Formalize a consistent and transparent approach for translating our plans and policies into project decisions and share our approach within our outreach efforts.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98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6117-43CF-4FD2-8BB4-17F3E4AD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698480" cy="1340803"/>
          </a:xfrm>
        </p:spPr>
        <p:txBody>
          <a:bodyPr>
            <a:noAutofit/>
          </a:bodyPr>
          <a:lstStyle/>
          <a:p>
            <a:r>
              <a:rPr lang="en-US" sz="3600" dirty="0">
                <a:cs typeface="Seattle Text"/>
              </a:rPr>
              <a:t>Policy concepts to address modal networks where ROW is deficient: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8C6A-04CA-4631-AE23-FD8FAFC3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215"/>
            <a:ext cx="10515600" cy="40873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2600">
                <a:cs typeface="Calibri"/>
              </a:rPr>
              <a:t>In urban villages and centers, prioritize </a:t>
            </a:r>
            <a:r>
              <a:rPr lang="en-US" sz="2600" b="1">
                <a:cs typeface="Calibri"/>
              </a:rPr>
              <a:t>pedestrian movement</a:t>
            </a:r>
            <a:endParaRPr lang="en-US" sz="2600">
              <a:cs typeface="Calibri"/>
            </a:endParaRPr>
          </a:p>
          <a:p>
            <a:pPr marL="514350" indent="-514350">
              <a:buAutoNum type="alphaUcPeriod"/>
            </a:pPr>
            <a:endParaRPr lang="en-US" sz="2600">
              <a:cs typeface="Calibri"/>
            </a:endParaRPr>
          </a:p>
          <a:p>
            <a:pPr marL="514350" indent="-514350">
              <a:buAutoNum type="alphaUcPeriod"/>
            </a:pPr>
            <a:r>
              <a:rPr lang="en-US" sz="2600">
                <a:ea typeface="+mn-lt"/>
                <a:cs typeface="+mn-lt"/>
              </a:rPr>
              <a:t>Between urban villages and centers, prioritize</a:t>
            </a:r>
            <a:r>
              <a:rPr lang="en-US" sz="2600">
                <a:cs typeface="Calibri"/>
              </a:rPr>
              <a:t> </a:t>
            </a:r>
            <a:r>
              <a:rPr lang="en-US" sz="2600" b="1">
                <a:cs typeface="Calibri"/>
              </a:rPr>
              <a:t>transit</a:t>
            </a:r>
            <a:endParaRPr lang="en-US" sz="2600">
              <a:cs typeface="Calibri"/>
            </a:endParaRPr>
          </a:p>
          <a:p>
            <a:pPr marL="514350" indent="-514350">
              <a:buAutoNum type="alphaUcPeriod"/>
            </a:pPr>
            <a:endParaRPr lang="en-US" sz="2600">
              <a:cs typeface="Calibri"/>
            </a:endParaRPr>
          </a:p>
          <a:p>
            <a:pPr marL="514350" indent="-514350">
              <a:buAutoNum type="alphaUcPeriod"/>
            </a:pPr>
            <a:r>
              <a:rPr lang="en-US" sz="2600">
                <a:ea typeface="+mn-lt"/>
                <a:cs typeface="+mn-lt"/>
              </a:rPr>
              <a:t>In manufacturing/industrial centers, prioritize</a:t>
            </a:r>
            <a:r>
              <a:rPr lang="en-US" sz="2600">
                <a:cs typeface="Calibri"/>
              </a:rPr>
              <a:t> </a:t>
            </a:r>
            <a:r>
              <a:rPr lang="en-US" sz="2600" b="1">
                <a:cs typeface="Calibri"/>
              </a:rPr>
              <a:t>goods movement</a:t>
            </a:r>
            <a:r>
              <a:rPr lang="en-US" sz="2600">
                <a:cs typeface="Calibri"/>
              </a:rPr>
              <a:t> </a:t>
            </a: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endParaRPr lang="en-US" sz="260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sz="2600">
                <a:ea typeface="+mn-lt"/>
                <a:cs typeface="+mn-lt"/>
              </a:rPr>
              <a:t>At critical connections, prioritize </a:t>
            </a:r>
            <a:r>
              <a:rPr lang="en-US" sz="2600" b="1">
                <a:ea typeface="+mn-lt"/>
                <a:cs typeface="+mn-lt"/>
              </a:rPr>
              <a:t>bicycle network and legibility</a:t>
            </a:r>
            <a:r>
              <a:rPr lang="en-US" sz="26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        all without compromising the </a:t>
            </a:r>
            <a:r>
              <a:rPr lang="en-US" sz="2600" b="1">
                <a:cs typeface="Calibri"/>
              </a:rPr>
              <a:t>safety</a:t>
            </a:r>
            <a:r>
              <a:rPr lang="en-US" sz="2600">
                <a:cs typeface="Calibri"/>
              </a:rPr>
              <a:t> of other users</a:t>
            </a:r>
          </a:p>
          <a:p>
            <a:pPr marL="0" indent="0">
              <a:buNone/>
            </a:pPr>
            <a:endParaRPr lang="en-US" sz="2600">
              <a:cs typeface="Calibri"/>
            </a:endParaRPr>
          </a:p>
        </p:txBody>
      </p:sp>
      <p:pic>
        <p:nvPicPr>
          <p:cNvPr id="5" name="Graphic 5" descr="Chevron arrows">
            <a:extLst>
              <a:ext uri="{FF2B5EF4-FFF2-40B4-BE49-F238E27FC236}">
                <a16:creationId xmlns:a16="http://schemas.microsoft.com/office/drawing/2014/main" id="{0DD5D61E-1EF5-454E-A0F2-4FD8AD12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503" y="5180940"/>
            <a:ext cx="474134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F053-2E7B-8B41-98AF-256B7D1D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63CE-6C81-614F-BD67-D88D50A4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Please refer to the Executive Summary for draft policy statements starting on page 5</a:t>
            </a:r>
          </a:p>
        </p:txBody>
      </p:sp>
    </p:spTree>
    <p:extLst>
      <p:ext uri="{BB962C8B-B14F-4D97-AF65-F5344CB8AC3E}">
        <p14:creationId xmlns:p14="http://schemas.microsoft.com/office/powerpoint/2010/main" val="343921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372696-fea6-4f20-8e56-281e63a947f1">
      <UserInfo>
        <DisplayName>Lewis, Jonathan</DisplayName>
        <AccountId>1885</AccountId>
        <AccountType/>
      </UserInfo>
      <UserInfo>
        <DisplayName>Van Thiel, Laurie</DisplayName>
        <AccountId>4950</AccountId>
        <AccountType/>
      </UserInfo>
      <UserInfo>
        <DisplayName>Hamlin, Brian</DisplayName>
        <AccountId>6891</AccountId>
        <AccountType/>
      </UserInfo>
      <UserInfo>
        <DisplayName>Snyder, MaryCatherine</DisplayName>
        <AccountId>265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2BFA0A434DD42A4E3FBCFFF03747D" ma:contentTypeVersion="10" ma:contentTypeDescription="Create a new document." ma:contentTypeScope="" ma:versionID="be2ddc73ad1e9408239f418d82083df4">
  <xsd:schema xmlns:xsd="http://www.w3.org/2001/XMLSchema" xmlns:xs="http://www.w3.org/2001/XMLSchema" xmlns:p="http://schemas.microsoft.com/office/2006/metadata/properties" xmlns:ns2="97372696-fea6-4f20-8e56-281e63a947f1" xmlns:ns3="e45fc1ec-3d2a-4122-9ca3-2a943623b3da" targetNamespace="http://schemas.microsoft.com/office/2006/metadata/properties" ma:root="true" ma:fieldsID="42d131ad6196318f7240be175f32a98b" ns2:_="" ns3:_="">
    <xsd:import namespace="97372696-fea6-4f20-8e56-281e63a947f1"/>
    <xsd:import namespace="e45fc1ec-3d2a-4122-9ca3-2a943623b3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72696-fea6-4f20-8e56-281e63a947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fc1ec-3d2a-4122-9ca3-2a943623b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45fc1ec-3d2a-4122-9ca3-2a943623b3da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97372696-fea6-4f20-8e56-281e63a947f1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E578E-4182-4091-A281-1F0B6AA95455}">
  <ds:schemaRefs>
    <ds:schemaRef ds:uri="97372696-fea6-4f20-8e56-281e63a947f1"/>
    <ds:schemaRef ds:uri="e45fc1ec-3d2a-4122-9ca3-2a943623b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854</Words>
  <Application>Microsoft Macintosh PowerPoint</Application>
  <PresentationFormat>Widescreen</PresentationFormat>
  <Paragraphs>146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 Light</vt:lpstr>
      <vt:lpstr>Symbol</vt:lpstr>
      <vt:lpstr>Georgia</vt:lpstr>
      <vt:lpstr>Calibri</vt:lpstr>
      <vt:lpstr>Arial</vt:lpstr>
      <vt:lpstr>Wingdings</vt:lpstr>
      <vt:lpstr>Seattle Text</vt:lpstr>
      <vt:lpstr>Courier New</vt:lpstr>
      <vt:lpstr>Office Theme</vt:lpstr>
      <vt:lpstr>Office Theme</vt:lpstr>
      <vt:lpstr>Office Theme</vt:lpstr>
      <vt:lpstr>Office Theme</vt:lpstr>
      <vt:lpstr>Policy &amp; Operations Advisory Group</vt:lpstr>
      <vt:lpstr>Meeting overview</vt:lpstr>
      <vt:lpstr>Meeting format</vt:lpstr>
      <vt:lpstr>Meeting objectives</vt:lpstr>
      <vt:lpstr>Modal Integration Policy Framework</vt:lpstr>
      <vt:lpstr>Where we've been</vt:lpstr>
      <vt:lpstr>Desired outcomes</vt:lpstr>
      <vt:lpstr>Policy concepts to address modal networks where ROW is deficient: Overview</vt:lpstr>
      <vt:lpstr>Draft policies</vt:lpstr>
      <vt:lpstr>Discussion</vt:lpstr>
      <vt:lpstr>Modal Integration:  Next Steps</vt:lpstr>
      <vt:lpstr>Where we’re headed</vt:lpstr>
      <vt:lpstr>Complementary policies (near-term)</vt:lpstr>
      <vt:lpstr>Project development tools (near-term)</vt:lpstr>
      <vt:lpstr>Citywide integrated transportation plan (longer-term)</vt:lpstr>
      <vt:lpstr>Discussion </vt:lpstr>
      <vt:lpstr>Discussion of POAG Experience</vt:lpstr>
      <vt:lpstr>Recap: original vision for POAG</vt:lpstr>
      <vt:lpstr>Discussion</vt:lpstr>
      <vt:lpstr>POAG: Next Steps</vt:lpstr>
      <vt:lpstr>Next steps for you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&amp; Operations Advisory Group</dc:title>
  <dc:creator>Brennan, Thomas</dc:creator>
  <cp:lastModifiedBy>Smith, Ellie</cp:lastModifiedBy>
  <cp:revision>80</cp:revision>
  <dcterms:created xsi:type="dcterms:W3CDTF">2020-08-13T03:26:20Z</dcterms:created>
  <dcterms:modified xsi:type="dcterms:W3CDTF">2021-01-23T17:27:21Z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0x010100AF22BFA0A434DD42A4E3FBCFFF03747D</vt:lpwstr>
  </property>
</Properties>
</file>