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30"/>
  </p:notesMasterIdLst>
  <p:sldIdLst>
    <p:sldId id="272" r:id="rId5"/>
    <p:sldId id="344" r:id="rId6"/>
    <p:sldId id="501" r:id="rId7"/>
    <p:sldId id="345" r:id="rId8"/>
    <p:sldId id="466" r:id="rId9"/>
    <p:sldId id="679" r:id="rId10"/>
    <p:sldId id="651" r:id="rId11"/>
    <p:sldId id="650" r:id="rId12"/>
    <p:sldId id="657" r:id="rId13"/>
    <p:sldId id="688" r:id="rId14"/>
    <p:sldId id="346" r:id="rId15"/>
    <p:sldId id="680" r:id="rId16"/>
    <p:sldId id="684" r:id="rId17"/>
    <p:sldId id="685" r:id="rId18"/>
    <p:sldId id="683" r:id="rId19"/>
    <p:sldId id="701" r:id="rId20"/>
    <p:sldId id="702" r:id="rId21"/>
    <p:sldId id="691" r:id="rId22"/>
    <p:sldId id="696" r:id="rId23"/>
    <p:sldId id="703" r:id="rId24"/>
    <p:sldId id="698" r:id="rId25"/>
    <p:sldId id="704" r:id="rId26"/>
    <p:sldId id="700" r:id="rId27"/>
    <p:sldId id="479" r:id="rId28"/>
    <p:sldId id="265"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Seattle Text"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imball-Brown, Corinna" initials="KC" lastIdx="1" clrIdx="6"/>
  <p:cmAuthor id="1" name="Chow, Evelyn" initials="CE" lastIdx="0" clrIdx="0"/>
  <p:cmAuthor id="8" name="Rasmussen, Dusty" initials="RD" lastIdx="1" clrIdx="7"/>
  <p:cmAuthor id="2" name="Smith, Ellie" initials="SE" lastIdx="55" clrIdx="1"/>
  <p:cmAuthor id="9" name="McLaughlin, Susan" initials="MS" lastIdx="14" clrIdx="8"/>
  <p:cmAuthor id="3" name="Wojcicki, Laura" initials="WL" lastIdx="34" clrIdx="2"/>
  <p:cmAuthor id="10" name="Moll, Lizzie" initials="ML" lastIdx="6" clrIdx="9"/>
  <p:cmAuthor id="4" name="Brennan, Thomas" initials="BT" lastIdx="82" clrIdx="3"/>
  <p:cmAuthor id="11" name="Dacanay, Radcliffe" initials="DR" lastIdx="1" clrIdx="10"/>
  <p:cmAuthor id="5" name="Krawczyk, Tracy" initials="KT" lastIdx="34" clrIdx="4"/>
  <p:cmAuthor id="12" name="Susan" initials="" lastIdx="1" clrIdx="11"/>
  <p:cmAuthor id="6" name="Lewis, Jonathan" initials="LJ" lastIdx="1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1C91D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69"/>
    <p:restoredTop sz="68571" autoAdjust="0"/>
  </p:normalViewPr>
  <p:slideViewPr>
    <p:cSldViewPr snapToGrid="0">
      <p:cViewPr varScale="1">
        <p:scale>
          <a:sx n="85" d="100"/>
          <a:sy n="85" d="100"/>
        </p:scale>
        <p:origin x="121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BAE5B-F118-4961-BA92-79310DC277B4}" type="datetimeFigureOut">
              <a:rPr lang="en-US" smtClean="0"/>
              <a:t>9/21/20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62E38-1DBF-493E-8775-8109287F1EB1}" type="slidenum">
              <a:rPr lang="en-US" smtClean="0"/>
              <a:t>‹#›</a:t>
            </a:fld>
            <a:endParaRPr lang="en-US"/>
          </a:p>
        </p:txBody>
      </p:sp>
    </p:spTree>
    <p:extLst>
      <p:ext uri="{BB962C8B-B14F-4D97-AF65-F5344CB8AC3E}">
        <p14:creationId xmlns:p14="http://schemas.microsoft.com/office/powerpoint/2010/main" val="257453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a:t>
            </a:fld>
            <a:endParaRPr lang="en-US"/>
          </a:p>
        </p:txBody>
      </p:sp>
    </p:spTree>
    <p:extLst>
      <p:ext uri="{BB962C8B-B14F-4D97-AF65-F5344CB8AC3E}">
        <p14:creationId xmlns:p14="http://schemas.microsoft.com/office/powerpoint/2010/main" val="105383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75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11</a:t>
            </a:fld>
            <a:endParaRPr lang="en-US"/>
          </a:p>
        </p:txBody>
      </p:sp>
    </p:spTree>
    <p:extLst>
      <p:ext uri="{BB962C8B-B14F-4D97-AF65-F5344CB8AC3E}">
        <p14:creationId xmlns:p14="http://schemas.microsoft.com/office/powerpoint/2010/main" val="4120632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12</a:t>
            </a:fld>
            <a:endParaRPr lang="en-US"/>
          </a:p>
        </p:txBody>
      </p:sp>
    </p:spTree>
    <p:extLst>
      <p:ext uri="{BB962C8B-B14F-4D97-AF65-F5344CB8AC3E}">
        <p14:creationId xmlns:p14="http://schemas.microsoft.com/office/powerpoint/2010/main" val="2631416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13</a:t>
            </a:fld>
            <a:endParaRPr lang="en-US"/>
          </a:p>
        </p:txBody>
      </p:sp>
    </p:spTree>
    <p:extLst>
      <p:ext uri="{BB962C8B-B14F-4D97-AF65-F5344CB8AC3E}">
        <p14:creationId xmlns:p14="http://schemas.microsoft.com/office/powerpoint/2010/main" val="9113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14</a:t>
            </a:fld>
            <a:endParaRPr lang="en-US"/>
          </a:p>
        </p:txBody>
      </p:sp>
    </p:spTree>
    <p:extLst>
      <p:ext uri="{BB962C8B-B14F-4D97-AF65-F5344CB8AC3E}">
        <p14:creationId xmlns:p14="http://schemas.microsoft.com/office/powerpoint/2010/main" val="343143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15</a:t>
            </a:fld>
            <a:endParaRPr lang="en-US"/>
          </a:p>
        </p:txBody>
      </p:sp>
    </p:spTree>
    <p:extLst>
      <p:ext uri="{BB962C8B-B14F-4D97-AF65-F5344CB8AC3E}">
        <p14:creationId xmlns:p14="http://schemas.microsoft.com/office/powerpoint/2010/main" val="309291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17</a:t>
            </a:fld>
            <a:endParaRPr lang="en-US"/>
          </a:p>
        </p:txBody>
      </p:sp>
    </p:spTree>
    <p:extLst>
      <p:ext uri="{BB962C8B-B14F-4D97-AF65-F5344CB8AC3E}">
        <p14:creationId xmlns:p14="http://schemas.microsoft.com/office/powerpoint/2010/main" val="2777579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18</a:t>
            </a:fld>
            <a:endParaRPr lang="en-US"/>
          </a:p>
        </p:txBody>
      </p:sp>
    </p:spTree>
    <p:extLst>
      <p:ext uri="{BB962C8B-B14F-4D97-AF65-F5344CB8AC3E}">
        <p14:creationId xmlns:p14="http://schemas.microsoft.com/office/powerpoint/2010/main" val="3846102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20</a:t>
            </a:fld>
            <a:endParaRPr lang="en-US"/>
          </a:p>
        </p:txBody>
      </p:sp>
    </p:spTree>
    <p:extLst>
      <p:ext uri="{BB962C8B-B14F-4D97-AF65-F5344CB8AC3E}">
        <p14:creationId xmlns:p14="http://schemas.microsoft.com/office/powerpoint/2010/main" val="427302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21</a:t>
            </a:fld>
            <a:endParaRPr lang="en-US"/>
          </a:p>
        </p:txBody>
      </p:sp>
    </p:spTree>
    <p:extLst>
      <p:ext uri="{BB962C8B-B14F-4D97-AF65-F5344CB8AC3E}">
        <p14:creationId xmlns:p14="http://schemas.microsoft.com/office/powerpoint/2010/main" val="1281367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Bef>
                <a:spcPts val="1000"/>
              </a:spcBef>
              <a:buFont typeface="Arial"/>
              <a:buChar char="•"/>
            </a:pPr>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23</a:t>
            </a:fld>
            <a:endParaRPr lang="en-US"/>
          </a:p>
        </p:txBody>
      </p:sp>
    </p:spTree>
    <p:extLst>
      <p:ext uri="{BB962C8B-B14F-4D97-AF65-F5344CB8AC3E}">
        <p14:creationId xmlns:p14="http://schemas.microsoft.com/office/powerpoint/2010/main" val="296156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2</a:t>
            </a:fld>
            <a:endParaRPr lang="en-US"/>
          </a:p>
        </p:txBody>
      </p:sp>
    </p:spTree>
    <p:extLst>
      <p:ext uri="{BB962C8B-B14F-4D97-AF65-F5344CB8AC3E}">
        <p14:creationId xmlns:p14="http://schemas.microsoft.com/office/powerpoint/2010/main" val="348535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24</a:t>
            </a:fld>
            <a:endParaRPr lang="en-US"/>
          </a:p>
        </p:txBody>
      </p:sp>
    </p:spTree>
    <p:extLst>
      <p:ext uri="{BB962C8B-B14F-4D97-AF65-F5344CB8AC3E}">
        <p14:creationId xmlns:p14="http://schemas.microsoft.com/office/powerpoint/2010/main" val="2957719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25</a:t>
            </a:fld>
            <a:endParaRPr lang="en-US"/>
          </a:p>
        </p:txBody>
      </p:sp>
    </p:spTree>
    <p:extLst>
      <p:ext uri="{BB962C8B-B14F-4D97-AF65-F5344CB8AC3E}">
        <p14:creationId xmlns:p14="http://schemas.microsoft.com/office/powerpoint/2010/main" val="1983790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3</a:t>
            </a:fld>
            <a:endParaRPr lang="en-US"/>
          </a:p>
        </p:txBody>
      </p:sp>
    </p:spTree>
    <p:extLst>
      <p:ext uri="{BB962C8B-B14F-4D97-AF65-F5344CB8AC3E}">
        <p14:creationId xmlns:p14="http://schemas.microsoft.com/office/powerpoint/2010/main" val="400126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4</a:t>
            </a:fld>
            <a:endParaRPr lang="en-US"/>
          </a:p>
        </p:txBody>
      </p:sp>
    </p:spTree>
    <p:extLst>
      <p:ext uri="{BB962C8B-B14F-4D97-AF65-F5344CB8AC3E}">
        <p14:creationId xmlns:p14="http://schemas.microsoft.com/office/powerpoint/2010/main" val="339525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6</a:t>
            </a:fld>
            <a:endParaRPr lang="en-US"/>
          </a:p>
        </p:txBody>
      </p:sp>
    </p:spTree>
    <p:extLst>
      <p:ext uri="{BB962C8B-B14F-4D97-AF65-F5344CB8AC3E}">
        <p14:creationId xmlns:p14="http://schemas.microsoft.com/office/powerpoint/2010/main" val="2631416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05656-F93C-B84B-A6F6-062585C3235A}" type="slidenum">
              <a:rPr lang="en-US" smtClean="0"/>
              <a:t>7</a:t>
            </a:fld>
            <a:endParaRPr lang="en-US"/>
          </a:p>
        </p:txBody>
      </p:sp>
    </p:spTree>
    <p:extLst>
      <p:ext uri="{BB962C8B-B14F-4D97-AF65-F5344CB8AC3E}">
        <p14:creationId xmlns:p14="http://schemas.microsoft.com/office/powerpoint/2010/main" val="2746787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8</a:t>
            </a:fld>
            <a:endParaRPr lang="en-US"/>
          </a:p>
        </p:txBody>
      </p:sp>
    </p:spTree>
    <p:extLst>
      <p:ext uri="{BB962C8B-B14F-4D97-AF65-F5344CB8AC3E}">
        <p14:creationId xmlns:p14="http://schemas.microsoft.com/office/powerpoint/2010/main" val="3787754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605656-F93C-B84B-A6F6-062585C3235A}" type="slidenum">
              <a:rPr lang="en-US" smtClean="0"/>
              <a:t>9</a:t>
            </a:fld>
            <a:endParaRPr lang="en-US"/>
          </a:p>
        </p:txBody>
      </p:sp>
    </p:spTree>
    <p:extLst>
      <p:ext uri="{BB962C8B-B14F-4D97-AF65-F5344CB8AC3E}">
        <p14:creationId xmlns:p14="http://schemas.microsoft.com/office/powerpoint/2010/main" val="385249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10</a:t>
            </a:fld>
            <a:endParaRPr lang="en-US"/>
          </a:p>
        </p:txBody>
      </p:sp>
    </p:spTree>
    <p:extLst>
      <p:ext uri="{BB962C8B-B14F-4D97-AF65-F5344CB8AC3E}">
        <p14:creationId xmlns:p14="http://schemas.microsoft.com/office/powerpoint/2010/main" val="2887367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4050" b="1">
                <a:solidFill>
                  <a:schemeClr val="tx1"/>
                </a:solidFill>
              </a:defRPr>
            </a:lvl1pPr>
          </a:lstStyle>
          <a:p>
            <a:r>
              <a:rPr lang="en-US"/>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3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TextBox 4">
            <a:extLst>
              <a:ext uri="{FF2B5EF4-FFF2-40B4-BE49-F238E27FC236}">
                <a16:creationId xmlns:a16="http://schemas.microsoft.com/office/drawing/2014/main" id="{75741BA6-CDAF-4674-85A3-AACB1F552E26}"/>
              </a:ext>
            </a:extLst>
          </p:cNvPr>
          <p:cNvSpPr txBox="1"/>
          <p:nvPr userDrawn="1"/>
        </p:nvSpPr>
        <p:spPr>
          <a:xfrm>
            <a:off x="0" y="6516971"/>
            <a:ext cx="9415463" cy="307777"/>
          </a:xfrm>
          <a:prstGeom prst="rect">
            <a:avLst/>
          </a:prstGeom>
          <a:noFill/>
        </p:spPr>
        <p:txBody>
          <a:bodyPr wrap="square" rtlCol="0">
            <a:spAutoFit/>
          </a:bodyPr>
          <a:lstStyle/>
          <a:p>
            <a:r>
              <a:rPr lang="en-US" sz="1400" b="1" dirty="0">
                <a:solidFill>
                  <a:schemeClr val="tx1"/>
                </a:solidFill>
              </a:rPr>
              <a:t>9/24/2020  Department of Transportation</a:t>
            </a:r>
          </a:p>
        </p:txBody>
      </p:sp>
    </p:spTree>
    <p:extLst>
      <p:ext uri="{BB962C8B-B14F-4D97-AF65-F5344CB8AC3E}">
        <p14:creationId xmlns:p14="http://schemas.microsoft.com/office/powerpoint/2010/main" val="13298748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sz="4400"/>
            </a:lvl1pPr>
          </a:lstStyle>
          <a:p>
            <a:r>
              <a:rPr lang="en-US"/>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73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1" y="1709740"/>
            <a:ext cx="10515600" cy="2852737"/>
          </a:xfrm>
        </p:spPr>
        <p:txBody>
          <a:bodyPr anchor="b"/>
          <a:lstStyle>
            <a:lvl1pPr>
              <a:defRPr sz="4400"/>
            </a:lvl1pPr>
          </a:lstStyle>
          <a:p>
            <a:r>
              <a:rPr lang="en-US"/>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1" y="4589464"/>
            <a:ext cx="10515600" cy="1332860"/>
          </a:xfrm>
        </p:spPr>
        <p:txBody>
          <a:bodyPr/>
          <a:lstStyle>
            <a:lvl1pPr marL="0" indent="0">
              <a:buNone/>
              <a:defRPr sz="1800">
                <a:solidFill>
                  <a:schemeClr val="tx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50599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sz="4400"/>
            </a:lvl1pPr>
          </a:lstStyle>
          <a:p>
            <a:r>
              <a:rPr lang="en-US"/>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85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7"/>
            <a:ext cx="10515600" cy="1325563"/>
          </a:xfrm>
        </p:spPr>
        <p:txBody>
          <a:bodyPr/>
          <a:lstStyle>
            <a:lvl1pPr>
              <a:defRPr sz="4400"/>
            </a:lvl1pPr>
          </a:lstStyle>
          <a:p>
            <a:r>
              <a:rPr lang="en-US"/>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9" y="1681163"/>
            <a:ext cx="5157787" cy="823912"/>
          </a:xfrm>
        </p:spPr>
        <p:txBody>
          <a:bodyPr anchor="b"/>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9" y="2505075"/>
            <a:ext cx="5157787"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1" y="1681163"/>
            <a:ext cx="5183188" cy="823912"/>
          </a:xfrm>
        </p:spPr>
        <p:txBody>
          <a:bodyPr anchor="b">
            <a:normAutofit/>
          </a:bodyPr>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1" y="2505075"/>
            <a:ext cx="5183188"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23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lvl1pPr>
              <a:defRPr sz="4400"/>
            </a:lvl1pPr>
          </a:lstStyle>
          <a:p>
            <a:r>
              <a:rPr lang="en-US"/>
              <a:t>Title</a:t>
            </a:r>
          </a:p>
        </p:txBody>
      </p:sp>
    </p:spTree>
    <p:extLst>
      <p:ext uri="{BB962C8B-B14F-4D97-AF65-F5344CB8AC3E}">
        <p14:creationId xmlns:p14="http://schemas.microsoft.com/office/powerpoint/2010/main" val="218047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5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100883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41074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A8B5E1-A20A-40A6-ADD7-A6D96AA0B5D0}"/>
              </a:ext>
            </a:extLst>
          </p:cNvPr>
          <p:cNvSpPr/>
          <p:nvPr userDrawn="1"/>
        </p:nvSpPr>
        <p:spPr>
          <a:xfrm>
            <a:off x="0" y="6057258"/>
            <a:ext cx="12192000" cy="800741"/>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1CF4B9A-3089-4D6E-8866-D84E2050BDB2}"/>
              </a:ext>
            </a:extLst>
          </p:cNvPr>
          <p:cNvPicPr>
            <a:picLocks noChangeAspect="1"/>
          </p:cNvPicPr>
          <p:nvPr userDrawn="1"/>
        </p:nvPicPr>
        <p:blipFill>
          <a:blip r:embed="rId11"/>
          <a:stretch>
            <a:fillRect/>
          </a:stretch>
        </p:blipFill>
        <p:spPr>
          <a:xfrm>
            <a:off x="9415463" y="6057258"/>
            <a:ext cx="2776537" cy="820079"/>
          </a:xfrm>
          <a:prstGeom prst="rect">
            <a:avLst/>
          </a:prstGeom>
        </p:spPr>
      </p:pic>
      <p:sp>
        <p:nvSpPr>
          <p:cNvPr id="6" name="TextBox 5">
            <a:extLst>
              <a:ext uri="{FF2B5EF4-FFF2-40B4-BE49-F238E27FC236}">
                <a16:creationId xmlns:a16="http://schemas.microsoft.com/office/drawing/2014/main" id="{BA280D15-FD9D-46C3-AD11-3C7ED8EF0895}"/>
              </a:ext>
            </a:extLst>
          </p:cNvPr>
          <p:cNvSpPr txBox="1"/>
          <p:nvPr userDrawn="1"/>
        </p:nvSpPr>
        <p:spPr>
          <a:xfrm>
            <a:off x="218731" y="6303739"/>
            <a:ext cx="9196732" cy="307777"/>
          </a:xfrm>
          <a:prstGeom prst="rect">
            <a:avLst/>
          </a:prstGeom>
          <a:noFill/>
        </p:spPr>
        <p:txBody>
          <a:bodyPr wrap="square" rtlCol="0">
            <a:spAutoFit/>
          </a:bodyPr>
          <a:lstStyle/>
          <a:p>
            <a:r>
              <a:rPr lang="en-US" sz="1400" b="1" dirty="0">
                <a:solidFill>
                  <a:schemeClr val="bg1"/>
                </a:solidFill>
              </a:rPr>
              <a:t>9/24/2020      Department of Transportation      </a:t>
            </a:r>
            <a:fld id="{4EB2B51C-319E-4D77-ADF7-361A9C15B475}" type="slidenum">
              <a:rPr lang="en-US" sz="1400" b="1" smtClean="0">
                <a:solidFill>
                  <a:schemeClr val="bg1"/>
                </a:solidFill>
              </a:rPr>
              <a:pPr/>
              <a:t>‹#›</a:t>
            </a:fld>
            <a:endParaRPr lang="en-US" sz="1400" b="1" dirty="0">
              <a:solidFill>
                <a:schemeClr val="bg1"/>
              </a:solidFill>
            </a:endParaRPr>
          </a:p>
        </p:txBody>
      </p:sp>
    </p:spTree>
    <p:extLst>
      <p:ext uri="{BB962C8B-B14F-4D97-AF65-F5344CB8AC3E}">
        <p14:creationId xmlns:p14="http://schemas.microsoft.com/office/powerpoint/2010/main" val="653309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of meeting title slide. Photo of an intersection in Seattle that streetcar tracks, a community painted crosswalk, and protected bike lane paint. ">
            <a:extLst>
              <a:ext uri="{FF2B5EF4-FFF2-40B4-BE49-F238E27FC236}">
                <a16:creationId xmlns:a16="http://schemas.microsoft.com/office/drawing/2014/main" id="{11B1627E-AAE5-5448-87B0-4381A3A005F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27436"/>
            <a:ext cx="12192000" cy="6122257"/>
          </a:xfrm>
          <a:prstGeom prst="rect">
            <a:avLst/>
          </a:prstGeom>
        </p:spPr>
      </p:pic>
      <p:sp>
        <p:nvSpPr>
          <p:cNvPr id="8" name="Title 1">
            <a:extLst>
              <a:ext uri="{FF2B5EF4-FFF2-40B4-BE49-F238E27FC236}">
                <a16:creationId xmlns:a16="http://schemas.microsoft.com/office/drawing/2014/main" id="{B1959FC0-67C0-419F-9B62-8FFFDA0C2B4B}"/>
              </a:ext>
            </a:extLst>
          </p:cNvPr>
          <p:cNvSpPr>
            <a:spLocks noGrp="1"/>
          </p:cNvSpPr>
          <p:nvPr>
            <p:ph type="ctrTitle"/>
          </p:nvPr>
        </p:nvSpPr>
        <p:spPr>
          <a:xfrm>
            <a:off x="1524000" y="1710267"/>
            <a:ext cx="9144000" cy="1799695"/>
          </a:xfrm>
          <a:solidFill>
            <a:schemeClr val="bg1">
              <a:alpha val="50000"/>
            </a:schemeClr>
          </a:solidFill>
        </p:spPr>
        <p:txBody>
          <a:bodyPr>
            <a:normAutofit/>
          </a:bodyPr>
          <a:lstStyle/>
          <a:p>
            <a:r>
              <a:rPr lang="en-US" sz="6000"/>
              <a:t>Policy &amp; Operations Advisory Group</a:t>
            </a:r>
          </a:p>
        </p:txBody>
      </p:sp>
      <p:sp>
        <p:nvSpPr>
          <p:cNvPr id="6" name="Rectangle 5">
            <a:extLst>
              <a:ext uri="{FF2B5EF4-FFF2-40B4-BE49-F238E27FC236}">
                <a16:creationId xmlns:a16="http://schemas.microsoft.com/office/drawing/2014/main" id="{B3F65539-0726-4A02-B439-6FE3AF6CCC05}"/>
              </a:ext>
            </a:extLst>
          </p:cNvPr>
          <p:cNvSpPr/>
          <p:nvPr/>
        </p:nvSpPr>
        <p:spPr>
          <a:xfrm>
            <a:off x="0" y="6094821"/>
            <a:ext cx="6233019" cy="800219"/>
          </a:xfrm>
          <a:prstGeom prst="rect">
            <a:avLst/>
          </a:prstGeom>
        </p:spPr>
        <p:txBody>
          <a:bodyPr wrap="square" anchor="t">
            <a:spAutoFit/>
          </a:bodyPr>
          <a:lstStyle/>
          <a:p>
            <a:r>
              <a:rPr lang="en-US" sz="1400" b="1" dirty="0"/>
              <a:t>Policy &amp; Operations Advisory Group</a:t>
            </a:r>
          </a:p>
          <a:p>
            <a:r>
              <a:rPr lang="en-US" sz="1400" b="1" dirty="0"/>
              <a:t>Transportation Operations and Policy &amp; Planning Divisions</a:t>
            </a:r>
          </a:p>
          <a:p>
            <a:endParaRPr lang="en-US" dirty="0"/>
          </a:p>
        </p:txBody>
      </p:sp>
    </p:spTree>
    <p:extLst>
      <p:ext uri="{BB962C8B-B14F-4D97-AF65-F5344CB8AC3E}">
        <p14:creationId xmlns:p14="http://schemas.microsoft.com/office/powerpoint/2010/main" val="997397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6117-43CF-4FD2-8BB4-17F3E4ADB109}"/>
              </a:ext>
            </a:extLst>
          </p:cNvPr>
          <p:cNvSpPr>
            <a:spLocks noGrp="1"/>
          </p:cNvSpPr>
          <p:nvPr>
            <p:ph type="title"/>
          </p:nvPr>
        </p:nvSpPr>
        <p:spPr/>
        <p:txBody>
          <a:bodyPr/>
          <a:lstStyle/>
          <a:p>
            <a:r>
              <a:rPr lang="en-US">
                <a:cs typeface="Seattle Text"/>
              </a:rPr>
              <a:t>Guiding principles for ROW allocation</a:t>
            </a:r>
            <a:endParaRPr lang="en-US"/>
          </a:p>
        </p:txBody>
      </p:sp>
      <p:sp>
        <p:nvSpPr>
          <p:cNvPr id="3" name="Content Placeholder 2">
            <a:extLst>
              <a:ext uri="{FF2B5EF4-FFF2-40B4-BE49-F238E27FC236}">
                <a16:creationId xmlns:a16="http://schemas.microsoft.com/office/drawing/2014/main" id="{E32C8C6A-04CA-4631-AE23-FD8FAFC32E35}"/>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Protect </a:t>
            </a:r>
            <a:r>
              <a:rPr lang="en-US" b="1" dirty="0">
                <a:cs typeface="Calibri"/>
              </a:rPr>
              <a:t>network integrity</a:t>
            </a:r>
            <a:endParaRPr lang="en-US" dirty="0">
              <a:cs typeface="Calibri"/>
            </a:endParaRPr>
          </a:p>
          <a:p>
            <a:pPr marL="0" indent="0">
              <a:buNone/>
            </a:pPr>
            <a:endParaRPr lang="en-US" dirty="0">
              <a:cs typeface="Calibri"/>
            </a:endParaRPr>
          </a:p>
          <a:p>
            <a:pPr marL="0" indent="0">
              <a:buNone/>
            </a:pPr>
            <a:r>
              <a:rPr lang="en-US" dirty="0">
                <a:cs typeface="Calibri"/>
              </a:rPr>
              <a:t>Prioritize </a:t>
            </a:r>
            <a:r>
              <a:rPr lang="en-US" b="1" dirty="0">
                <a:cs typeface="Calibri"/>
              </a:rPr>
              <a:t>pedestrian movement and safety</a:t>
            </a:r>
            <a:r>
              <a:rPr lang="en-US" dirty="0">
                <a:cs typeface="Calibri"/>
              </a:rPr>
              <a:t> within urban villages and centers</a:t>
            </a:r>
          </a:p>
          <a:p>
            <a:pPr marL="457200" indent="-457200">
              <a:buAutoNum type="arabicPeriod"/>
            </a:pPr>
            <a:endParaRPr lang="en-US" dirty="0">
              <a:cs typeface="Calibri"/>
            </a:endParaRPr>
          </a:p>
          <a:p>
            <a:pPr marL="0" indent="0">
              <a:buNone/>
            </a:pPr>
            <a:r>
              <a:rPr lang="en-US" dirty="0">
                <a:cs typeface="Calibri"/>
              </a:rPr>
              <a:t>Prioritize </a:t>
            </a:r>
            <a:r>
              <a:rPr lang="en-US" b="1" dirty="0">
                <a:cs typeface="Calibri"/>
              </a:rPr>
              <a:t>person throughput</a:t>
            </a:r>
            <a:r>
              <a:rPr lang="en-US" dirty="0">
                <a:cs typeface="Calibri"/>
              </a:rPr>
              <a:t> in between urban villages and centers</a:t>
            </a:r>
          </a:p>
          <a:p>
            <a:pPr marL="0" indent="0">
              <a:buNone/>
            </a:pPr>
            <a:endParaRPr lang="en-US" dirty="0">
              <a:cs typeface="Calibri"/>
            </a:endParaRPr>
          </a:p>
          <a:p>
            <a:pPr marL="0" indent="0">
              <a:buNone/>
            </a:pPr>
            <a:r>
              <a:rPr lang="en-US" dirty="0">
                <a:cs typeface="Calibri"/>
              </a:rPr>
              <a:t>Prioritize </a:t>
            </a:r>
            <a:r>
              <a:rPr lang="en-US" b="1" dirty="0">
                <a:cs typeface="Calibri"/>
              </a:rPr>
              <a:t>bicycle safety and legibility</a:t>
            </a:r>
            <a:r>
              <a:rPr lang="en-US" dirty="0">
                <a:cs typeface="Calibri"/>
              </a:rPr>
              <a:t> at critical connections</a:t>
            </a:r>
          </a:p>
          <a:p>
            <a:pPr marL="0" indent="0">
              <a:buNone/>
            </a:pPr>
            <a:endParaRPr lang="en-US" dirty="0">
              <a:cs typeface="Calibri"/>
            </a:endParaRPr>
          </a:p>
          <a:p>
            <a:pPr marL="0" indent="0">
              <a:buNone/>
            </a:pPr>
            <a:r>
              <a:rPr lang="en-US" dirty="0">
                <a:cs typeface="Calibri"/>
              </a:rPr>
              <a:t>Prioritize </a:t>
            </a:r>
            <a:r>
              <a:rPr lang="en-US" b="1" dirty="0">
                <a:cs typeface="Calibri"/>
              </a:rPr>
              <a:t>goods movement</a:t>
            </a:r>
            <a:r>
              <a:rPr lang="en-US" dirty="0">
                <a:cs typeface="Calibri"/>
              </a:rPr>
              <a:t> in Manufacturing/Industrial Centers</a:t>
            </a:r>
          </a:p>
        </p:txBody>
      </p:sp>
    </p:spTree>
    <p:extLst>
      <p:ext uri="{BB962C8B-B14F-4D97-AF65-F5344CB8AC3E}">
        <p14:creationId xmlns:p14="http://schemas.microsoft.com/office/powerpoint/2010/main" val="825687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5F1F-152D-4905-9CE2-11B7407C8E9F}"/>
              </a:ext>
            </a:extLst>
          </p:cNvPr>
          <p:cNvSpPr>
            <a:spLocks noGrp="1"/>
          </p:cNvSpPr>
          <p:nvPr>
            <p:ph type="title"/>
          </p:nvPr>
        </p:nvSpPr>
        <p:spPr/>
        <p:txBody>
          <a:bodyPr>
            <a:normAutofit/>
          </a:bodyPr>
          <a:lstStyle/>
          <a:p>
            <a:r>
              <a:rPr lang="en-US"/>
              <a:t>Comprehensive Plan</a:t>
            </a:r>
            <a:endParaRPr lang="en-US">
              <a:cs typeface="Seattle Text"/>
            </a:endParaRPr>
          </a:p>
        </p:txBody>
      </p:sp>
      <p:sp>
        <p:nvSpPr>
          <p:cNvPr id="3" name="Content Placeholder 2">
            <a:extLst>
              <a:ext uri="{FF2B5EF4-FFF2-40B4-BE49-F238E27FC236}">
                <a16:creationId xmlns:a16="http://schemas.microsoft.com/office/drawing/2014/main" id="{7C290735-E4C5-487E-81E2-646A97752302}"/>
              </a:ext>
            </a:extLst>
          </p:cNvPr>
          <p:cNvSpPr>
            <a:spLocks noGrp="1"/>
          </p:cNvSpPr>
          <p:nvPr>
            <p:ph idx="1"/>
          </p:nvPr>
        </p:nvSpPr>
        <p:spPr>
          <a:xfrm>
            <a:off x="838200" y="1825625"/>
            <a:ext cx="7961489" cy="4087324"/>
          </a:xfrm>
        </p:spPr>
        <p:txBody>
          <a:bodyPr vert="horz" lIns="91440" tIns="45720" rIns="91440" bIns="45720" rtlCol="0" anchor="t">
            <a:noAutofit/>
          </a:bodyPr>
          <a:lstStyle/>
          <a:p>
            <a:pPr>
              <a:spcBef>
                <a:spcPts val="1800"/>
              </a:spcBef>
            </a:pPr>
            <a:r>
              <a:rPr lang="en-US" dirty="0">
                <a:ea typeface="+mn-lt"/>
                <a:cs typeface="+mn-lt"/>
              </a:rPr>
              <a:t>T 1.3 Design transportation infrastructure in urban centers and villages to support compact, accessible, and walkable neighborhoods for all ages and abilities.</a:t>
            </a:r>
          </a:p>
          <a:p>
            <a:pPr>
              <a:spcBef>
                <a:spcPts val="1800"/>
              </a:spcBef>
            </a:pPr>
            <a:r>
              <a:rPr lang="en-US" dirty="0">
                <a:ea typeface="+mn-lt"/>
                <a:cs typeface="+mn-lt"/>
              </a:rPr>
              <a:t>T 2.5 Prioritize mobility needs in the street </a:t>
            </a:r>
            <a:r>
              <a:rPr lang="en-US" dirty="0" err="1">
                <a:ea typeface="+mn-lt"/>
                <a:cs typeface="+mn-lt"/>
              </a:rPr>
              <a:t>travelway</a:t>
            </a:r>
            <a:r>
              <a:rPr lang="en-US" dirty="0">
                <a:ea typeface="+mn-lt"/>
                <a:cs typeface="+mn-lt"/>
              </a:rPr>
              <a:t> based on safety and … the modal plan networks</a:t>
            </a:r>
            <a:endParaRPr lang="en-US" dirty="0">
              <a:cs typeface="Calibri"/>
            </a:endParaRPr>
          </a:p>
          <a:p>
            <a:pPr>
              <a:spcBef>
                <a:spcPts val="1800"/>
              </a:spcBef>
            </a:pPr>
            <a:r>
              <a:rPr lang="en-US" dirty="0"/>
              <a:t>T 2.8 Not every function can fit in every street. […] Two or more streets can combine to serve as a “complete corridor,” since not every street can accommodate every need</a:t>
            </a:r>
            <a:endParaRPr lang="en-US" dirty="0">
              <a:cs typeface="Calibri"/>
            </a:endParaRPr>
          </a:p>
          <a:p>
            <a:pPr>
              <a:spcBef>
                <a:spcPts val="1800"/>
              </a:spcBef>
            </a:pPr>
            <a:r>
              <a:rPr lang="en-US" dirty="0">
                <a:ea typeface="+mn-lt"/>
                <a:cs typeface="+mn-lt"/>
              </a:rPr>
              <a:t>T 2.9 Develop a decision-making framework to direct the planning, design, and optimization of street right-of-way</a:t>
            </a:r>
            <a:endParaRPr lang="en-US" dirty="0">
              <a:cs typeface="Calibri"/>
            </a:endParaRPr>
          </a:p>
        </p:txBody>
      </p:sp>
      <p:pic>
        <p:nvPicPr>
          <p:cNvPr id="4" name="Picture 4" descr="Aerial photo of a plaza with many pedestrians taken from a distance.">
            <a:extLst>
              <a:ext uri="{FF2B5EF4-FFF2-40B4-BE49-F238E27FC236}">
                <a16:creationId xmlns:a16="http://schemas.microsoft.com/office/drawing/2014/main" id="{293E9E8C-F0AB-4798-A422-AA85259C2E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32713" y="1683821"/>
            <a:ext cx="2487340" cy="4138500"/>
          </a:xfrm>
          <a:prstGeom prst="rect">
            <a:avLst/>
          </a:prstGeom>
        </p:spPr>
      </p:pic>
    </p:spTree>
    <p:extLst>
      <p:ext uri="{BB962C8B-B14F-4D97-AF65-F5344CB8AC3E}">
        <p14:creationId xmlns:p14="http://schemas.microsoft.com/office/powerpoint/2010/main" val="1881394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FF5E-50FD-094C-889F-A6B4B6B6757D}"/>
              </a:ext>
            </a:extLst>
          </p:cNvPr>
          <p:cNvSpPr>
            <a:spLocks noGrp="1"/>
          </p:cNvSpPr>
          <p:nvPr>
            <p:ph type="title"/>
          </p:nvPr>
        </p:nvSpPr>
        <p:spPr/>
        <p:txBody>
          <a:bodyPr/>
          <a:lstStyle/>
          <a:p>
            <a:r>
              <a:rPr lang="en-US">
                <a:ea typeface="+mj-lt"/>
                <a:cs typeface="+mj-lt"/>
              </a:rPr>
              <a:t>Policies and criteria in development</a:t>
            </a:r>
            <a:endParaRPr lang="en-US" b="0" dirty="0">
              <a:ea typeface="+mj-lt"/>
              <a:cs typeface="+mj-lt"/>
            </a:endParaRPr>
          </a:p>
        </p:txBody>
      </p:sp>
      <p:sp>
        <p:nvSpPr>
          <p:cNvPr id="3" name="Content Placeholder 2">
            <a:extLst>
              <a:ext uri="{FF2B5EF4-FFF2-40B4-BE49-F238E27FC236}">
                <a16:creationId xmlns:a16="http://schemas.microsoft.com/office/drawing/2014/main" id="{69025BDD-6E58-D24F-A2EB-BF3C94F9891B}"/>
              </a:ext>
            </a:extLst>
          </p:cNvPr>
          <p:cNvSpPr>
            <a:spLocks noGrp="1"/>
          </p:cNvSpPr>
          <p:nvPr>
            <p:ph idx="1"/>
          </p:nvPr>
        </p:nvSpPr>
        <p:spPr/>
        <p:txBody>
          <a:bodyPr vert="horz" lIns="91440" tIns="45720" rIns="91440" bIns="45720" rtlCol="0" anchor="t">
            <a:normAutofit/>
          </a:bodyPr>
          <a:lstStyle/>
          <a:p>
            <a:pPr marL="342900" lvl="1" indent="-342900">
              <a:buFont typeface="Arial"/>
              <a:buChar char="•"/>
            </a:pPr>
            <a:r>
              <a:rPr lang="en-US" sz="2600" dirty="0">
                <a:solidFill>
                  <a:srgbClr val="001F52"/>
                </a:solidFill>
                <a:ea typeface="+mn-lt"/>
                <a:cs typeface="+mn-lt"/>
              </a:rPr>
              <a:t>Bus-only lane policy</a:t>
            </a:r>
            <a:endParaRPr lang="en-US" sz="2600" dirty="0"/>
          </a:p>
          <a:p>
            <a:pPr marL="342900" lvl="1" indent="-342900">
              <a:buFont typeface="Arial"/>
              <a:buChar char="•"/>
            </a:pPr>
            <a:endParaRPr lang="en-US" sz="2600" dirty="0">
              <a:solidFill>
                <a:srgbClr val="001F52"/>
              </a:solidFill>
              <a:ea typeface="+mn-lt"/>
              <a:cs typeface="+mn-lt"/>
            </a:endParaRPr>
          </a:p>
          <a:p>
            <a:pPr marL="342900" lvl="1" indent="-342900">
              <a:buFont typeface="Arial"/>
              <a:buChar char="•"/>
            </a:pPr>
            <a:r>
              <a:rPr lang="en-US" sz="2600" dirty="0">
                <a:solidFill>
                  <a:srgbClr val="001F52"/>
                </a:solidFill>
                <a:ea typeface="+mn-lt"/>
                <a:cs typeface="+mn-lt"/>
              </a:rPr>
              <a:t>Freight-only lane policy</a:t>
            </a:r>
          </a:p>
          <a:p>
            <a:pPr marL="342900" lvl="1" indent="-342900">
              <a:buFont typeface="Arial"/>
              <a:buChar char="•"/>
            </a:pPr>
            <a:endParaRPr lang="en-US" sz="2600" dirty="0">
              <a:solidFill>
                <a:srgbClr val="001F52"/>
              </a:solidFill>
              <a:ea typeface="+mn-lt"/>
              <a:cs typeface="+mn-lt"/>
            </a:endParaRPr>
          </a:p>
          <a:p>
            <a:pPr marL="342900" lvl="1" indent="-342900">
              <a:buFont typeface="Arial"/>
              <a:buChar char="•"/>
            </a:pPr>
            <a:r>
              <a:rPr lang="en-US" sz="2600" dirty="0">
                <a:solidFill>
                  <a:srgbClr val="001F52"/>
                </a:solidFill>
                <a:ea typeface="+mn-lt"/>
                <a:cs typeface="+mn-lt"/>
              </a:rPr>
              <a:t>Urban village and urban center pedestrian priority</a:t>
            </a:r>
            <a:endParaRPr lang="en-US" dirty="0"/>
          </a:p>
          <a:p>
            <a:pPr marL="342900" lvl="1" indent="-342900">
              <a:buFont typeface="Arial"/>
              <a:buChar char="•"/>
            </a:pPr>
            <a:endParaRPr lang="en-US" sz="2600" dirty="0">
              <a:ea typeface="+mn-lt"/>
              <a:cs typeface="+mn-lt"/>
            </a:endParaRPr>
          </a:p>
          <a:p>
            <a:pPr marL="342900" lvl="1" indent="-342900">
              <a:buFont typeface="Arial"/>
              <a:buChar char="•"/>
            </a:pPr>
            <a:r>
              <a:rPr lang="en-US" sz="2600" dirty="0">
                <a:ea typeface="+mn-lt"/>
                <a:cs typeface="+mn-lt"/>
              </a:rPr>
              <a:t>Critical bicycle network segments</a:t>
            </a:r>
            <a:endParaRPr lang="en-US" dirty="0"/>
          </a:p>
          <a:p>
            <a:pPr marL="0" indent="0">
              <a:buNone/>
            </a:pPr>
            <a:endParaRPr lang="en-US" dirty="0"/>
          </a:p>
        </p:txBody>
      </p:sp>
      <p:sp>
        <p:nvSpPr>
          <p:cNvPr id="4" name="TextBox 3">
            <a:extLst>
              <a:ext uri="{FF2B5EF4-FFF2-40B4-BE49-F238E27FC236}">
                <a16:creationId xmlns:a16="http://schemas.microsoft.com/office/drawing/2014/main" id="{0882B4AA-6C95-43FF-8E58-27689035B42C}"/>
              </a:ext>
            </a:extLst>
          </p:cNvPr>
          <p:cNvSpPr txBox="1"/>
          <p:nvPr/>
        </p:nvSpPr>
        <p:spPr>
          <a:xfrm>
            <a:off x="1004047" y="1642783"/>
            <a:ext cx="8861611" cy="2419124"/>
          </a:xfrm>
          <a:prstGeom prst="rect">
            <a:avLst/>
          </a:prstGeom>
        </p:spPr>
        <p:txBody>
          <a:bodyPr vert="horz" lIns="91440" tIns="45720" rIns="91440" bIns="45720" rtlCol="0" anchor="t">
            <a:normAutofit/>
          </a:bodyPr>
          <a:lstStyle/>
          <a:p>
            <a:pPr defTabSz="685800">
              <a:lnSpc>
                <a:spcPct val="90000"/>
              </a:lnSpc>
              <a:buFont typeface="Arial" panose="020B0604020202020204" pitchFamily="34" charset="0"/>
            </a:pPr>
            <a:endParaRPr lang="en-US" sz="2800" dirty="0">
              <a:solidFill>
                <a:schemeClr val="tx1">
                  <a:lumMod val="50000"/>
                </a:schemeClr>
              </a:solidFill>
              <a:ea typeface="+mn-lt"/>
              <a:cs typeface="+mn-lt"/>
            </a:endParaRPr>
          </a:p>
        </p:txBody>
      </p:sp>
    </p:spTree>
    <p:extLst>
      <p:ext uri="{BB962C8B-B14F-4D97-AF65-F5344CB8AC3E}">
        <p14:creationId xmlns:p14="http://schemas.microsoft.com/office/powerpoint/2010/main" val="2433243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FF5E-50FD-094C-889F-A6B4B6B6757D}"/>
              </a:ext>
            </a:extLst>
          </p:cNvPr>
          <p:cNvSpPr>
            <a:spLocks noGrp="1"/>
          </p:cNvSpPr>
          <p:nvPr>
            <p:ph type="title"/>
          </p:nvPr>
        </p:nvSpPr>
        <p:spPr/>
        <p:txBody>
          <a:bodyPr/>
          <a:lstStyle/>
          <a:p>
            <a:r>
              <a:rPr lang="en-US">
                <a:ea typeface="+mj-lt"/>
                <a:cs typeface="+mj-lt"/>
              </a:rPr>
              <a:t>Bus-only lane policy</a:t>
            </a:r>
            <a:r>
              <a:rPr lang="en-US" dirty="0">
                <a:ea typeface="+mj-lt"/>
                <a:cs typeface="+mj-lt"/>
              </a:rPr>
              <a:t> </a:t>
            </a:r>
            <a:endParaRPr lang="en-US" b="0" dirty="0">
              <a:ea typeface="+mj-lt"/>
              <a:cs typeface="+mj-lt"/>
            </a:endParaRPr>
          </a:p>
        </p:txBody>
      </p:sp>
      <p:sp>
        <p:nvSpPr>
          <p:cNvPr id="3" name="Content Placeholder 2">
            <a:extLst>
              <a:ext uri="{FF2B5EF4-FFF2-40B4-BE49-F238E27FC236}">
                <a16:creationId xmlns:a16="http://schemas.microsoft.com/office/drawing/2014/main" id="{2E4E00D3-93C7-459C-8286-1602BFAC0844}"/>
              </a:ext>
            </a:extLst>
          </p:cNvPr>
          <p:cNvSpPr>
            <a:spLocks noGrp="1"/>
          </p:cNvSpPr>
          <p:nvPr>
            <p:ph idx="1"/>
          </p:nvPr>
        </p:nvSpPr>
        <p:spPr>
          <a:xfrm>
            <a:off x="838200" y="1825625"/>
            <a:ext cx="7302106" cy="4087324"/>
          </a:xfrm>
        </p:spPr>
        <p:txBody>
          <a:bodyPr vert="horz" lIns="91440" tIns="45720" rIns="91440" bIns="45720" rtlCol="0" anchor="t">
            <a:normAutofit/>
          </a:bodyPr>
          <a:lstStyle/>
          <a:p>
            <a:pPr marL="0" indent="0">
              <a:spcBef>
                <a:spcPts val="0"/>
              </a:spcBef>
              <a:buNone/>
            </a:pPr>
            <a:r>
              <a:rPr lang="en-US" sz="2600" dirty="0">
                <a:ea typeface="+mn-lt"/>
                <a:cs typeface="+mn-lt"/>
              </a:rPr>
              <a:t>Establish passenger volume threshold by street segment to inform installation of bus-only lanes</a:t>
            </a:r>
          </a:p>
          <a:p>
            <a:pPr marL="0" indent="0">
              <a:spcBef>
                <a:spcPts val="0"/>
              </a:spcBef>
              <a:buNone/>
            </a:pPr>
            <a:endParaRPr lang="en-US" sz="2600" dirty="0"/>
          </a:p>
          <a:p>
            <a:pPr marL="457200" indent="-457200">
              <a:spcBef>
                <a:spcPts val="0"/>
              </a:spcBef>
              <a:buFont typeface="Arial,Sans-Serif" panose="020B0604020202020204" pitchFamily="34" charset="0"/>
            </a:pPr>
            <a:r>
              <a:rPr lang="en-US" dirty="0">
                <a:ea typeface="+mn-lt"/>
                <a:cs typeface="+mn-lt"/>
              </a:rPr>
              <a:t>Primarily focused on frequent transit network</a:t>
            </a:r>
          </a:p>
          <a:p>
            <a:pPr marL="457200" indent="-457200">
              <a:spcBef>
                <a:spcPts val="0"/>
              </a:spcBef>
              <a:buFont typeface="Arial,Sans-Serif" panose="020B0604020202020204" pitchFamily="34" charset="0"/>
              <a:buChar char="•"/>
            </a:pPr>
            <a:endParaRPr lang="en-US" dirty="0">
              <a:ea typeface="+mn-lt"/>
              <a:cs typeface="+mn-lt"/>
            </a:endParaRPr>
          </a:p>
          <a:p>
            <a:pPr marL="457200" indent="-457200">
              <a:spcBef>
                <a:spcPts val="0"/>
              </a:spcBef>
              <a:buFont typeface="Arial,Sans-Serif" panose="020B0604020202020204" pitchFamily="34" charset="0"/>
              <a:buChar char="•"/>
            </a:pPr>
            <a:r>
              <a:rPr lang="en-US" dirty="0">
                <a:ea typeface="+mn-lt"/>
                <a:cs typeface="+mn-lt"/>
              </a:rPr>
              <a:t>Identify consistent parameters (e.g., time of day)</a:t>
            </a:r>
          </a:p>
          <a:p>
            <a:pPr marL="457200" indent="-457200">
              <a:spcBef>
                <a:spcPts val="0"/>
              </a:spcBef>
              <a:buFont typeface="Arial,Sans-Serif" panose="020B0604020202020204" pitchFamily="34" charset="0"/>
            </a:pPr>
            <a:endParaRPr lang="en-US" dirty="0">
              <a:cs typeface="Calibri"/>
            </a:endParaRPr>
          </a:p>
          <a:p>
            <a:pPr marL="457200" indent="-457200">
              <a:spcBef>
                <a:spcPts val="0"/>
              </a:spcBef>
              <a:buFont typeface="Arial,Sans-Serif" panose="020B0604020202020204" pitchFamily="34" charset="0"/>
            </a:pPr>
            <a:endParaRPr lang="en-US" dirty="0">
              <a:cs typeface="Calibri"/>
            </a:endParaRPr>
          </a:p>
        </p:txBody>
      </p:sp>
      <p:pic>
        <p:nvPicPr>
          <p:cNvPr id="4" name="Picture 4" descr="Map of Seattle with lines showing transit routes. The relative width of the lines represent ridership. The map is for demonstration, not thorough discussion.">
            <a:extLst>
              <a:ext uri="{FF2B5EF4-FFF2-40B4-BE49-F238E27FC236}">
                <a16:creationId xmlns:a16="http://schemas.microsoft.com/office/drawing/2014/main" id="{55A435C3-0CFD-49CB-BAF2-D9C2A79F39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81257" y="0"/>
            <a:ext cx="3472543" cy="6026296"/>
          </a:xfrm>
          <a:prstGeom prst="rect">
            <a:avLst/>
          </a:prstGeom>
        </p:spPr>
      </p:pic>
    </p:spTree>
    <p:extLst>
      <p:ext uri="{BB962C8B-B14F-4D97-AF65-F5344CB8AC3E}">
        <p14:creationId xmlns:p14="http://schemas.microsoft.com/office/powerpoint/2010/main" val="3838832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183F09-516C-4E7A-BD59-5E74CE27470D}"/>
              </a:ext>
            </a:extLst>
          </p:cNvPr>
          <p:cNvSpPr txBox="1"/>
          <p:nvPr/>
        </p:nvSpPr>
        <p:spPr>
          <a:xfrm>
            <a:off x="798576" y="1765704"/>
            <a:ext cx="679421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rgbClr val="001F52"/>
                </a:solidFill>
                <a:ea typeface="+mn-lt"/>
                <a:cs typeface="+mn-lt"/>
              </a:rPr>
              <a:t>Determine if and when to establish freight-only lanes</a:t>
            </a:r>
          </a:p>
          <a:p>
            <a:endParaRPr lang="en-US" sz="2600" dirty="0">
              <a:solidFill>
                <a:srgbClr val="003DA5"/>
              </a:solidFill>
              <a:ea typeface="+mn-lt"/>
              <a:cs typeface="+mn-lt"/>
            </a:endParaRPr>
          </a:p>
          <a:p>
            <a:pPr marL="342900" indent="-342900">
              <a:buFont typeface="Arial"/>
              <a:buChar char="•"/>
            </a:pPr>
            <a:r>
              <a:rPr lang="en-US" sz="2400" dirty="0">
                <a:solidFill>
                  <a:srgbClr val="001F52"/>
                </a:solidFill>
                <a:ea typeface="+mn-lt"/>
                <a:cs typeface="+mn-lt"/>
              </a:rPr>
              <a:t>Primarily focused in our Manufacturing/Industrial Centers and Major Truck Streets</a:t>
            </a:r>
          </a:p>
          <a:p>
            <a:pPr marL="342900" indent="-342900">
              <a:buFont typeface="Arial"/>
              <a:buChar char="•"/>
            </a:pPr>
            <a:endParaRPr lang="en-US" sz="2400" dirty="0">
              <a:solidFill>
                <a:srgbClr val="001F52"/>
              </a:solidFill>
              <a:ea typeface="+mn-lt"/>
              <a:cs typeface="+mn-lt"/>
            </a:endParaRPr>
          </a:p>
          <a:p>
            <a:pPr marL="342900" indent="-342900">
              <a:buFont typeface="Arial"/>
              <a:buChar char="•"/>
            </a:pPr>
            <a:r>
              <a:rPr lang="en-US" sz="2400" dirty="0">
                <a:solidFill>
                  <a:srgbClr val="001F52"/>
                </a:solidFill>
                <a:cs typeface="Arial"/>
              </a:rPr>
              <a:t>Clarify opportunity to establish bus-only + freight-only lanes </a:t>
            </a:r>
          </a:p>
          <a:p>
            <a:pPr marL="342900" indent="-342900">
              <a:buFont typeface="Arial"/>
              <a:buChar char="•"/>
            </a:pPr>
            <a:endParaRPr lang="en-US" dirty="0">
              <a:solidFill>
                <a:srgbClr val="003DA5"/>
              </a:solidFill>
              <a:cs typeface="Calibri"/>
            </a:endParaRPr>
          </a:p>
          <a:p>
            <a:pPr marL="342900" indent="-342900">
              <a:buFont typeface="Arial"/>
              <a:buChar char="•"/>
            </a:pPr>
            <a:r>
              <a:rPr lang="en-US" sz="2400" dirty="0">
                <a:solidFill>
                  <a:srgbClr val="001F52"/>
                </a:solidFill>
                <a:cs typeface="Arial"/>
              </a:rPr>
              <a:t>Consider potential impacts on the bike network</a:t>
            </a:r>
            <a:endParaRPr lang="en-US" dirty="0">
              <a:cs typeface="Calibri"/>
            </a:endParaRPr>
          </a:p>
          <a:p>
            <a:pPr marL="342900" indent="-342900">
              <a:buFont typeface="Arial"/>
              <a:buChar char="•"/>
            </a:pPr>
            <a:endParaRPr lang="en-US" sz="2400" dirty="0">
              <a:cs typeface="Arial"/>
            </a:endParaRPr>
          </a:p>
          <a:p>
            <a:pPr marL="342900" indent="-342900">
              <a:buFont typeface="Arial"/>
              <a:buChar char="•"/>
            </a:pPr>
            <a:endParaRPr lang="en-US" sz="2400" dirty="0">
              <a:solidFill>
                <a:srgbClr val="001F52"/>
              </a:solidFill>
              <a:cs typeface="Arial"/>
            </a:endParaRPr>
          </a:p>
        </p:txBody>
      </p:sp>
      <p:sp>
        <p:nvSpPr>
          <p:cNvPr id="2" name="Title 1">
            <a:extLst>
              <a:ext uri="{FF2B5EF4-FFF2-40B4-BE49-F238E27FC236}">
                <a16:creationId xmlns:a16="http://schemas.microsoft.com/office/drawing/2014/main" id="{B254FF5E-50FD-094C-889F-A6B4B6B6757D}"/>
              </a:ext>
            </a:extLst>
          </p:cNvPr>
          <p:cNvSpPr>
            <a:spLocks noGrp="1"/>
          </p:cNvSpPr>
          <p:nvPr>
            <p:ph type="title"/>
          </p:nvPr>
        </p:nvSpPr>
        <p:spPr/>
        <p:txBody>
          <a:bodyPr/>
          <a:lstStyle/>
          <a:p>
            <a:r>
              <a:rPr lang="en-US">
                <a:ea typeface="+mj-lt"/>
                <a:cs typeface="+mj-lt"/>
              </a:rPr>
              <a:t>Freight-only lane policy</a:t>
            </a:r>
            <a:r>
              <a:rPr lang="en-US" dirty="0">
                <a:ea typeface="+mj-lt"/>
                <a:cs typeface="+mj-lt"/>
              </a:rPr>
              <a:t> </a:t>
            </a:r>
            <a:endParaRPr lang="en-US" b="0" dirty="0">
              <a:ea typeface="+mj-lt"/>
              <a:cs typeface="+mj-lt"/>
            </a:endParaRPr>
          </a:p>
        </p:txBody>
      </p:sp>
      <p:pic>
        <p:nvPicPr>
          <p:cNvPr id="6" name="Picture 5" descr="A street in Seattle with two trucks, a protected bike lane, and a red bus-only lane. ">
            <a:extLst>
              <a:ext uri="{FF2B5EF4-FFF2-40B4-BE49-F238E27FC236}">
                <a16:creationId xmlns:a16="http://schemas.microsoft.com/office/drawing/2014/main" id="{997489A6-0E13-8A42-AACA-2BB8DF62E8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7592786" y="1690690"/>
            <a:ext cx="4323153" cy="3945635"/>
          </a:xfrm>
          <a:prstGeom prst="rect">
            <a:avLst/>
          </a:prstGeom>
        </p:spPr>
      </p:pic>
    </p:spTree>
    <p:extLst>
      <p:ext uri="{BB962C8B-B14F-4D97-AF65-F5344CB8AC3E}">
        <p14:creationId xmlns:p14="http://schemas.microsoft.com/office/powerpoint/2010/main" val="3623994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6B10-5EC9-4880-A5A5-E1FDEC81947A}"/>
              </a:ext>
            </a:extLst>
          </p:cNvPr>
          <p:cNvSpPr>
            <a:spLocks noGrp="1"/>
          </p:cNvSpPr>
          <p:nvPr>
            <p:ph type="title"/>
          </p:nvPr>
        </p:nvSpPr>
        <p:spPr/>
        <p:txBody>
          <a:bodyPr>
            <a:noAutofit/>
          </a:bodyPr>
          <a:lstStyle/>
          <a:p>
            <a:pPr lvl="1" algn="l" defTabSz="685800" rtl="0">
              <a:lnSpc>
                <a:spcPct val="90000"/>
              </a:lnSpc>
              <a:spcBef>
                <a:spcPct val="0"/>
              </a:spcBef>
            </a:pPr>
            <a:r>
              <a:rPr lang="en-US" sz="4000" b="1" kern="1200" dirty="0">
                <a:solidFill>
                  <a:schemeClr val="tx1">
                    <a:lumMod val="50000"/>
                  </a:schemeClr>
                </a:solidFill>
                <a:latin typeface="+mj-lt"/>
                <a:ea typeface="+mj-lt"/>
                <a:cs typeface="+mj-lt"/>
              </a:rPr>
              <a:t>Urban center &amp; urban village pedestrian priority</a:t>
            </a:r>
          </a:p>
        </p:txBody>
      </p:sp>
      <p:sp>
        <p:nvSpPr>
          <p:cNvPr id="3" name="Content Placeholder 2">
            <a:extLst>
              <a:ext uri="{FF2B5EF4-FFF2-40B4-BE49-F238E27FC236}">
                <a16:creationId xmlns:a16="http://schemas.microsoft.com/office/drawing/2014/main" id="{C467EEB1-723D-41AE-9291-81F0FFA74039}"/>
              </a:ext>
            </a:extLst>
          </p:cNvPr>
          <p:cNvSpPr>
            <a:spLocks noGrp="1"/>
          </p:cNvSpPr>
          <p:nvPr>
            <p:ph sz="half" idx="1"/>
          </p:nvPr>
        </p:nvSpPr>
        <p:spPr>
          <a:xfrm>
            <a:off x="838200" y="1825625"/>
            <a:ext cx="5826369" cy="4096698"/>
          </a:xfrm>
        </p:spPr>
        <p:txBody>
          <a:bodyPr vert="horz" lIns="91440" tIns="45720" rIns="91440" bIns="45720" rtlCol="0" anchor="t">
            <a:noAutofit/>
          </a:bodyPr>
          <a:lstStyle/>
          <a:p>
            <a:pPr indent="0">
              <a:buNone/>
            </a:pPr>
            <a:r>
              <a:rPr lang="en-US" sz="2600" dirty="0">
                <a:ea typeface="+mn-lt"/>
                <a:cs typeface="+mn-lt"/>
              </a:rPr>
              <a:t>Prioritize pedestrian comfort and safety</a:t>
            </a:r>
          </a:p>
          <a:p>
            <a:pPr indent="0">
              <a:buNone/>
            </a:pPr>
            <a:endParaRPr lang="en-US" sz="2600" dirty="0"/>
          </a:p>
          <a:p>
            <a:pPr marL="514350" indent="-342900"/>
            <a:r>
              <a:rPr lang="en-US" dirty="0">
                <a:ea typeface="+mn-lt"/>
                <a:cs typeface="+mn-lt"/>
              </a:rPr>
              <a:t>Support our urban center growth strategy</a:t>
            </a:r>
          </a:p>
          <a:p>
            <a:pPr marL="514350" indent="-342900"/>
            <a:endParaRPr lang="en-US" dirty="0">
              <a:ea typeface="+mn-lt"/>
              <a:cs typeface="+mn-lt"/>
            </a:endParaRPr>
          </a:p>
          <a:p>
            <a:pPr marL="514350" indent="-342900"/>
            <a:r>
              <a:rPr lang="en-US" dirty="0">
                <a:ea typeface="+mn-lt"/>
                <a:cs typeface="+mn-lt"/>
              </a:rPr>
              <a:t>Focus on pedestrian experience, not person throughput </a:t>
            </a:r>
          </a:p>
          <a:p>
            <a:pPr marL="514350" indent="-342900"/>
            <a:endParaRPr lang="en-US" dirty="0">
              <a:ea typeface="+mn-lt"/>
              <a:cs typeface="+mn-lt"/>
            </a:endParaRPr>
          </a:p>
          <a:p>
            <a:pPr marL="514350" indent="-342900"/>
            <a:r>
              <a:rPr lang="en-US" dirty="0">
                <a:ea typeface="+mn-lt"/>
                <a:cs typeface="+mn-lt"/>
              </a:rPr>
              <a:t>Consistent with our signal policy update</a:t>
            </a:r>
          </a:p>
          <a:p>
            <a:pPr marL="857250" indent="-342900"/>
            <a:endParaRPr lang="en-US" sz="2000" dirty="0">
              <a:ea typeface="+mn-lt"/>
              <a:cs typeface="+mn-lt"/>
            </a:endParaRPr>
          </a:p>
          <a:p>
            <a:pPr marL="514350" indent="-342900"/>
            <a:endParaRPr lang="en-US" sz="2000" dirty="0">
              <a:ea typeface="+mn-lt"/>
              <a:cs typeface="+mn-lt"/>
            </a:endParaRPr>
          </a:p>
          <a:p>
            <a:pPr marL="514350" indent="-342900"/>
            <a:endParaRPr lang="en-US" dirty="0">
              <a:cs typeface="Calibri" panose="020F0502020204030204"/>
            </a:endParaRPr>
          </a:p>
          <a:p>
            <a:pPr marL="571500" lvl="1" indent="-342900">
              <a:buFont typeface="Arial"/>
            </a:pPr>
            <a:endParaRPr lang="en-US" sz="2000" b="1" dirty="0">
              <a:ea typeface="+mn-lt"/>
              <a:cs typeface="+mn-lt"/>
            </a:endParaRPr>
          </a:p>
          <a:p>
            <a:pPr lvl="3">
              <a:buFont typeface="Arial"/>
            </a:pPr>
            <a:endParaRPr lang="en-US" sz="2000" dirty="0">
              <a:ea typeface="+mn-lt"/>
              <a:cs typeface="+mn-lt"/>
            </a:endParaRPr>
          </a:p>
          <a:p>
            <a:pPr marL="1028700" lvl="1" indent="-342900">
              <a:buFont typeface="Arial"/>
              <a:buChar char="•"/>
            </a:pPr>
            <a:endParaRPr lang="en-US" sz="2000" dirty="0">
              <a:ea typeface="+mn-lt"/>
              <a:cs typeface="+mn-lt"/>
            </a:endParaRPr>
          </a:p>
          <a:p>
            <a:pPr marL="685800" lvl="1" indent="0">
              <a:buNone/>
            </a:pPr>
            <a:endParaRPr lang="en-US" dirty="0">
              <a:ea typeface="+mn-lt"/>
              <a:cs typeface="+mn-lt"/>
            </a:endParaRPr>
          </a:p>
        </p:txBody>
      </p:sp>
      <p:pic>
        <p:nvPicPr>
          <p:cNvPr id="8" name="Picture 7" descr="A photo of a person walking down the sidewalk with sidewalk seating on either end of the sidewalk.">
            <a:extLst>
              <a:ext uri="{FF2B5EF4-FFF2-40B4-BE49-F238E27FC236}">
                <a16:creationId xmlns:a16="http://schemas.microsoft.com/office/drawing/2014/main" id="{1FD6AC84-8C52-1B4B-9A7C-38C013E8F0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70272" y="1956254"/>
            <a:ext cx="4846654" cy="3634990"/>
          </a:xfrm>
          <a:prstGeom prst="rect">
            <a:avLst/>
          </a:prstGeom>
        </p:spPr>
      </p:pic>
    </p:spTree>
    <p:extLst>
      <p:ext uri="{BB962C8B-B14F-4D97-AF65-F5344CB8AC3E}">
        <p14:creationId xmlns:p14="http://schemas.microsoft.com/office/powerpoint/2010/main" val="661821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E8FB-A626-4F7C-81A4-A1A853C436DE}"/>
              </a:ext>
            </a:extLst>
          </p:cNvPr>
          <p:cNvSpPr>
            <a:spLocks noGrp="1"/>
          </p:cNvSpPr>
          <p:nvPr>
            <p:ph type="title"/>
          </p:nvPr>
        </p:nvSpPr>
        <p:spPr/>
        <p:txBody>
          <a:bodyPr/>
          <a:lstStyle/>
          <a:p>
            <a:r>
              <a:rPr lang="en-US">
                <a:cs typeface="Seattle Text"/>
              </a:rPr>
              <a:t>Critical bicycle network segments</a:t>
            </a:r>
            <a:endParaRPr lang="en-US"/>
          </a:p>
        </p:txBody>
      </p:sp>
      <p:sp>
        <p:nvSpPr>
          <p:cNvPr id="3" name="Content Placeholder 2">
            <a:extLst>
              <a:ext uri="{FF2B5EF4-FFF2-40B4-BE49-F238E27FC236}">
                <a16:creationId xmlns:a16="http://schemas.microsoft.com/office/drawing/2014/main" id="{61934A86-09E4-4DB3-A7BC-487BA92A3884}"/>
              </a:ext>
            </a:extLst>
          </p:cNvPr>
          <p:cNvSpPr>
            <a:spLocks noGrp="1"/>
          </p:cNvSpPr>
          <p:nvPr>
            <p:ph sz="half" idx="1"/>
          </p:nvPr>
        </p:nvSpPr>
        <p:spPr>
          <a:xfrm>
            <a:off x="838199" y="1825625"/>
            <a:ext cx="5464629" cy="4096698"/>
          </a:xfrm>
        </p:spPr>
        <p:txBody>
          <a:bodyPr vert="horz" lIns="91440" tIns="45720" rIns="91440" bIns="45720" rtlCol="0" anchor="t">
            <a:normAutofit/>
          </a:bodyPr>
          <a:lstStyle/>
          <a:p>
            <a:pPr marL="0" indent="0">
              <a:buNone/>
            </a:pPr>
            <a:r>
              <a:rPr lang="en-US" sz="2600" dirty="0">
                <a:cs typeface="Calibri"/>
              </a:rPr>
              <a:t>Identify segments in the BMP that are critical to completing the network</a:t>
            </a:r>
          </a:p>
          <a:p>
            <a:pPr marL="0" indent="0">
              <a:buNone/>
            </a:pPr>
            <a:endParaRPr lang="en-US" dirty="0">
              <a:cs typeface="Calibri"/>
            </a:endParaRPr>
          </a:p>
          <a:p>
            <a:r>
              <a:rPr lang="en-US" dirty="0">
                <a:cs typeface="Calibri"/>
              </a:rPr>
              <a:t>Prioritize network and design integrity</a:t>
            </a:r>
          </a:p>
          <a:p>
            <a:endParaRPr lang="en-US" dirty="0">
              <a:cs typeface="Calibri"/>
            </a:endParaRPr>
          </a:p>
          <a:p>
            <a:r>
              <a:rPr lang="en-US" dirty="0">
                <a:cs typeface="Calibri"/>
              </a:rPr>
              <a:t>Identify criteria and add class to BMP</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pic>
        <p:nvPicPr>
          <p:cNvPr id="5" name="Picture 5" descr="A photo of a bicyclists riding in a protected bike lane.">
            <a:extLst>
              <a:ext uri="{FF2B5EF4-FFF2-40B4-BE49-F238E27FC236}">
                <a16:creationId xmlns:a16="http://schemas.microsoft.com/office/drawing/2014/main" id="{51CFE3E7-4CE3-446C-82F0-0E96E77CC364}"/>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170"/>
          <a:stretch/>
        </p:blipFill>
        <p:spPr>
          <a:xfrm>
            <a:off x="6742099" y="1826057"/>
            <a:ext cx="5143636" cy="3782077"/>
          </a:xfrm>
        </p:spPr>
      </p:pic>
    </p:spTree>
    <p:extLst>
      <p:ext uri="{BB962C8B-B14F-4D97-AF65-F5344CB8AC3E}">
        <p14:creationId xmlns:p14="http://schemas.microsoft.com/office/powerpoint/2010/main" val="3277208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74939E-C5DA-4DFF-A979-4FA0C02300A1}"/>
              </a:ext>
              <a:ext uri="{C183D7F6-B498-43B3-948B-1728B52AA6E4}">
                <adec:decorative xmlns:adec="http://schemas.microsoft.com/office/drawing/2017/decorative" val="1"/>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12192001" cy="6054291"/>
          </a:xfrm>
          <a:prstGeom prst="rect">
            <a:avLst/>
          </a:prstGeom>
        </p:spPr>
      </p:pic>
      <p:sp>
        <p:nvSpPr>
          <p:cNvPr id="4" name="Title 3">
            <a:extLst>
              <a:ext uri="{FF2B5EF4-FFF2-40B4-BE49-F238E27FC236}">
                <a16:creationId xmlns:a16="http://schemas.microsoft.com/office/drawing/2014/main" id="{EFD570CA-FED2-4CF8-929F-5284E850CB51}"/>
              </a:ext>
            </a:extLst>
          </p:cNvPr>
          <p:cNvSpPr>
            <a:spLocks noGrp="1"/>
          </p:cNvSpPr>
          <p:nvPr>
            <p:ph type="title"/>
          </p:nvPr>
        </p:nvSpPr>
        <p:spPr/>
        <p:txBody>
          <a:bodyPr/>
          <a:lstStyle/>
          <a:p>
            <a:r>
              <a:rPr lang="en-US">
                <a:cs typeface="Seattle Text"/>
              </a:rPr>
              <a:t>ROW Deficiencies Exploration</a:t>
            </a:r>
          </a:p>
        </p:txBody>
      </p:sp>
    </p:spTree>
    <p:extLst>
      <p:ext uri="{BB962C8B-B14F-4D97-AF65-F5344CB8AC3E}">
        <p14:creationId xmlns:p14="http://schemas.microsoft.com/office/powerpoint/2010/main" val="4229447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FF5E-50FD-094C-889F-A6B4B6B6757D}"/>
              </a:ext>
            </a:extLst>
          </p:cNvPr>
          <p:cNvSpPr>
            <a:spLocks noGrp="1"/>
          </p:cNvSpPr>
          <p:nvPr>
            <p:ph type="title"/>
          </p:nvPr>
        </p:nvSpPr>
        <p:spPr/>
        <p:txBody>
          <a:bodyPr/>
          <a:lstStyle/>
          <a:p>
            <a:r>
              <a:rPr lang="en-US"/>
              <a:t>Network maps</a:t>
            </a:r>
          </a:p>
        </p:txBody>
      </p:sp>
      <p:pic>
        <p:nvPicPr>
          <p:cNvPr id="8" name="Picture 7" descr="Image of the bicycle network map from the Bicycle Master Plan.">
            <a:extLst>
              <a:ext uri="{FF2B5EF4-FFF2-40B4-BE49-F238E27FC236}">
                <a16:creationId xmlns:a16="http://schemas.microsoft.com/office/drawing/2014/main" id="{411DE706-AECA-3441-8C02-92C17264FA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1" y="1490660"/>
            <a:ext cx="2238082" cy="3958562"/>
          </a:xfrm>
          <a:prstGeom prst="rect">
            <a:avLst/>
          </a:prstGeom>
        </p:spPr>
      </p:pic>
      <p:pic>
        <p:nvPicPr>
          <p:cNvPr id="10" name="Picture 9" descr="Image of the freight network map from the Freight Master Plan.">
            <a:extLst>
              <a:ext uri="{FF2B5EF4-FFF2-40B4-BE49-F238E27FC236}">
                <a16:creationId xmlns:a16="http://schemas.microsoft.com/office/drawing/2014/main" id="{E9D4E977-8D30-434A-BD1C-7A8AC427B8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18575" y="1490660"/>
            <a:ext cx="2617366" cy="3958563"/>
          </a:xfrm>
          <a:prstGeom prst="rect">
            <a:avLst/>
          </a:prstGeom>
        </p:spPr>
      </p:pic>
      <p:pic>
        <p:nvPicPr>
          <p:cNvPr id="12" name="Picture 11" descr="Image of the pedestrian priority investment network from the Pedestrian Master Plan.">
            <a:extLst>
              <a:ext uri="{FF2B5EF4-FFF2-40B4-BE49-F238E27FC236}">
                <a16:creationId xmlns:a16="http://schemas.microsoft.com/office/drawing/2014/main" id="{4A114FFF-8E2B-3D4F-8659-5DFB86CA8E1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24319" y="1490659"/>
            <a:ext cx="3079867" cy="3958562"/>
          </a:xfrm>
          <a:prstGeom prst="rect">
            <a:avLst/>
          </a:prstGeom>
        </p:spPr>
      </p:pic>
      <p:pic>
        <p:nvPicPr>
          <p:cNvPr id="14" name="Picture 13" descr="Image of the frequent transit network map from the Transit Master Plan.">
            <a:extLst>
              <a:ext uri="{FF2B5EF4-FFF2-40B4-BE49-F238E27FC236}">
                <a16:creationId xmlns:a16="http://schemas.microsoft.com/office/drawing/2014/main" id="{CDA1552C-3288-E740-B3F5-D56BF4A663A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08777" y="1490659"/>
            <a:ext cx="2514936" cy="3958562"/>
          </a:xfrm>
          <a:prstGeom prst="rect">
            <a:avLst/>
          </a:prstGeom>
        </p:spPr>
      </p:pic>
      <p:sp>
        <p:nvSpPr>
          <p:cNvPr id="15" name="TextBox 14">
            <a:extLst>
              <a:ext uri="{FF2B5EF4-FFF2-40B4-BE49-F238E27FC236}">
                <a16:creationId xmlns:a16="http://schemas.microsoft.com/office/drawing/2014/main" id="{3B15BC26-EC11-E749-A8F5-DDDB56BD7044}"/>
              </a:ext>
            </a:extLst>
          </p:cNvPr>
          <p:cNvSpPr txBox="1"/>
          <p:nvPr/>
        </p:nvSpPr>
        <p:spPr>
          <a:xfrm>
            <a:off x="889035" y="5449223"/>
            <a:ext cx="2113723" cy="307777"/>
          </a:xfrm>
          <a:prstGeom prst="rect">
            <a:avLst/>
          </a:prstGeom>
          <a:noFill/>
        </p:spPr>
        <p:txBody>
          <a:bodyPr wrap="square" rtlCol="0">
            <a:spAutoFit/>
          </a:bodyPr>
          <a:lstStyle/>
          <a:p>
            <a:pPr algn="ctr"/>
            <a:r>
              <a:rPr lang="en-US" sz="1400">
                <a:solidFill>
                  <a:schemeClr val="tx2">
                    <a:lumMod val="50000"/>
                  </a:schemeClr>
                </a:solidFill>
              </a:rPr>
              <a:t>Bicycle Network Map</a:t>
            </a:r>
          </a:p>
        </p:txBody>
      </p:sp>
      <p:sp>
        <p:nvSpPr>
          <p:cNvPr id="16" name="TextBox 15">
            <a:extLst>
              <a:ext uri="{FF2B5EF4-FFF2-40B4-BE49-F238E27FC236}">
                <a16:creationId xmlns:a16="http://schemas.microsoft.com/office/drawing/2014/main" id="{4CFB72C6-4339-A84C-93A2-959EAE9B3949}"/>
              </a:ext>
            </a:extLst>
          </p:cNvPr>
          <p:cNvSpPr txBox="1"/>
          <p:nvPr/>
        </p:nvSpPr>
        <p:spPr>
          <a:xfrm>
            <a:off x="3407560" y="5449223"/>
            <a:ext cx="2113723" cy="307777"/>
          </a:xfrm>
          <a:prstGeom prst="rect">
            <a:avLst/>
          </a:prstGeom>
          <a:noFill/>
        </p:spPr>
        <p:txBody>
          <a:bodyPr wrap="square" rtlCol="0">
            <a:spAutoFit/>
          </a:bodyPr>
          <a:lstStyle/>
          <a:p>
            <a:pPr algn="ctr"/>
            <a:r>
              <a:rPr lang="en-US" sz="1400">
                <a:solidFill>
                  <a:schemeClr val="tx2">
                    <a:lumMod val="50000"/>
                  </a:schemeClr>
                </a:solidFill>
              </a:rPr>
              <a:t>Freight Network Map</a:t>
            </a:r>
          </a:p>
        </p:txBody>
      </p:sp>
      <p:sp>
        <p:nvSpPr>
          <p:cNvPr id="17" name="TextBox 16">
            <a:extLst>
              <a:ext uri="{FF2B5EF4-FFF2-40B4-BE49-F238E27FC236}">
                <a16:creationId xmlns:a16="http://schemas.microsoft.com/office/drawing/2014/main" id="{39FD6B1F-C0F8-E64B-96A8-026DCB555D26}"/>
              </a:ext>
            </a:extLst>
          </p:cNvPr>
          <p:cNvSpPr txBox="1"/>
          <p:nvPr/>
        </p:nvSpPr>
        <p:spPr>
          <a:xfrm>
            <a:off x="6209383" y="5449221"/>
            <a:ext cx="2113723" cy="307777"/>
          </a:xfrm>
          <a:prstGeom prst="rect">
            <a:avLst/>
          </a:prstGeom>
          <a:noFill/>
        </p:spPr>
        <p:txBody>
          <a:bodyPr wrap="square" rtlCol="0">
            <a:spAutoFit/>
          </a:bodyPr>
          <a:lstStyle/>
          <a:p>
            <a:pPr algn="ctr"/>
            <a:r>
              <a:rPr lang="en-US" sz="1400">
                <a:solidFill>
                  <a:schemeClr val="tx2">
                    <a:lumMod val="50000"/>
                  </a:schemeClr>
                </a:solidFill>
              </a:rPr>
              <a:t>Frequent Transit Network</a:t>
            </a:r>
          </a:p>
        </p:txBody>
      </p:sp>
      <p:sp>
        <p:nvSpPr>
          <p:cNvPr id="18" name="TextBox 17">
            <a:extLst>
              <a:ext uri="{FF2B5EF4-FFF2-40B4-BE49-F238E27FC236}">
                <a16:creationId xmlns:a16="http://schemas.microsoft.com/office/drawing/2014/main" id="{48F39BEB-5464-6747-BA27-95F25841A1B8}"/>
              </a:ext>
            </a:extLst>
          </p:cNvPr>
          <p:cNvSpPr txBox="1"/>
          <p:nvPr/>
        </p:nvSpPr>
        <p:spPr>
          <a:xfrm>
            <a:off x="8775585" y="5449220"/>
            <a:ext cx="3079867" cy="307777"/>
          </a:xfrm>
          <a:prstGeom prst="rect">
            <a:avLst/>
          </a:prstGeom>
          <a:noFill/>
        </p:spPr>
        <p:txBody>
          <a:bodyPr wrap="square" rtlCol="0">
            <a:spAutoFit/>
          </a:bodyPr>
          <a:lstStyle/>
          <a:p>
            <a:pPr algn="ctr"/>
            <a:r>
              <a:rPr lang="en-US" sz="1400">
                <a:solidFill>
                  <a:schemeClr val="tx2">
                    <a:lumMod val="50000"/>
                  </a:schemeClr>
                </a:solidFill>
              </a:rPr>
              <a:t>Pedestrian Priority Investment Network</a:t>
            </a:r>
          </a:p>
        </p:txBody>
      </p:sp>
    </p:spTree>
    <p:extLst>
      <p:ext uri="{BB962C8B-B14F-4D97-AF65-F5344CB8AC3E}">
        <p14:creationId xmlns:p14="http://schemas.microsoft.com/office/powerpoint/2010/main" val="482525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E5FB-50FB-4346-B7CE-226EE468CC25}"/>
              </a:ext>
            </a:extLst>
          </p:cNvPr>
          <p:cNvSpPr>
            <a:spLocks noGrp="1"/>
          </p:cNvSpPr>
          <p:nvPr>
            <p:ph type="title"/>
          </p:nvPr>
        </p:nvSpPr>
        <p:spPr/>
        <p:txBody>
          <a:bodyPr/>
          <a:lstStyle/>
          <a:p>
            <a:r>
              <a:rPr lang="en-US">
                <a:cs typeface="Seattle Text"/>
              </a:rPr>
              <a:t>Exploring network maps &amp; ROW deficiencies</a:t>
            </a:r>
            <a:endParaRPr lang="en-US" err="1"/>
          </a:p>
        </p:txBody>
      </p:sp>
      <p:sp>
        <p:nvSpPr>
          <p:cNvPr id="6" name="Content Placeholder 5">
            <a:extLst>
              <a:ext uri="{FF2B5EF4-FFF2-40B4-BE49-F238E27FC236}">
                <a16:creationId xmlns:a16="http://schemas.microsoft.com/office/drawing/2014/main" id="{7D57949A-5EE2-4437-A921-901B0039D46B}"/>
              </a:ext>
            </a:extLst>
          </p:cNvPr>
          <p:cNvSpPr>
            <a:spLocks noGrp="1"/>
          </p:cNvSpPr>
          <p:nvPr>
            <p:ph idx="1"/>
          </p:nvPr>
        </p:nvSpPr>
        <p:spPr/>
        <p:txBody>
          <a:bodyPr vert="horz" lIns="91440" tIns="45720" rIns="91440" bIns="45720" rtlCol="0" anchor="t">
            <a:normAutofit/>
          </a:bodyPr>
          <a:lstStyle/>
          <a:p>
            <a:pPr marL="0" indent="0">
              <a:buNone/>
            </a:pPr>
            <a:r>
              <a:rPr lang="en-US" sz="2600" i="1" dirty="0">
                <a:cs typeface="Calibri"/>
              </a:rPr>
              <a:t>During the meeting, we will share an online map that overlays the modal network maps.</a:t>
            </a:r>
            <a:endParaRPr lang="en-US" sz="2600" i="1" dirty="0"/>
          </a:p>
        </p:txBody>
      </p:sp>
    </p:spTree>
    <p:extLst>
      <p:ext uri="{BB962C8B-B14F-4D97-AF65-F5344CB8AC3E}">
        <p14:creationId xmlns:p14="http://schemas.microsoft.com/office/powerpoint/2010/main" val="3035467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p:txBody>
          <a:bodyPr>
            <a:normAutofit/>
          </a:bodyPr>
          <a:lstStyle/>
          <a:p>
            <a:r>
              <a:rPr lang="en-US" sz="4400"/>
              <a:t>Meeting </a:t>
            </a:r>
            <a:r>
              <a:rPr lang="en-US"/>
              <a:t>overview</a:t>
            </a:r>
            <a:endParaRPr lang="en-US" sz="4400"/>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p:txBody>
          <a:bodyPr vert="horz" lIns="91440" tIns="45720" rIns="91440" bIns="45720" rtlCol="0" anchor="t">
            <a:normAutofit/>
          </a:bodyPr>
          <a:lstStyle/>
          <a:p>
            <a:pPr marL="396875" indent="-396875">
              <a:spcAft>
                <a:spcPts val="600"/>
              </a:spcAft>
              <a:buAutoNum type="arabicPeriod"/>
            </a:pPr>
            <a:r>
              <a:rPr lang="en-US" sz="2600" dirty="0"/>
              <a:t>Welcome and re-introductions</a:t>
            </a:r>
          </a:p>
          <a:p>
            <a:pPr marL="396875" indent="-396875">
              <a:spcAft>
                <a:spcPts val="600"/>
              </a:spcAft>
              <a:buAutoNum type="arabicPeriod"/>
            </a:pPr>
            <a:r>
              <a:rPr lang="en-US" sz="2600" dirty="0">
                <a:cs typeface="Calibri"/>
              </a:rPr>
              <a:t>Modal integration</a:t>
            </a:r>
            <a:r>
              <a:rPr lang="en-US" sz="2600" i="1" dirty="0">
                <a:cs typeface="Calibri"/>
              </a:rPr>
              <a:t> </a:t>
            </a:r>
            <a:r>
              <a:rPr lang="en-US" sz="2600" dirty="0">
                <a:cs typeface="Calibri"/>
              </a:rPr>
              <a:t>policy: where are we heading </a:t>
            </a:r>
          </a:p>
          <a:p>
            <a:pPr marL="396875" indent="-396875">
              <a:spcAft>
                <a:spcPts val="600"/>
              </a:spcAft>
              <a:buAutoNum type="arabicPeriod"/>
            </a:pPr>
            <a:r>
              <a:rPr lang="en-US" sz="2600" dirty="0"/>
              <a:t>Policies and criteria in development</a:t>
            </a:r>
            <a:endParaRPr lang="en-US" sz="2600" dirty="0">
              <a:cs typeface="Calibri"/>
            </a:endParaRPr>
          </a:p>
          <a:p>
            <a:pPr marL="396875" indent="-396875">
              <a:spcAft>
                <a:spcPts val="600"/>
              </a:spcAft>
              <a:buAutoNum type="arabicPeriod"/>
            </a:pPr>
            <a:r>
              <a:rPr lang="en-US" sz="2600" dirty="0"/>
              <a:t>Examples from other cities</a:t>
            </a:r>
            <a:endParaRPr lang="en-US" sz="2600" dirty="0">
              <a:ea typeface="+mn-lt"/>
              <a:cs typeface="+mn-lt"/>
            </a:endParaRPr>
          </a:p>
          <a:p>
            <a:pPr marL="396875" indent="-396875">
              <a:spcAft>
                <a:spcPts val="600"/>
              </a:spcAft>
              <a:buAutoNum type="arabicPeriod"/>
            </a:pPr>
            <a:r>
              <a:rPr lang="en-US" sz="2600" dirty="0">
                <a:cs typeface="Calibri"/>
              </a:rPr>
              <a:t>Wrap up + next steps</a:t>
            </a:r>
          </a:p>
        </p:txBody>
      </p:sp>
    </p:spTree>
    <p:extLst>
      <p:ext uri="{BB962C8B-B14F-4D97-AF65-F5344CB8AC3E}">
        <p14:creationId xmlns:p14="http://schemas.microsoft.com/office/powerpoint/2010/main" val="1952640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74939E-C5DA-4DFF-A979-4FA0C02300A1}"/>
              </a:ext>
              <a:ext uri="{C183D7F6-B498-43B3-948B-1728B52AA6E4}">
                <adec:decorative xmlns:adec="http://schemas.microsoft.com/office/drawing/2017/decorative" val="1"/>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12192001" cy="6054291"/>
          </a:xfrm>
          <a:prstGeom prst="rect">
            <a:avLst/>
          </a:prstGeom>
        </p:spPr>
      </p:pic>
      <p:sp>
        <p:nvSpPr>
          <p:cNvPr id="4" name="Title 3">
            <a:extLst>
              <a:ext uri="{FF2B5EF4-FFF2-40B4-BE49-F238E27FC236}">
                <a16:creationId xmlns:a16="http://schemas.microsoft.com/office/drawing/2014/main" id="{EFD570CA-FED2-4CF8-929F-5284E850CB51}"/>
              </a:ext>
            </a:extLst>
          </p:cNvPr>
          <p:cNvSpPr>
            <a:spLocks noGrp="1"/>
          </p:cNvSpPr>
          <p:nvPr>
            <p:ph type="title"/>
          </p:nvPr>
        </p:nvSpPr>
        <p:spPr/>
        <p:txBody>
          <a:bodyPr/>
          <a:lstStyle/>
          <a:p>
            <a:r>
              <a:rPr lang="en-US">
                <a:cs typeface="Seattle Text"/>
              </a:rPr>
              <a:t>Examples from Other Cities</a:t>
            </a:r>
          </a:p>
        </p:txBody>
      </p:sp>
    </p:spTree>
    <p:extLst>
      <p:ext uri="{BB962C8B-B14F-4D97-AF65-F5344CB8AC3E}">
        <p14:creationId xmlns:p14="http://schemas.microsoft.com/office/powerpoint/2010/main" val="2147930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270E-935F-4074-9094-9A91F105B1C2}"/>
              </a:ext>
            </a:extLst>
          </p:cNvPr>
          <p:cNvSpPr>
            <a:spLocks noGrp="1"/>
          </p:cNvSpPr>
          <p:nvPr>
            <p:ph type="title"/>
          </p:nvPr>
        </p:nvSpPr>
        <p:spPr/>
        <p:txBody>
          <a:bodyPr/>
          <a:lstStyle/>
          <a:p>
            <a:r>
              <a:rPr lang="en-US">
                <a:cs typeface="Seattle Text"/>
              </a:rPr>
              <a:t>Los Angeles example</a:t>
            </a:r>
            <a:endParaRPr lang="en-US"/>
          </a:p>
        </p:txBody>
      </p:sp>
      <p:pic>
        <p:nvPicPr>
          <p:cNvPr id="4" name="Picture 4" descr="An image of the front cover of Los Angeles' Mobility Plan 2035">
            <a:extLst>
              <a:ext uri="{FF2B5EF4-FFF2-40B4-BE49-F238E27FC236}">
                <a16:creationId xmlns:a16="http://schemas.microsoft.com/office/drawing/2014/main" id="{F5F43C91-F979-41BA-AE5D-575A0F37BD95}"/>
              </a:ext>
            </a:extLst>
          </p:cNvPr>
          <p:cNvPicPr>
            <a:picLocks noGrp="1" noChangeAspect="1"/>
          </p:cNvPicPr>
          <p:nvPr>
            <p:ph idx="1"/>
          </p:nvPr>
        </p:nvPicPr>
        <p:blipFill>
          <a:blip r:embed="rId3"/>
          <a:stretch>
            <a:fillRect/>
          </a:stretch>
        </p:blipFill>
        <p:spPr>
          <a:xfrm>
            <a:off x="985174" y="1715190"/>
            <a:ext cx="3153826" cy="4087324"/>
          </a:xfrm>
          <a:ln>
            <a:solidFill>
              <a:srgbClr val="002060"/>
            </a:solidFill>
          </a:ln>
        </p:spPr>
      </p:pic>
      <p:sp>
        <p:nvSpPr>
          <p:cNvPr id="6" name="Content Placeholder 2">
            <a:extLst>
              <a:ext uri="{FF2B5EF4-FFF2-40B4-BE49-F238E27FC236}">
                <a16:creationId xmlns:a16="http://schemas.microsoft.com/office/drawing/2014/main" id="{CA5CB37A-D37E-46C3-A69E-307E96DBF9C9}"/>
              </a:ext>
            </a:extLst>
          </p:cNvPr>
          <p:cNvSpPr txBox="1">
            <a:spLocks/>
          </p:cNvSpPr>
          <p:nvPr/>
        </p:nvSpPr>
        <p:spPr>
          <a:xfrm>
            <a:off x="5100982" y="1825625"/>
            <a:ext cx="6252818" cy="408732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cs typeface="Calibri"/>
              </a:rPr>
              <a:t>Re-framed Complete Streets Policy around "</a:t>
            </a:r>
            <a:r>
              <a:rPr lang="en-US" dirty="0" err="1">
                <a:cs typeface="Calibri"/>
              </a:rPr>
              <a:t>Enahnced</a:t>
            </a:r>
            <a:r>
              <a:rPr lang="en-US" dirty="0">
                <a:cs typeface="Calibri"/>
              </a:rPr>
              <a:t> Networks"</a:t>
            </a:r>
            <a:endParaRPr lang="en-US" dirty="0"/>
          </a:p>
          <a:p>
            <a:pPr marL="0" indent="0">
              <a:buNone/>
            </a:pPr>
            <a:endParaRPr lang="en-US" dirty="0">
              <a:cs typeface="Calibri"/>
            </a:endParaRPr>
          </a:p>
          <a:p>
            <a:pPr marL="0" indent="0">
              <a:buNone/>
            </a:pPr>
            <a:r>
              <a:rPr lang="en-US" i="1" dirty="0">
                <a:cs typeface="Calibri"/>
              </a:rPr>
              <a:t>The Complete Street Network layers roadway systems that prioritize a certain mode (transit/bicycle/vehicle) within each layer.</a:t>
            </a:r>
            <a:endParaRPr lang="en-US" i="1" dirty="0">
              <a:ea typeface="+mn-lt"/>
              <a:cs typeface="+mn-lt"/>
            </a:endParaRPr>
          </a:p>
          <a:p>
            <a:pPr>
              <a:buNone/>
            </a:pPr>
            <a:endParaRPr lang="en-US" i="1" dirty="0">
              <a:cs typeface="Calibri"/>
            </a:endParaRPr>
          </a:p>
          <a:p>
            <a:pPr marL="0" indent="0">
              <a:buNone/>
            </a:pPr>
            <a:r>
              <a:rPr lang="en-US" dirty="0">
                <a:cs typeface="Calibri"/>
              </a:rPr>
              <a:t>Enhanced networks prioritize right-of-way allocation</a:t>
            </a:r>
          </a:p>
          <a:p>
            <a:pPr marL="0" indent="0">
              <a:buNone/>
            </a:pPr>
            <a:endParaRPr lang="en-US" dirty="0">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664748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270E-935F-4074-9094-9A91F105B1C2}"/>
              </a:ext>
            </a:extLst>
          </p:cNvPr>
          <p:cNvSpPr>
            <a:spLocks noGrp="1"/>
          </p:cNvSpPr>
          <p:nvPr>
            <p:ph type="title"/>
          </p:nvPr>
        </p:nvSpPr>
        <p:spPr/>
        <p:txBody>
          <a:bodyPr/>
          <a:lstStyle/>
          <a:p>
            <a:r>
              <a:rPr lang="en-US">
                <a:cs typeface="Seattle Text"/>
              </a:rPr>
              <a:t>Los Angeles example</a:t>
            </a:r>
            <a:endParaRPr lang="en-US"/>
          </a:p>
        </p:txBody>
      </p:sp>
      <p:sp>
        <p:nvSpPr>
          <p:cNvPr id="5" name="Content Placeholder 4">
            <a:extLst>
              <a:ext uri="{FF2B5EF4-FFF2-40B4-BE49-F238E27FC236}">
                <a16:creationId xmlns:a16="http://schemas.microsoft.com/office/drawing/2014/main" id="{3FC982A5-4766-4415-A6A1-CA59E339AA15}"/>
              </a:ext>
            </a:extLst>
          </p:cNvPr>
          <p:cNvSpPr>
            <a:spLocks noGrp="1"/>
          </p:cNvSpPr>
          <p:nvPr>
            <p:ph idx="1"/>
          </p:nvPr>
        </p:nvSpPr>
        <p:spPr>
          <a:xfrm>
            <a:off x="838200" y="1825625"/>
            <a:ext cx="5490817" cy="4087324"/>
          </a:xfrm>
        </p:spPr>
        <p:txBody>
          <a:bodyPr vert="horz" lIns="91440" tIns="45720" rIns="91440" bIns="45720" rtlCol="0" anchor="t">
            <a:normAutofit/>
          </a:bodyPr>
          <a:lstStyle/>
          <a:p>
            <a:pPr marL="0" indent="0">
              <a:buNone/>
            </a:pPr>
            <a:r>
              <a:rPr lang="en-US" sz="2600" dirty="0">
                <a:cs typeface="Calibri"/>
              </a:rPr>
              <a:t>Plan establishes five enhanced networks or districts:</a:t>
            </a:r>
          </a:p>
          <a:p>
            <a:endParaRPr lang="en-US" dirty="0">
              <a:cs typeface="Calibri"/>
            </a:endParaRPr>
          </a:p>
          <a:p>
            <a:r>
              <a:rPr lang="en-US" dirty="0">
                <a:cs typeface="Calibri"/>
              </a:rPr>
              <a:t>Pedestrian Enhanced Districts</a:t>
            </a:r>
            <a:endParaRPr lang="en-US" dirty="0">
              <a:ea typeface="+mn-lt"/>
              <a:cs typeface="+mn-lt"/>
            </a:endParaRPr>
          </a:p>
          <a:p>
            <a:r>
              <a:rPr lang="en-US" dirty="0">
                <a:ea typeface="+mn-lt"/>
                <a:cs typeface="+mn-lt"/>
              </a:rPr>
              <a:t>Bicycle Enhanced Network</a:t>
            </a:r>
          </a:p>
          <a:p>
            <a:r>
              <a:rPr lang="en-US" dirty="0">
                <a:ea typeface="+mn-lt"/>
                <a:cs typeface="+mn-lt"/>
              </a:rPr>
              <a:t>Transit Enhanced Network</a:t>
            </a:r>
          </a:p>
          <a:p>
            <a:r>
              <a:rPr lang="en-US" dirty="0">
                <a:ea typeface="+mn-lt"/>
                <a:cs typeface="+mn-lt"/>
              </a:rPr>
              <a:t>Neighborhood Enhanced Network</a:t>
            </a:r>
          </a:p>
          <a:p>
            <a:r>
              <a:rPr lang="en-US" dirty="0">
                <a:ea typeface="+mn-lt"/>
                <a:cs typeface="+mn-lt"/>
              </a:rPr>
              <a:t>Vehicle Enhanced Network</a:t>
            </a:r>
            <a:endParaRPr lang="en-US" dirty="0"/>
          </a:p>
        </p:txBody>
      </p:sp>
      <p:pic>
        <p:nvPicPr>
          <p:cNvPr id="7" name="Picture 7" descr="Map image from Los Angeles' plan which highlights the Bicycle Enhanced Network (Low Stress Network) in downtown Los Angeles.">
            <a:extLst>
              <a:ext uri="{FF2B5EF4-FFF2-40B4-BE49-F238E27FC236}">
                <a16:creationId xmlns:a16="http://schemas.microsoft.com/office/drawing/2014/main" id="{4A495873-FE96-4E20-B9D5-6B70B35337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68052" y="661575"/>
            <a:ext cx="2743200" cy="2773979"/>
          </a:xfrm>
          <a:prstGeom prst="rect">
            <a:avLst/>
          </a:prstGeom>
        </p:spPr>
      </p:pic>
      <p:pic>
        <p:nvPicPr>
          <p:cNvPr id="8" name="Picture 8" descr="Map image from Los Angeles' plan which highlights the Transit Enhanced Network in downtown Los Angeles.">
            <a:extLst>
              <a:ext uri="{FF2B5EF4-FFF2-40B4-BE49-F238E27FC236}">
                <a16:creationId xmlns:a16="http://schemas.microsoft.com/office/drawing/2014/main" id="{FD379401-87A3-4ADA-99F3-B658DB0E89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88400" y="2731815"/>
            <a:ext cx="2743200" cy="2874196"/>
          </a:xfrm>
          <a:prstGeom prst="rect">
            <a:avLst/>
          </a:prstGeom>
        </p:spPr>
      </p:pic>
    </p:spTree>
    <p:extLst>
      <p:ext uri="{BB962C8B-B14F-4D97-AF65-F5344CB8AC3E}">
        <p14:creationId xmlns:p14="http://schemas.microsoft.com/office/powerpoint/2010/main" val="4277610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6F6D-B10C-4C24-BA8D-1ECE5E7F89FD}"/>
              </a:ext>
            </a:extLst>
          </p:cNvPr>
          <p:cNvSpPr>
            <a:spLocks noGrp="1"/>
          </p:cNvSpPr>
          <p:nvPr>
            <p:ph type="title"/>
          </p:nvPr>
        </p:nvSpPr>
        <p:spPr/>
        <p:txBody>
          <a:bodyPr/>
          <a:lstStyle/>
          <a:p>
            <a:r>
              <a:rPr lang="en-US">
                <a:cs typeface="Seattle Text"/>
              </a:rPr>
              <a:t>Amsterdam example</a:t>
            </a:r>
            <a:endParaRPr lang="en-US"/>
          </a:p>
        </p:txBody>
      </p:sp>
      <p:pic>
        <p:nvPicPr>
          <p:cNvPr id="4" name="Picture 4" descr="An image of the front cover of Amsterdam's Traffic Policy Framework Nets">
            <a:extLst>
              <a:ext uri="{FF2B5EF4-FFF2-40B4-BE49-F238E27FC236}">
                <a16:creationId xmlns:a16="http://schemas.microsoft.com/office/drawing/2014/main" id="{011F2B9B-CD46-4472-A048-F783013488DF}"/>
              </a:ext>
            </a:extLst>
          </p:cNvPr>
          <p:cNvPicPr>
            <a:picLocks noGrp="1" noChangeAspect="1"/>
          </p:cNvPicPr>
          <p:nvPr>
            <p:ph idx="1"/>
          </p:nvPr>
        </p:nvPicPr>
        <p:blipFill>
          <a:blip r:embed="rId3"/>
          <a:stretch>
            <a:fillRect/>
          </a:stretch>
        </p:blipFill>
        <p:spPr>
          <a:xfrm>
            <a:off x="835352" y="1693103"/>
            <a:ext cx="5794687" cy="4087324"/>
          </a:xfrm>
        </p:spPr>
      </p:pic>
      <p:sp>
        <p:nvSpPr>
          <p:cNvPr id="6" name="Content Placeholder 2">
            <a:extLst>
              <a:ext uri="{FF2B5EF4-FFF2-40B4-BE49-F238E27FC236}">
                <a16:creationId xmlns:a16="http://schemas.microsoft.com/office/drawing/2014/main" id="{C102AED3-3735-46DF-B845-EF1C1BA9E6B6}"/>
              </a:ext>
            </a:extLst>
          </p:cNvPr>
          <p:cNvSpPr txBox="1">
            <a:spLocks/>
          </p:cNvSpPr>
          <p:nvPr/>
        </p:nvSpPr>
        <p:spPr>
          <a:xfrm>
            <a:off x="6834808" y="1825625"/>
            <a:ext cx="4518992" cy="408732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cs typeface="Calibri"/>
              </a:rPr>
              <a:t>Similar to LA, integrates all planned networks</a:t>
            </a:r>
          </a:p>
          <a:p>
            <a:pPr marL="0" indent="0">
              <a:buNone/>
            </a:pPr>
            <a:endParaRPr lang="en-US" dirty="0">
              <a:cs typeface="Calibri"/>
            </a:endParaRPr>
          </a:p>
          <a:p>
            <a:pPr marL="0" indent="0">
              <a:buNone/>
            </a:pPr>
            <a:r>
              <a:rPr lang="en-US" dirty="0">
                <a:cs typeface="Calibri"/>
              </a:rPr>
              <a:t>Establishes "Plus Nets" as the premier facilities for each mode</a:t>
            </a:r>
          </a:p>
          <a:p>
            <a:pPr marL="0" indent="0">
              <a:buNone/>
            </a:pPr>
            <a:endParaRPr lang="en-US" dirty="0">
              <a:cs typeface="Calibri"/>
            </a:endParaRPr>
          </a:p>
          <a:p>
            <a:pPr marL="0" indent="0">
              <a:buNone/>
            </a:pPr>
            <a:r>
              <a:rPr lang="en-US" dirty="0">
                <a:cs typeface="Calibri"/>
              </a:rPr>
              <a:t>Guides right-of-way allocation and signal operations</a:t>
            </a:r>
          </a:p>
          <a:p>
            <a:pPr marL="0" indent="0">
              <a:buNone/>
            </a:pPr>
            <a:endParaRPr lang="en-US" dirty="0">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2712663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0A96F-144A-487A-A113-A6EE953312A2}"/>
              </a:ext>
            </a:extLst>
          </p:cNvPr>
          <p:cNvSpPr>
            <a:spLocks noGrp="1"/>
          </p:cNvSpPr>
          <p:nvPr>
            <p:ph type="title"/>
          </p:nvPr>
        </p:nvSpPr>
        <p:spPr>
          <a:xfrm>
            <a:off x="838200" y="365127"/>
            <a:ext cx="10515600" cy="609431"/>
          </a:xfrm>
        </p:spPr>
        <p:txBody>
          <a:bodyPr anchor="t">
            <a:normAutofit fontScale="90000"/>
          </a:bodyPr>
          <a:lstStyle/>
          <a:p>
            <a:r>
              <a:rPr lang="en-US"/>
              <a:t>Next steps</a:t>
            </a:r>
          </a:p>
        </p:txBody>
      </p:sp>
      <p:sp>
        <p:nvSpPr>
          <p:cNvPr id="10" name="Rectangle: Rounded Corners 9">
            <a:extLst>
              <a:ext uri="{FF2B5EF4-FFF2-40B4-BE49-F238E27FC236}">
                <a16:creationId xmlns:a16="http://schemas.microsoft.com/office/drawing/2014/main" id="{0179F429-117A-4B6B-9ACB-9BF902A8587A}"/>
              </a:ext>
            </a:extLst>
          </p:cNvPr>
          <p:cNvSpPr/>
          <p:nvPr/>
        </p:nvSpPr>
        <p:spPr>
          <a:xfrm>
            <a:off x="959795" y="1327179"/>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#1 – June 25</a:t>
            </a:r>
          </a:p>
        </p:txBody>
      </p:sp>
      <p:sp>
        <p:nvSpPr>
          <p:cNvPr id="11" name="Rectangle: Rounded Corners 10">
            <a:extLst>
              <a:ext uri="{FF2B5EF4-FFF2-40B4-BE49-F238E27FC236}">
                <a16:creationId xmlns:a16="http://schemas.microsoft.com/office/drawing/2014/main" id="{6E64C186-BAE1-4381-A514-D306CC938D24}"/>
              </a:ext>
            </a:extLst>
          </p:cNvPr>
          <p:cNvSpPr/>
          <p:nvPr/>
        </p:nvSpPr>
        <p:spPr>
          <a:xfrm>
            <a:off x="976006" y="2066640"/>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#2 – July 23</a:t>
            </a:r>
          </a:p>
        </p:txBody>
      </p:sp>
      <p:sp>
        <p:nvSpPr>
          <p:cNvPr id="12" name="Rectangle: Rounded Corners 11">
            <a:extLst>
              <a:ext uri="{FF2B5EF4-FFF2-40B4-BE49-F238E27FC236}">
                <a16:creationId xmlns:a16="http://schemas.microsoft.com/office/drawing/2014/main" id="{1E9C4E59-750F-41FE-9D46-324921665F8B}"/>
              </a:ext>
            </a:extLst>
          </p:cNvPr>
          <p:cNvSpPr/>
          <p:nvPr/>
        </p:nvSpPr>
        <p:spPr>
          <a:xfrm>
            <a:off x="959795" y="2812427"/>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#3 – August 27</a:t>
            </a:r>
          </a:p>
        </p:txBody>
      </p:sp>
      <p:sp>
        <p:nvSpPr>
          <p:cNvPr id="13" name="Rectangle: Rounded Corners 12">
            <a:extLst>
              <a:ext uri="{FF2B5EF4-FFF2-40B4-BE49-F238E27FC236}">
                <a16:creationId xmlns:a16="http://schemas.microsoft.com/office/drawing/2014/main" id="{AB1201AC-8CFA-4F25-B790-5D16F112CDE9}"/>
              </a:ext>
            </a:extLst>
          </p:cNvPr>
          <p:cNvSpPr/>
          <p:nvPr/>
        </p:nvSpPr>
        <p:spPr>
          <a:xfrm>
            <a:off x="976006" y="3567942"/>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dirty="0">
                <a:solidFill>
                  <a:schemeClr val="lt1"/>
                </a:solidFill>
                <a:latin typeface="Calibri"/>
                <a:ea typeface="Calibri"/>
                <a:cs typeface="Calibri"/>
                <a:sym typeface="Calibri"/>
              </a:rPr>
              <a:t>   #4 – Sept 24</a:t>
            </a:r>
          </a:p>
        </p:txBody>
      </p:sp>
      <p:sp>
        <p:nvSpPr>
          <p:cNvPr id="14" name="Rectangle: Rounded Corners 13">
            <a:extLst>
              <a:ext uri="{FF2B5EF4-FFF2-40B4-BE49-F238E27FC236}">
                <a16:creationId xmlns:a16="http://schemas.microsoft.com/office/drawing/2014/main" id="{514A9684-DD99-4107-82DA-A2BF7F5927E7}"/>
              </a:ext>
            </a:extLst>
          </p:cNvPr>
          <p:cNvSpPr/>
          <p:nvPr/>
        </p:nvSpPr>
        <p:spPr>
          <a:xfrm>
            <a:off x="959795" y="4338535"/>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r>
              <a:rPr lang="en-US" b="1">
                <a:solidFill>
                  <a:schemeClr val="lt1"/>
                </a:solidFill>
                <a:latin typeface="Calibri"/>
                <a:ea typeface="Calibri"/>
                <a:cs typeface="Calibri"/>
                <a:sym typeface="Calibri"/>
              </a:rPr>
              <a:t>  </a:t>
            </a:r>
            <a:r>
              <a:rPr lang="en-US" sz="1800" b="1">
                <a:solidFill>
                  <a:schemeClr val="lt1"/>
                </a:solidFill>
                <a:latin typeface="Calibri"/>
                <a:ea typeface="Calibri"/>
                <a:cs typeface="Calibri"/>
                <a:sym typeface="Calibri"/>
              </a:rPr>
              <a:t> #5 – Oct 22</a:t>
            </a:r>
            <a:r>
              <a:rPr lang="en-US" b="1">
                <a:solidFill>
                  <a:schemeClr val="lt1"/>
                </a:solidFill>
                <a:latin typeface="Calibri"/>
                <a:ea typeface="Calibri"/>
                <a:cs typeface="Calibri"/>
                <a:sym typeface="Calibri"/>
              </a:rPr>
              <a:t> (?)</a:t>
            </a:r>
            <a:endParaRPr lang="en-US" sz="1800" b="1">
              <a:solidFill>
                <a:schemeClr val="lt1"/>
              </a:solidFill>
              <a:latin typeface="Calibri"/>
              <a:ea typeface="Calibri"/>
              <a:cs typeface="Calibri"/>
            </a:endParaRPr>
          </a:p>
        </p:txBody>
      </p:sp>
      <p:sp>
        <p:nvSpPr>
          <p:cNvPr id="15" name="Rectangle: Rounded Corners 14">
            <a:extLst>
              <a:ext uri="{FF2B5EF4-FFF2-40B4-BE49-F238E27FC236}">
                <a16:creationId xmlns:a16="http://schemas.microsoft.com/office/drawing/2014/main" id="{394A0284-A6EE-48FF-B9F2-A4435C33921E}"/>
              </a:ext>
            </a:extLst>
          </p:cNvPr>
          <p:cNvSpPr/>
          <p:nvPr/>
        </p:nvSpPr>
        <p:spPr>
          <a:xfrm>
            <a:off x="976007" y="5084322"/>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r>
              <a:rPr lang="en-US" b="1">
                <a:solidFill>
                  <a:schemeClr val="lt1"/>
                </a:solidFill>
                <a:latin typeface="Calibri"/>
                <a:ea typeface="Calibri"/>
                <a:cs typeface="Calibri"/>
                <a:sym typeface="Calibri"/>
              </a:rPr>
              <a:t>  </a:t>
            </a:r>
            <a:r>
              <a:rPr lang="en-US" sz="1800" b="1">
                <a:solidFill>
                  <a:schemeClr val="lt1"/>
                </a:solidFill>
                <a:latin typeface="Calibri"/>
                <a:ea typeface="Calibri"/>
                <a:cs typeface="Calibri"/>
                <a:sym typeface="Calibri"/>
              </a:rPr>
              <a:t> #6 – </a:t>
            </a:r>
            <a:r>
              <a:rPr lang="en-US" b="1">
                <a:solidFill>
                  <a:schemeClr val="lt1"/>
                </a:solidFill>
                <a:latin typeface="Calibri"/>
                <a:ea typeface="Calibri"/>
                <a:cs typeface="Calibri"/>
                <a:sym typeface="Calibri"/>
              </a:rPr>
              <a:t>date TBD</a:t>
            </a:r>
            <a:endParaRPr lang="en-US" sz="1800" b="1">
              <a:solidFill>
                <a:schemeClr val="lt1"/>
              </a:solidFill>
              <a:latin typeface="Calibri"/>
              <a:ea typeface="Calibri"/>
              <a:cs typeface="Calibri"/>
              <a:sym typeface="Calibri"/>
            </a:endParaRPr>
          </a:p>
        </p:txBody>
      </p:sp>
      <p:sp>
        <p:nvSpPr>
          <p:cNvPr id="18" name="Rectangle: Rounded Corners 17">
            <a:extLst>
              <a:ext uri="{FF2B5EF4-FFF2-40B4-BE49-F238E27FC236}">
                <a16:creationId xmlns:a16="http://schemas.microsoft.com/office/drawing/2014/main" id="{243922F7-3B3F-4F2B-ABFE-CF1E3C7FD920}"/>
              </a:ext>
            </a:extLst>
          </p:cNvPr>
          <p:cNvSpPr/>
          <p:nvPr/>
        </p:nvSpPr>
        <p:spPr>
          <a:xfrm>
            <a:off x="2843719" y="1327179"/>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a:buFont typeface="Wingdings" panose="05000000000000000000" pitchFamily="2" charset="2"/>
              <a:buChar char="§"/>
            </a:pPr>
            <a:r>
              <a:rPr lang="en-US">
                <a:solidFill>
                  <a:srgbClr val="000000"/>
                </a:solidFill>
              </a:rPr>
              <a:t> Kick-off</a:t>
            </a:r>
          </a:p>
          <a:p>
            <a:pPr>
              <a:buFont typeface="Wingdings" panose="05000000000000000000" pitchFamily="2" charset="2"/>
              <a:buChar char="§"/>
            </a:pPr>
            <a:r>
              <a:rPr lang="en-US">
                <a:solidFill>
                  <a:srgbClr val="000000"/>
                </a:solidFill>
              </a:rPr>
              <a:t> Introduction to signal operations</a:t>
            </a:r>
          </a:p>
        </p:txBody>
      </p:sp>
      <p:sp>
        <p:nvSpPr>
          <p:cNvPr id="19" name="Rectangle: Rounded Corners 18">
            <a:extLst>
              <a:ext uri="{FF2B5EF4-FFF2-40B4-BE49-F238E27FC236}">
                <a16:creationId xmlns:a16="http://schemas.microsoft.com/office/drawing/2014/main" id="{98365DA8-866E-461A-82B9-C36566111CC2}"/>
              </a:ext>
            </a:extLst>
          </p:cNvPr>
          <p:cNvSpPr/>
          <p:nvPr/>
        </p:nvSpPr>
        <p:spPr>
          <a:xfrm>
            <a:off x="2876143" y="2066640"/>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174625" indent="-174625">
              <a:buFont typeface="Wingdings" panose="05000000000000000000" pitchFamily="2" charset="2"/>
              <a:buChar char="§"/>
            </a:pPr>
            <a:r>
              <a:rPr lang="en-US">
                <a:solidFill>
                  <a:srgbClr val="000000"/>
                </a:solidFill>
              </a:rPr>
              <a:t>Draft Comprehensive Traffic Signal Operations Policy: presentation and discussion</a:t>
            </a:r>
          </a:p>
          <a:p>
            <a:pPr marL="174625" lvl="0" indent="-174625">
              <a:buFont typeface="Wingdings" panose="05000000000000000000" pitchFamily="2" charset="2"/>
              <a:buChar char="§"/>
            </a:pPr>
            <a:r>
              <a:rPr lang="en-US">
                <a:solidFill>
                  <a:srgbClr val="000000"/>
                </a:solidFill>
              </a:rPr>
              <a:t>Modal Integration: introduction</a:t>
            </a:r>
            <a:endParaRPr lang="en-US">
              <a:solidFill>
                <a:srgbClr val="000000"/>
              </a:solidFill>
              <a:cs typeface="Calibri"/>
            </a:endParaRPr>
          </a:p>
        </p:txBody>
      </p:sp>
      <p:sp>
        <p:nvSpPr>
          <p:cNvPr id="20" name="Rectangle: Rounded Corners 19">
            <a:extLst>
              <a:ext uri="{FF2B5EF4-FFF2-40B4-BE49-F238E27FC236}">
                <a16:creationId xmlns:a16="http://schemas.microsoft.com/office/drawing/2014/main" id="{E8D3D2E2-75C6-4A7F-A11B-B3F290BFF24A}"/>
              </a:ext>
            </a:extLst>
          </p:cNvPr>
          <p:cNvSpPr/>
          <p:nvPr/>
        </p:nvSpPr>
        <p:spPr>
          <a:xfrm>
            <a:off x="2853446" y="2810319"/>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174625" indent="-174625">
              <a:buFont typeface="Wingdings" panose="05000000000000000000" pitchFamily="2" charset="2"/>
              <a:buChar char="§"/>
            </a:pPr>
            <a:r>
              <a:rPr lang="en-US" dirty="0">
                <a:solidFill>
                  <a:srgbClr val="000000"/>
                </a:solidFill>
              </a:rPr>
              <a:t>Draft Comprehensive Traffic Signal Operations Policy: continued discussion</a:t>
            </a:r>
          </a:p>
          <a:p>
            <a:pPr marL="174625" lvl="0" indent="-174625">
              <a:buFont typeface="Wingdings" panose="05000000000000000000" pitchFamily="2" charset="2"/>
              <a:buChar char="§"/>
            </a:pPr>
            <a:r>
              <a:rPr lang="en-US" dirty="0">
                <a:solidFill>
                  <a:srgbClr val="000000"/>
                </a:solidFill>
              </a:rPr>
              <a:t>Modal Integration: analysis</a:t>
            </a:r>
            <a:endParaRPr lang="en-US" dirty="0">
              <a:solidFill>
                <a:srgbClr val="000000"/>
              </a:solidFill>
              <a:cs typeface="Calibri"/>
            </a:endParaRPr>
          </a:p>
        </p:txBody>
      </p:sp>
      <p:sp>
        <p:nvSpPr>
          <p:cNvPr id="21" name="Rectangle: Rounded Corners 20">
            <a:extLst>
              <a:ext uri="{FF2B5EF4-FFF2-40B4-BE49-F238E27FC236}">
                <a16:creationId xmlns:a16="http://schemas.microsoft.com/office/drawing/2014/main" id="{AD021169-40A3-4BD4-901F-54134ED0DE42}"/>
              </a:ext>
            </a:extLst>
          </p:cNvPr>
          <p:cNvSpPr/>
          <p:nvPr/>
        </p:nvSpPr>
        <p:spPr>
          <a:xfrm>
            <a:off x="2892356" y="3559186"/>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dirty="0">
                <a:solidFill>
                  <a:srgbClr val="000000"/>
                </a:solidFill>
              </a:rPr>
              <a:t>Modal Integration: draft policy concepts</a:t>
            </a:r>
            <a:endParaRPr lang="en-US" dirty="0">
              <a:solidFill>
                <a:srgbClr val="000000"/>
              </a:solidFill>
              <a:cs typeface="Calibri"/>
            </a:endParaRPr>
          </a:p>
        </p:txBody>
      </p:sp>
      <p:sp>
        <p:nvSpPr>
          <p:cNvPr id="22" name="Rectangle: Rounded Corners 21">
            <a:extLst>
              <a:ext uri="{FF2B5EF4-FFF2-40B4-BE49-F238E27FC236}">
                <a16:creationId xmlns:a16="http://schemas.microsoft.com/office/drawing/2014/main" id="{F38C9E95-36D2-49AD-8014-2E194241B3B4}"/>
              </a:ext>
            </a:extLst>
          </p:cNvPr>
          <p:cNvSpPr/>
          <p:nvPr/>
        </p:nvSpPr>
        <p:spPr>
          <a:xfrm>
            <a:off x="2837234" y="4328807"/>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draft policy options and operational priority</a:t>
            </a:r>
          </a:p>
        </p:txBody>
      </p:sp>
      <p:sp>
        <p:nvSpPr>
          <p:cNvPr id="23" name="Rectangle: Rounded Corners 22">
            <a:extLst>
              <a:ext uri="{FF2B5EF4-FFF2-40B4-BE49-F238E27FC236}">
                <a16:creationId xmlns:a16="http://schemas.microsoft.com/office/drawing/2014/main" id="{A8605817-EC33-412F-975E-E3EBD65AA67F}"/>
              </a:ext>
            </a:extLst>
          </p:cNvPr>
          <p:cNvSpPr/>
          <p:nvPr/>
        </p:nvSpPr>
        <p:spPr>
          <a:xfrm>
            <a:off x="2833991" y="5074594"/>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policy recommendations and discussion </a:t>
            </a:r>
          </a:p>
          <a:p>
            <a:pPr marL="174625" lvl="0" indent="-174625">
              <a:buFont typeface="Wingdings" panose="05000000000000000000" pitchFamily="2" charset="2"/>
              <a:buChar char="§"/>
            </a:pPr>
            <a:r>
              <a:rPr lang="en-US">
                <a:solidFill>
                  <a:srgbClr val="000000"/>
                </a:solidFill>
              </a:rPr>
              <a:t>Wrap-up and reflections</a:t>
            </a:r>
          </a:p>
        </p:txBody>
      </p:sp>
    </p:spTree>
    <p:extLst>
      <p:ext uri="{BB962C8B-B14F-4D97-AF65-F5344CB8AC3E}">
        <p14:creationId xmlns:p14="http://schemas.microsoft.com/office/powerpoint/2010/main" val="2172721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62F4-279F-4EA5-BE83-43CDE0765468}"/>
              </a:ext>
            </a:extLst>
          </p:cNvPr>
          <p:cNvSpPr>
            <a:spLocks noGrp="1"/>
          </p:cNvSpPr>
          <p:nvPr>
            <p:ph type="title"/>
          </p:nvPr>
        </p:nvSpPr>
        <p:spPr/>
        <p:txBody>
          <a:bodyPr>
            <a:normAutofit/>
          </a:bodyPr>
          <a:lstStyle/>
          <a:p>
            <a:r>
              <a:rPr lang="en-US" sz="4400"/>
              <a:t>Questions?</a:t>
            </a:r>
          </a:p>
        </p:txBody>
      </p:sp>
      <p:sp>
        <p:nvSpPr>
          <p:cNvPr id="3" name="Content Placeholder 2">
            <a:extLst>
              <a:ext uri="{FF2B5EF4-FFF2-40B4-BE49-F238E27FC236}">
                <a16:creationId xmlns:a16="http://schemas.microsoft.com/office/drawing/2014/main" id="{42240592-7164-41B7-958D-C825671AA7AF}"/>
              </a:ext>
            </a:extLst>
          </p:cNvPr>
          <p:cNvSpPr>
            <a:spLocks noGrp="1"/>
          </p:cNvSpPr>
          <p:nvPr>
            <p:ph idx="1"/>
          </p:nvPr>
        </p:nvSpPr>
        <p:spPr>
          <a:xfrm>
            <a:off x="2079768" y="1902951"/>
            <a:ext cx="8032465" cy="2568407"/>
          </a:xfrm>
        </p:spPr>
        <p:txBody>
          <a:bodyPr vert="horz" lIns="91440" tIns="45720" rIns="91440" bIns="45720" rtlCol="0" anchor="t">
            <a:normAutofit/>
          </a:bodyPr>
          <a:lstStyle/>
          <a:p>
            <a:pPr marL="0" indent="0">
              <a:buNone/>
            </a:pPr>
            <a:endParaRPr lang="en-US"/>
          </a:p>
          <a:p>
            <a:pPr marL="0" indent="0" algn="ctr">
              <a:buNone/>
            </a:pPr>
            <a:r>
              <a:rPr lang="en-US" sz="2800" err="1"/>
              <a:t>ellie.smith@seattle.gov</a:t>
            </a:r>
            <a:r>
              <a:rPr lang="en-US" sz="2800"/>
              <a:t> | (206) 300-1690</a:t>
            </a:r>
          </a:p>
        </p:txBody>
      </p:sp>
      <p:sp>
        <p:nvSpPr>
          <p:cNvPr id="7" name="Rectangle 6">
            <a:extLst>
              <a:ext uri="{FF2B5EF4-FFF2-40B4-BE49-F238E27FC236}">
                <a16:creationId xmlns:a16="http://schemas.microsoft.com/office/drawing/2014/main" id="{AF7439EA-4923-4A11-96D9-BCFE5896EE8B}"/>
              </a:ext>
            </a:extLst>
          </p:cNvPr>
          <p:cNvSpPr/>
          <p:nvPr/>
        </p:nvSpPr>
        <p:spPr>
          <a:xfrm>
            <a:off x="0" y="3246121"/>
            <a:ext cx="12192000" cy="580694"/>
          </a:xfrm>
          <a:prstGeom prst="rect">
            <a:avLst/>
          </a:prstGeom>
          <a:solidFill>
            <a:srgbClr val="003DA5"/>
          </a:solidFill>
          <a:ln w="12700" cap="flat" cmpd="sng">
            <a:solidFill>
              <a:srgbClr val="31538F"/>
            </a:solidFill>
            <a:prstDash val="solid"/>
            <a:miter lim="800000"/>
            <a:headEnd type="none" w="med" len="med"/>
            <a:tailEnd type="none" w="med" len="med"/>
          </a:ln>
        </p:spPr>
        <p:txBody>
          <a:bodyPr rot="0" spcFirstLastPara="0" vertOverflow="overflow" horzOverflow="overflow" vert="horz" wrap="square" lIns="68569" tIns="34275" rIns="68569" bIns="34275" numCol="1" spcCol="0" rtlCol="0" fromWordArt="0" anchor="ctr" anchorCtr="0" forceAA="0" compatLnSpc="1">
            <a:prstTxWarp prst="textNoShape">
              <a:avLst/>
            </a:prstTxWarp>
            <a:noAutofit/>
          </a:bodyPr>
          <a:lstStyle/>
          <a:p>
            <a:pPr algn="ctr"/>
            <a:endParaRPr lang="en-US" sz="1350" b="1">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A6B2CFF-4C1F-4269-A78C-1BEB70D114E9}"/>
              </a:ext>
            </a:extLst>
          </p:cNvPr>
          <p:cNvSpPr txBox="1"/>
          <p:nvPr/>
        </p:nvSpPr>
        <p:spPr>
          <a:xfrm>
            <a:off x="3312795" y="3294094"/>
            <a:ext cx="5566410" cy="507831"/>
          </a:xfrm>
          <a:prstGeom prst="rect">
            <a:avLst/>
          </a:prstGeom>
          <a:noFill/>
        </p:spPr>
        <p:txBody>
          <a:bodyPr wrap="square" rtlCol="0">
            <a:spAutoFit/>
          </a:bodyPr>
          <a:lstStyle/>
          <a:p>
            <a:pPr algn="ctr"/>
            <a:r>
              <a:rPr lang="en-US" sz="2700" err="1">
                <a:solidFill>
                  <a:schemeClr val="bg1"/>
                </a:solidFill>
              </a:rPr>
              <a:t>www.seattle.gov</a:t>
            </a:r>
            <a:r>
              <a:rPr lang="en-US" sz="2700">
                <a:solidFill>
                  <a:schemeClr val="bg1"/>
                </a:solidFill>
              </a:rPr>
              <a:t>/transportation</a:t>
            </a:r>
          </a:p>
        </p:txBody>
      </p:sp>
      <p:pic>
        <p:nvPicPr>
          <p:cNvPr id="4" name="Picture 3">
            <a:extLst>
              <a:ext uri="{FF2B5EF4-FFF2-40B4-BE49-F238E27FC236}">
                <a16:creationId xmlns:a16="http://schemas.microsoft.com/office/drawing/2014/main" id="{0B366A47-CDF5-42A3-A494-0E3799319464}"/>
              </a:ext>
            </a:extLst>
          </p:cNvPr>
          <p:cNvPicPr>
            <a:picLocks noChangeAspect="1"/>
          </p:cNvPicPr>
          <p:nvPr/>
        </p:nvPicPr>
        <p:blipFill>
          <a:blip r:embed="rId3"/>
          <a:stretch>
            <a:fillRect/>
          </a:stretch>
        </p:blipFill>
        <p:spPr>
          <a:xfrm>
            <a:off x="4163400" y="4394034"/>
            <a:ext cx="3865199" cy="579170"/>
          </a:xfrm>
          <a:prstGeom prst="rect">
            <a:avLst/>
          </a:prstGeom>
        </p:spPr>
      </p:pic>
    </p:spTree>
    <p:extLst>
      <p:ext uri="{BB962C8B-B14F-4D97-AF65-F5344CB8AC3E}">
        <p14:creationId xmlns:p14="http://schemas.microsoft.com/office/powerpoint/2010/main" val="3094379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A321-B302-724D-9AE8-5D49CD128CA1}"/>
              </a:ext>
            </a:extLst>
          </p:cNvPr>
          <p:cNvSpPr>
            <a:spLocks noGrp="1"/>
          </p:cNvSpPr>
          <p:nvPr>
            <p:ph type="title"/>
          </p:nvPr>
        </p:nvSpPr>
        <p:spPr/>
        <p:txBody>
          <a:bodyPr/>
          <a:lstStyle/>
          <a:p>
            <a:r>
              <a:rPr lang="en-US"/>
              <a:t>Meeting format</a:t>
            </a:r>
          </a:p>
        </p:txBody>
      </p:sp>
      <p:sp>
        <p:nvSpPr>
          <p:cNvPr id="3" name="Content Placeholder 2">
            <a:extLst>
              <a:ext uri="{FF2B5EF4-FFF2-40B4-BE49-F238E27FC236}">
                <a16:creationId xmlns:a16="http://schemas.microsoft.com/office/drawing/2014/main" id="{99629BB7-D1A0-864C-89D0-1E21D702D586}"/>
              </a:ext>
            </a:extLst>
          </p:cNvPr>
          <p:cNvSpPr>
            <a:spLocks noGrp="1"/>
          </p:cNvSpPr>
          <p:nvPr>
            <p:ph idx="1"/>
          </p:nvPr>
        </p:nvSpPr>
        <p:spPr/>
        <p:txBody>
          <a:bodyPr vert="horz" lIns="91440" tIns="45720" rIns="91440" bIns="45720" rtlCol="0" anchor="t">
            <a:normAutofit/>
          </a:bodyPr>
          <a:lstStyle/>
          <a:p>
            <a:pPr>
              <a:spcAft>
                <a:spcPts val="600"/>
              </a:spcAft>
            </a:pPr>
            <a:r>
              <a:rPr lang="en-US" dirty="0">
                <a:ea typeface="+mn-lt"/>
                <a:cs typeface="+mn-lt"/>
              </a:rPr>
              <a:t>We want to hear from you; </a:t>
            </a:r>
            <a:r>
              <a:rPr lang="en-US" u="sng" dirty="0">
                <a:ea typeface="+mn-lt"/>
                <a:cs typeface="+mn-lt"/>
              </a:rPr>
              <a:t>we encourage you to chime in and participate</a:t>
            </a:r>
            <a:r>
              <a:rPr lang="en-US" dirty="0">
                <a:ea typeface="+mn-lt"/>
                <a:cs typeface="+mn-lt"/>
              </a:rPr>
              <a:t>; some meetings will have more time for open discussion</a:t>
            </a:r>
            <a:endParaRPr lang="en-US">
              <a:cs typeface="Calibri"/>
            </a:endParaRPr>
          </a:p>
          <a:p>
            <a:r>
              <a:rPr lang="en-US" dirty="0">
                <a:ea typeface="+mn-lt"/>
                <a:cs typeface="+mn-lt"/>
              </a:rPr>
              <a:t>During presentations:</a:t>
            </a:r>
            <a:endParaRPr lang="en-US">
              <a:ea typeface="+mn-lt"/>
              <a:cs typeface="+mn-lt"/>
            </a:endParaRPr>
          </a:p>
          <a:p>
            <a:pPr lvl="1">
              <a:buFont typeface="Wingdings" panose="05000000000000000000" pitchFamily="2" charset="2"/>
              <a:buChar char="§"/>
            </a:pPr>
            <a:r>
              <a:rPr lang="en-US" dirty="0">
                <a:ea typeface="+mn-lt"/>
                <a:cs typeface="+mn-lt"/>
              </a:rPr>
              <a:t>We will screenshare slides</a:t>
            </a:r>
          </a:p>
          <a:p>
            <a:pPr lvl="1">
              <a:buFont typeface="Wingdings" panose="05000000000000000000" pitchFamily="2" charset="2"/>
              <a:buChar char="§"/>
            </a:pPr>
            <a:r>
              <a:rPr lang="en-US" dirty="0"/>
              <a:t>Please stay on mute</a:t>
            </a:r>
          </a:p>
          <a:p>
            <a:pPr lvl="1">
              <a:buFont typeface="Wingdings" panose="05000000000000000000" pitchFamily="2" charset="2"/>
              <a:buChar char="§"/>
            </a:pPr>
            <a:r>
              <a:rPr lang="en-US" dirty="0"/>
              <a:t>If you want to chime in or have quick questions answered as we go, please use the </a:t>
            </a:r>
            <a:r>
              <a:rPr lang="en-US" b="1" u="sng" dirty="0"/>
              <a:t>chat function (send to "all participants" or "all panelists")</a:t>
            </a:r>
            <a:r>
              <a:rPr lang="en-US" dirty="0"/>
              <a:t> or </a:t>
            </a:r>
            <a:r>
              <a:rPr lang="en-US" b="1" u="sng" dirty="0"/>
              <a:t>raise hand function</a:t>
            </a:r>
            <a:endParaRPr lang="en-US" b="1" u="sng" dirty="0">
              <a:cs typeface="Calibri"/>
            </a:endParaRPr>
          </a:p>
          <a:p>
            <a:pPr>
              <a:spcAft>
                <a:spcPts val="600"/>
              </a:spcAft>
            </a:pPr>
            <a:r>
              <a:rPr lang="en-US" sz="2500" dirty="0">
                <a:ea typeface="+mn-lt"/>
                <a:cs typeface="+mn-lt"/>
              </a:rPr>
              <a:t>Please say your name before you speak</a:t>
            </a:r>
            <a:endParaRPr lang="en-US" sz="2500">
              <a:ea typeface="+mn-lt"/>
              <a:cs typeface="+mn-lt"/>
            </a:endParaRPr>
          </a:p>
          <a:p>
            <a:r>
              <a:rPr lang="en-US" dirty="0">
                <a:ea typeface="+mn-lt"/>
                <a:cs typeface="+mn-lt"/>
              </a:rPr>
              <a:t>If you are having technical difficulties, please use the chat or email ellie.smith@seattle.gov</a:t>
            </a:r>
            <a:endParaRPr lang="en-US">
              <a:ea typeface="+mn-lt"/>
              <a:cs typeface="+mn-lt"/>
            </a:endParaRPr>
          </a:p>
          <a:p>
            <a:pPr marL="0" indent="0">
              <a:buNone/>
            </a:pPr>
            <a:endParaRPr lang="en-US" dirty="0">
              <a:cs typeface="Calibri"/>
            </a:endParaRPr>
          </a:p>
          <a:p>
            <a:endParaRPr lang="en-US" dirty="0">
              <a:cs typeface="Calibri"/>
            </a:endParaRPr>
          </a:p>
          <a:p>
            <a:endParaRPr lang="en-US" dirty="0">
              <a:highlight>
                <a:srgbClr val="FFFF00"/>
              </a:highlight>
              <a:cs typeface="Calibri"/>
            </a:endParaRPr>
          </a:p>
        </p:txBody>
      </p:sp>
    </p:spTree>
    <p:extLst>
      <p:ext uri="{BB962C8B-B14F-4D97-AF65-F5344CB8AC3E}">
        <p14:creationId xmlns:p14="http://schemas.microsoft.com/office/powerpoint/2010/main" val="363353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177F-13AD-46E6-8491-E24F8549D5D6}"/>
              </a:ext>
            </a:extLst>
          </p:cNvPr>
          <p:cNvSpPr>
            <a:spLocks noGrp="1"/>
          </p:cNvSpPr>
          <p:nvPr>
            <p:ph type="title"/>
          </p:nvPr>
        </p:nvSpPr>
        <p:spPr/>
        <p:txBody>
          <a:bodyPr/>
          <a:lstStyle/>
          <a:p>
            <a:r>
              <a:rPr lang="en-US">
                <a:cs typeface="Seattle Text"/>
              </a:rPr>
              <a:t>Re-introductions</a:t>
            </a:r>
            <a:endParaRPr lang="en-US" dirty="0">
              <a:highlight>
                <a:srgbClr val="FFFF00"/>
              </a:highlight>
              <a:cs typeface="Seattle Text"/>
            </a:endParaRPr>
          </a:p>
        </p:txBody>
      </p:sp>
      <p:sp>
        <p:nvSpPr>
          <p:cNvPr id="3" name="Content Placeholder 2">
            <a:extLst>
              <a:ext uri="{FF2B5EF4-FFF2-40B4-BE49-F238E27FC236}">
                <a16:creationId xmlns:a16="http://schemas.microsoft.com/office/drawing/2014/main" id="{4067606D-2EE2-48DA-8AC7-4D9E933D1549}"/>
              </a:ext>
            </a:extLst>
          </p:cNvPr>
          <p:cNvSpPr>
            <a:spLocks noGrp="1"/>
          </p:cNvSpPr>
          <p:nvPr>
            <p:ph idx="1"/>
          </p:nvPr>
        </p:nvSpPr>
        <p:spPr/>
        <p:txBody>
          <a:bodyPr vert="horz" lIns="91440" tIns="45720" rIns="91440" bIns="45720" rtlCol="0" anchor="t">
            <a:normAutofit/>
          </a:bodyPr>
          <a:lstStyle/>
          <a:p>
            <a:pPr>
              <a:spcAft>
                <a:spcPts val="600"/>
              </a:spcAft>
            </a:pPr>
            <a:r>
              <a:rPr lang="en-US" sz="2600" dirty="0">
                <a:ea typeface="+mn-lt"/>
                <a:cs typeface="+mn-lt"/>
              </a:rPr>
              <a:t>Name</a:t>
            </a:r>
            <a:endParaRPr lang="en-US" sz="2600" dirty="0">
              <a:cs typeface="Calibri"/>
            </a:endParaRPr>
          </a:p>
          <a:p>
            <a:pPr>
              <a:spcAft>
                <a:spcPts val="600"/>
              </a:spcAft>
            </a:pPr>
            <a:r>
              <a:rPr lang="en-US" sz="2600" dirty="0">
                <a:ea typeface="+mn-lt"/>
                <a:cs typeface="+mn-lt"/>
              </a:rPr>
              <a:t>Organization you represent</a:t>
            </a:r>
          </a:p>
          <a:p>
            <a:pPr marL="0" indent="0">
              <a:spcAft>
                <a:spcPts val="600"/>
              </a:spcAft>
              <a:buNone/>
            </a:pPr>
            <a:endParaRPr lang="en-US" sz="2600" dirty="0">
              <a:ea typeface="+mn-lt"/>
              <a:cs typeface="+mn-lt"/>
            </a:endParaRPr>
          </a:p>
        </p:txBody>
      </p:sp>
    </p:spTree>
    <p:extLst>
      <p:ext uri="{BB962C8B-B14F-4D97-AF65-F5344CB8AC3E}">
        <p14:creationId xmlns:p14="http://schemas.microsoft.com/office/powerpoint/2010/main" val="3080560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B1FD-46D4-499A-A813-571FB062B970}"/>
              </a:ext>
            </a:extLst>
          </p:cNvPr>
          <p:cNvSpPr>
            <a:spLocks noGrp="1"/>
          </p:cNvSpPr>
          <p:nvPr>
            <p:ph type="title"/>
          </p:nvPr>
        </p:nvSpPr>
        <p:spPr/>
        <p:txBody>
          <a:bodyPr/>
          <a:lstStyle/>
          <a:p>
            <a:r>
              <a:rPr lang="en-US">
                <a:cs typeface="Seattle Text"/>
              </a:rPr>
              <a:t>POAG roster</a:t>
            </a:r>
            <a:endParaRPr lang="en-US"/>
          </a:p>
        </p:txBody>
      </p:sp>
      <p:graphicFrame>
        <p:nvGraphicFramePr>
          <p:cNvPr id="4" name="Table 4">
            <a:extLst>
              <a:ext uri="{FF2B5EF4-FFF2-40B4-BE49-F238E27FC236}">
                <a16:creationId xmlns:a16="http://schemas.microsoft.com/office/drawing/2014/main" id="{0E45EB94-0F38-4396-B536-198F931A5F91}"/>
              </a:ext>
            </a:extLst>
          </p:cNvPr>
          <p:cNvGraphicFramePr>
            <a:graphicFrameLocks noGrp="1"/>
          </p:cNvGraphicFramePr>
          <p:nvPr>
            <p:extLst>
              <p:ext uri="{D42A27DB-BD31-4B8C-83A1-F6EECF244321}">
                <p14:modId xmlns:p14="http://schemas.microsoft.com/office/powerpoint/2010/main" val="2862346175"/>
              </p:ext>
            </p:extLst>
          </p:nvPr>
        </p:nvGraphicFramePr>
        <p:xfrm>
          <a:off x="924560" y="1591733"/>
          <a:ext cx="9591040" cy="4040296"/>
        </p:xfrm>
        <a:graphic>
          <a:graphicData uri="http://schemas.openxmlformats.org/drawingml/2006/table">
            <a:tbl>
              <a:tblPr firstRow="1" bandRow="1">
                <a:tableStyleId>{5C22544A-7EE6-4342-B048-85BDC9FD1C3A}</a:tableStyleId>
              </a:tblPr>
              <a:tblGrid>
                <a:gridCol w="4785360">
                  <a:extLst>
                    <a:ext uri="{9D8B030D-6E8A-4147-A177-3AD203B41FA5}">
                      <a16:colId xmlns:a16="http://schemas.microsoft.com/office/drawing/2014/main" val="937185522"/>
                    </a:ext>
                  </a:extLst>
                </a:gridCol>
                <a:gridCol w="4805680">
                  <a:extLst>
                    <a:ext uri="{9D8B030D-6E8A-4147-A177-3AD203B41FA5}">
                      <a16:colId xmlns:a16="http://schemas.microsoft.com/office/drawing/2014/main" val="3151547780"/>
                    </a:ext>
                  </a:extLst>
                </a:gridCol>
              </a:tblGrid>
              <a:tr h="370840">
                <a:tc>
                  <a:txBody>
                    <a:bodyPr/>
                    <a:lstStyle/>
                    <a:p>
                      <a:r>
                        <a:rPr lang="en-US" sz="2400"/>
                        <a:t>Board, Committee, or Commission</a:t>
                      </a:r>
                    </a:p>
                  </a:txBody>
                  <a:tcPr/>
                </a:tc>
                <a:tc>
                  <a:txBody>
                    <a:bodyPr/>
                    <a:lstStyle/>
                    <a:p>
                      <a:r>
                        <a:rPr lang="en-US" sz="2400"/>
                        <a:t>Members</a:t>
                      </a:r>
                    </a:p>
                  </a:txBody>
                  <a:tcPr/>
                </a:tc>
                <a:extLst>
                  <a:ext uri="{0D108BD9-81ED-4DB2-BD59-A6C34878D82A}">
                    <a16:rowId xmlns:a16="http://schemas.microsoft.com/office/drawing/2014/main" val="2344416187"/>
                  </a:ext>
                </a:extLst>
              </a:tr>
              <a:tr h="465667">
                <a:tc>
                  <a:txBody>
                    <a:bodyPr/>
                    <a:lstStyle/>
                    <a:p>
                      <a:pPr>
                        <a:spcBef>
                          <a:spcPts val="200"/>
                        </a:spcBef>
                        <a:spcAft>
                          <a:spcPts val="200"/>
                        </a:spcAft>
                      </a:pPr>
                      <a:r>
                        <a:rPr lang="en-US" sz="2000" b="0">
                          <a:solidFill>
                            <a:schemeClr val="tx1">
                              <a:lumMod val="50000"/>
                            </a:schemeClr>
                          </a:solidFill>
                          <a:cs typeface="Calibri"/>
                        </a:rPr>
                        <a:t>Bike Advisory Board</a:t>
                      </a:r>
                      <a:endParaRPr lang="en-US" sz="2000" b="0">
                        <a:solidFill>
                          <a:schemeClr val="tx1">
                            <a:lumMod val="50000"/>
                          </a:schemeClr>
                        </a:solidFill>
                      </a:endParaRPr>
                    </a:p>
                  </a:txBody>
                  <a:tcPr/>
                </a:tc>
                <a:tc>
                  <a:txBody>
                    <a:bodyPr/>
                    <a:lstStyle/>
                    <a:p>
                      <a:pPr marL="0" marR="0" lvl="0" indent="0" algn="l" defTabSz="685800" rtl="0" eaLnBrk="1" fontAlgn="auto" latinLnBrk="0" hangingPunct="1">
                        <a:lnSpc>
                          <a:spcPct val="100000"/>
                        </a:lnSpc>
                        <a:spcBef>
                          <a:spcPts val="200"/>
                        </a:spcBef>
                        <a:spcAft>
                          <a:spcPts val="200"/>
                        </a:spcAft>
                        <a:buClrTx/>
                        <a:buSzTx/>
                        <a:buFontTx/>
                        <a:buNone/>
                        <a:tabLst/>
                        <a:defRPr/>
                      </a:pPr>
                      <a:r>
                        <a:rPr lang="en-US" sz="2000" dirty="0">
                          <a:solidFill>
                            <a:schemeClr val="tx1">
                              <a:lumMod val="50000"/>
                            </a:schemeClr>
                          </a:solidFill>
                          <a:cs typeface="Calibri"/>
                        </a:rPr>
                        <a:t>Alexander Lew &amp; Pierre Brunelle</a:t>
                      </a:r>
                      <a:endParaRPr lang="en-US" sz="2000" dirty="0">
                        <a:solidFill>
                          <a:schemeClr val="tx1">
                            <a:lumMod val="50000"/>
                          </a:schemeClr>
                        </a:solidFill>
                      </a:endParaRPr>
                    </a:p>
                  </a:txBody>
                  <a:tcPr/>
                </a:tc>
                <a:extLst>
                  <a:ext uri="{0D108BD9-81ED-4DB2-BD59-A6C34878D82A}">
                    <a16:rowId xmlns:a16="http://schemas.microsoft.com/office/drawing/2014/main" val="4064196410"/>
                  </a:ext>
                </a:extLst>
              </a:tr>
              <a:tr h="475827">
                <a:tc>
                  <a:txBody>
                    <a:bodyPr/>
                    <a:lstStyle/>
                    <a:p>
                      <a:pPr>
                        <a:spcBef>
                          <a:spcPts val="200"/>
                        </a:spcBef>
                        <a:spcAft>
                          <a:spcPts val="200"/>
                        </a:spcAft>
                      </a:pPr>
                      <a:r>
                        <a:rPr lang="en-US" sz="2000" b="0">
                          <a:solidFill>
                            <a:schemeClr val="tx1">
                              <a:lumMod val="50000"/>
                            </a:schemeClr>
                          </a:solidFill>
                          <a:ea typeface="+mn-lt"/>
                          <a:cs typeface="+mn-lt"/>
                        </a:rPr>
                        <a:t>Business Improvement Association</a:t>
                      </a:r>
                      <a:endParaRPr lang="en-US" sz="2000" b="0">
                        <a:solidFill>
                          <a:schemeClr val="tx1">
                            <a:lumMod val="50000"/>
                          </a:schemeClr>
                        </a:solidFill>
                      </a:endParaRPr>
                    </a:p>
                  </a:txBody>
                  <a:tcPr/>
                </a:tc>
                <a:tc>
                  <a:txBody>
                    <a:bodyPr/>
                    <a:lstStyle/>
                    <a:p>
                      <a:pPr marL="0" marR="0" lvl="0" indent="0" algn="l" defTabSz="685800" rtl="0" eaLnBrk="1" fontAlgn="auto" latinLnBrk="0" hangingPunct="1">
                        <a:lnSpc>
                          <a:spcPct val="100000"/>
                        </a:lnSpc>
                        <a:spcBef>
                          <a:spcPts val="200"/>
                        </a:spcBef>
                        <a:spcAft>
                          <a:spcPts val="200"/>
                        </a:spcAft>
                        <a:buClrTx/>
                        <a:buSzTx/>
                        <a:buFontTx/>
                        <a:buNone/>
                        <a:tabLst/>
                        <a:defRPr/>
                      </a:pPr>
                      <a:r>
                        <a:rPr lang="en-US" sz="2000" dirty="0">
                          <a:solidFill>
                            <a:schemeClr val="tx1">
                              <a:lumMod val="50000"/>
                            </a:schemeClr>
                          </a:solidFill>
                          <a:ea typeface="+mn-lt"/>
                          <a:cs typeface="+mn-lt"/>
                        </a:rPr>
                        <a:t>Mike Stewart</a:t>
                      </a:r>
                    </a:p>
                  </a:txBody>
                  <a:tcPr/>
                </a:tc>
                <a:extLst>
                  <a:ext uri="{0D108BD9-81ED-4DB2-BD59-A6C34878D82A}">
                    <a16:rowId xmlns:a16="http://schemas.microsoft.com/office/drawing/2014/main" val="4099936136"/>
                  </a:ext>
                </a:extLst>
              </a:tr>
              <a:tr h="445347">
                <a:tc>
                  <a:txBody>
                    <a:bodyPr/>
                    <a:lstStyle/>
                    <a:p>
                      <a:pPr>
                        <a:spcBef>
                          <a:spcPts val="200"/>
                        </a:spcBef>
                        <a:spcAft>
                          <a:spcPts val="200"/>
                        </a:spcAft>
                      </a:pPr>
                      <a:r>
                        <a:rPr lang="en-US" sz="2000" b="0">
                          <a:solidFill>
                            <a:schemeClr val="tx1">
                              <a:lumMod val="50000"/>
                            </a:schemeClr>
                          </a:solidFill>
                          <a:ea typeface="+mn-lt"/>
                          <a:cs typeface="+mn-lt"/>
                        </a:rPr>
                        <a:t>Freight Advisory Board</a:t>
                      </a:r>
                      <a:endParaRPr lang="en-US" sz="2000" b="0">
                        <a:solidFill>
                          <a:schemeClr val="tx1">
                            <a:lumMod val="50000"/>
                          </a:schemeClr>
                        </a:solidFill>
                      </a:endParaRPr>
                    </a:p>
                  </a:txBody>
                  <a:tcPr/>
                </a:tc>
                <a:tc>
                  <a:txBody>
                    <a:bodyPr/>
                    <a:lstStyle/>
                    <a:p>
                      <a:pPr>
                        <a:spcBef>
                          <a:spcPts val="200"/>
                        </a:spcBef>
                        <a:spcAft>
                          <a:spcPts val="200"/>
                        </a:spcAft>
                      </a:pPr>
                      <a:r>
                        <a:rPr lang="en-US" sz="2000" dirty="0">
                          <a:solidFill>
                            <a:schemeClr val="tx1">
                              <a:lumMod val="50000"/>
                            </a:schemeClr>
                          </a:solidFill>
                          <a:ea typeface="+mn-lt"/>
                          <a:cs typeface="+mn-lt"/>
                        </a:rPr>
                        <a:t>Warren </a:t>
                      </a:r>
                      <a:r>
                        <a:rPr lang="en-US" sz="2000" dirty="0" err="1">
                          <a:solidFill>
                            <a:schemeClr val="tx1">
                              <a:lumMod val="50000"/>
                            </a:schemeClr>
                          </a:solidFill>
                          <a:ea typeface="+mn-lt"/>
                          <a:cs typeface="+mn-lt"/>
                        </a:rPr>
                        <a:t>Aakervik</a:t>
                      </a:r>
                      <a:r>
                        <a:rPr lang="en-US" sz="2000" dirty="0">
                          <a:solidFill>
                            <a:schemeClr val="tx1">
                              <a:lumMod val="50000"/>
                            </a:schemeClr>
                          </a:solidFill>
                          <a:ea typeface="+mn-lt"/>
                          <a:cs typeface="+mn-lt"/>
                        </a:rPr>
                        <a:t> &amp; Geri Poor</a:t>
                      </a:r>
                      <a:endParaRPr lang="en-US" sz="2000" dirty="0">
                        <a:solidFill>
                          <a:schemeClr val="tx1">
                            <a:lumMod val="50000"/>
                          </a:schemeClr>
                        </a:solidFill>
                      </a:endParaRPr>
                    </a:p>
                  </a:txBody>
                  <a:tcPr/>
                </a:tc>
                <a:extLst>
                  <a:ext uri="{0D108BD9-81ED-4DB2-BD59-A6C34878D82A}">
                    <a16:rowId xmlns:a16="http://schemas.microsoft.com/office/drawing/2014/main" val="2575934671"/>
                  </a:ext>
                </a:extLst>
              </a:tr>
              <a:tr h="455507">
                <a:tc>
                  <a:txBody>
                    <a:bodyPr/>
                    <a:lstStyle/>
                    <a:p>
                      <a:pPr>
                        <a:spcBef>
                          <a:spcPts val="200"/>
                        </a:spcBef>
                        <a:spcAft>
                          <a:spcPts val="200"/>
                        </a:spcAft>
                      </a:pPr>
                      <a:r>
                        <a:rPr lang="en-US" sz="2000" b="0">
                          <a:solidFill>
                            <a:schemeClr val="tx1">
                              <a:lumMod val="50000"/>
                            </a:schemeClr>
                          </a:solidFill>
                          <a:cs typeface="Calibri"/>
                        </a:rPr>
                        <a:t>Pedestrian Access Advisory Committee</a:t>
                      </a:r>
                      <a:endParaRPr lang="en-US" sz="2000" b="0">
                        <a:solidFill>
                          <a:schemeClr val="tx1">
                            <a:lumMod val="50000"/>
                          </a:schemeClr>
                        </a:solidFill>
                      </a:endParaRPr>
                    </a:p>
                  </a:txBody>
                  <a:tcPr/>
                </a:tc>
                <a:tc>
                  <a:txBody>
                    <a:bodyPr/>
                    <a:lstStyle/>
                    <a:p>
                      <a:pPr>
                        <a:spcBef>
                          <a:spcPts val="200"/>
                        </a:spcBef>
                        <a:spcAft>
                          <a:spcPts val="200"/>
                        </a:spcAft>
                      </a:pPr>
                      <a:r>
                        <a:rPr lang="en-US" sz="2000" dirty="0" err="1">
                          <a:solidFill>
                            <a:schemeClr val="tx1">
                              <a:lumMod val="50000"/>
                            </a:schemeClr>
                          </a:solidFill>
                          <a:cs typeface="Calibri"/>
                        </a:rPr>
                        <a:t>Dorene</a:t>
                      </a:r>
                      <a:r>
                        <a:rPr lang="en-US" sz="2000" dirty="0">
                          <a:solidFill>
                            <a:schemeClr val="tx1">
                              <a:lumMod val="50000"/>
                            </a:schemeClr>
                          </a:solidFill>
                          <a:cs typeface="Calibri"/>
                        </a:rPr>
                        <a:t> Cornwell &amp; Steven Feher</a:t>
                      </a:r>
                      <a:endParaRPr lang="en-US" sz="2000" dirty="0">
                        <a:solidFill>
                          <a:schemeClr val="tx1">
                            <a:lumMod val="50000"/>
                          </a:schemeClr>
                        </a:solidFill>
                      </a:endParaRPr>
                    </a:p>
                  </a:txBody>
                  <a:tcPr/>
                </a:tc>
                <a:extLst>
                  <a:ext uri="{0D108BD9-81ED-4DB2-BD59-A6C34878D82A}">
                    <a16:rowId xmlns:a16="http://schemas.microsoft.com/office/drawing/2014/main" val="3902546695"/>
                  </a:ext>
                </a:extLst>
              </a:tr>
              <a:tr h="465667">
                <a:tc>
                  <a:txBody>
                    <a:bodyPr/>
                    <a:lstStyle/>
                    <a:p>
                      <a:pPr>
                        <a:spcBef>
                          <a:spcPts val="200"/>
                        </a:spcBef>
                        <a:spcAft>
                          <a:spcPts val="200"/>
                        </a:spcAft>
                      </a:pPr>
                      <a:r>
                        <a:rPr lang="en-US" sz="2000" b="0">
                          <a:solidFill>
                            <a:schemeClr val="tx1">
                              <a:lumMod val="50000"/>
                            </a:schemeClr>
                          </a:solidFill>
                          <a:cs typeface="Calibri"/>
                        </a:rPr>
                        <a:t>Pedestrian Advisory Board</a:t>
                      </a:r>
                      <a:endParaRPr lang="en-US" sz="2000" b="0">
                        <a:solidFill>
                          <a:schemeClr val="tx1">
                            <a:lumMod val="50000"/>
                          </a:schemeClr>
                        </a:solidFill>
                      </a:endParaRPr>
                    </a:p>
                  </a:txBody>
                  <a:tcPr/>
                </a:tc>
                <a:tc>
                  <a:txBody>
                    <a:bodyPr/>
                    <a:lstStyle/>
                    <a:p>
                      <a:pPr>
                        <a:spcBef>
                          <a:spcPts val="200"/>
                        </a:spcBef>
                        <a:spcAft>
                          <a:spcPts val="200"/>
                        </a:spcAft>
                      </a:pPr>
                      <a:r>
                        <a:rPr lang="en-US" sz="2000" dirty="0">
                          <a:solidFill>
                            <a:schemeClr val="tx1">
                              <a:lumMod val="50000"/>
                            </a:schemeClr>
                          </a:solidFill>
                          <a:cs typeface="Calibri"/>
                        </a:rPr>
                        <a:t>Emily </a:t>
                      </a:r>
                      <a:r>
                        <a:rPr lang="en-US" sz="2000" dirty="0" err="1">
                          <a:solidFill>
                            <a:schemeClr val="tx1">
                              <a:lumMod val="50000"/>
                            </a:schemeClr>
                          </a:solidFill>
                          <a:cs typeface="Calibri"/>
                        </a:rPr>
                        <a:t>Mannetti</a:t>
                      </a:r>
                      <a:r>
                        <a:rPr lang="en-US" sz="2000" dirty="0">
                          <a:solidFill>
                            <a:schemeClr val="tx1">
                              <a:lumMod val="50000"/>
                            </a:schemeClr>
                          </a:solidFill>
                          <a:cs typeface="Calibri"/>
                        </a:rPr>
                        <a:t> &amp; </a:t>
                      </a:r>
                      <a:r>
                        <a:rPr lang="en-US" sz="2000" dirty="0">
                          <a:solidFill>
                            <a:schemeClr val="tx1">
                              <a:lumMod val="50000"/>
                            </a:schemeClr>
                          </a:solidFill>
                          <a:ea typeface="+mn-lt"/>
                          <a:cs typeface="+mn-lt"/>
                        </a:rPr>
                        <a:t>Anna </a:t>
                      </a:r>
                      <a:r>
                        <a:rPr lang="en-US" sz="2000" dirty="0" err="1">
                          <a:solidFill>
                            <a:schemeClr val="tx1">
                              <a:lumMod val="50000"/>
                            </a:schemeClr>
                          </a:solidFill>
                          <a:ea typeface="+mn-lt"/>
                          <a:cs typeface="+mn-lt"/>
                        </a:rPr>
                        <a:t>Zivarts</a:t>
                      </a:r>
                      <a:r>
                        <a:rPr lang="en-US" sz="2000" dirty="0">
                          <a:solidFill>
                            <a:schemeClr val="tx1">
                              <a:lumMod val="50000"/>
                            </a:schemeClr>
                          </a:solidFill>
                          <a:ea typeface="+mn-lt"/>
                          <a:cs typeface="+mn-lt"/>
                        </a:rPr>
                        <a:t> </a:t>
                      </a:r>
                      <a:endParaRPr lang="en-US" sz="2000" dirty="0">
                        <a:solidFill>
                          <a:schemeClr val="tx1">
                            <a:lumMod val="50000"/>
                          </a:schemeClr>
                        </a:solidFill>
                      </a:endParaRPr>
                    </a:p>
                  </a:txBody>
                  <a:tcPr/>
                </a:tc>
                <a:extLst>
                  <a:ext uri="{0D108BD9-81ED-4DB2-BD59-A6C34878D82A}">
                    <a16:rowId xmlns:a16="http://schemas.microsoft.com/office/drawing/2014/main" val="309380913"/>
                  </a:ext>
                </a:extLst>
              </a:tr>
              <a:tr h="435187">
                <a:tc>
                  <a:txBody>
                    <a:bodyPr/>
                    <a:lstStyle/>
                    <a:p>
                      <a:pPr>
                        <a:spcBef>
                          <a:spcPts val="200"/>
                        </a:spcBef>
                        <a:spcAft>
                          <a:spcPts val="200"/>
                        </a:spcAft>
                      </a:pPr>
                      <a:r>
                        <a:rPr lang="en-US" sz="2000" b="0">
                          <a:solidFill>
                            <a:schemeClr val="tx1">
                              <a:lumMod val="50000"/>
                            </a:schemeClr>
                          </a:solidFill>
                          <a:cs typeface="Calibri"/>
                        </a:rPr>
                        <a:t>Planning Commission</a:t>
                      </a:r>
                      <a:endParaRPr lang="en-US" sz="2000" b="0">
                        <a:solidFill>
                          <a:schemeClr val="tx1">
                            <a:lumMod val="50000"/>
                          </a:schemeClr>
                        </a:solidFill>
                      </a:endParaRPr>
                    </a:p>
                  </a:txBody>
                  <a:tcPr/>
                </a:tc>
                <a:tc>
                  <a:txBody>
                    <a:bodyPr/>
                    <a:lstStyle/>
                    <a:p>
                      <a:pPr marL="0" marR="0" lvl="0" indent="0" algn="l" defTabSz="685800" rtl="0" eaLnBrk="1" fontAlgn="auto" latinLnBrk="0" hangingPunct="1">
                        <a:lnSpc>
                          <a:spcPct val="100000"/>
                        </a:lnSpc>
                        <a:spcBef>
                          <a:spcPts val="200"/>
                        </a:spcBef>
                        <a:spcAft>
                          <a:spcPts val="200"/>
                        </a:spcAft>
                        <a:buClrTx/>
                        <a:buSzTx/>
                        <a:buFontTx/>
                        <a:buNone/>
                        <a:tabLst/>
                        <a:defRPr/>
                      </a:pPr>
                      <a:r>
                        <a:rPr lang="en-US" sz="2000" dirty="0">
                          <a:solidFill>
                            <a:schemeClr val="tx1">
                              <a:lumMod val="50000"/>
                            </a:schemeClr>
                          </a:solidFill>
                          <a:ea typeface="+mn-lt"/>
                          <a:cs typeface="+mn-lt"/>
                        </a:rPr>
                        <a:t>David Goldberg &amp; </a:t>
                      </a:r>
                      <a:r>
                        <a:rPr lang="en-US" sz="2000" dirty="0">
                          <a:solidFill>
                            <a:schemeClr val="tx1">
                              <a:lumMod val="50000"/>
                            </a:schemeClr>
                          </a:solidFill>
                          <a:cs typeface="Calibri"/>
                        </a:rPr>
                        <a:t>Grace Kim</a:t>
                      </a:r>
                    </a:p>
                  </a:txBody>
                  <a:tcPr/>
                </a:tc>
                <a:extLst>
                  <a:ext uri="{0D108BD9-81ED-4DB2-BD59-A6C34878D82A}">
                    <a16:rowId xmlns:a16="http://schemas.microsoft.com/office/drawing/2014/main" val="277366977"/>
                  </a:ext>
                </a:extLst>
              </a:tr>
              <a:tr h="443654">
                <a:tc>
                  <a:txBody>
                    <a:bodyPr/>
                    <a:lstStyle/>
                    <a:p>
                      <a:pPr>
                        <a:spcBef>
                          <a:spcPts val="200"/>
                        </a:spcBef>
                        <a:spcAft>
                          <a:spcPts val="200"/>
                        </a:spcAft>
                      </a:pPr>
                      <a:r>
                        <a:rPr lang="en-US" sz="2000" b="0">
                          <a:solidFill>
                            <a:schemeClr val="tx1">
                              <a:lumMod val="50000"/>
                            </a:schemeClr>
                          </a:solidFill>
                          <a:cs typeface="Calibri"/>
                        </a:rPr>
                        <a:t>Transit Advisory Board</a:t>
                      </a:r>
                      <a:endParaRPr lang="en-US" sz="2000" b="0">
                        <a:solidFill>
                          <a:schemeClr val="tx1">
                            <a:lumMod val="50000"/>
                          </a:schemeClr>
                        </a:solidFill>
                      </a:endParaRPr>
                    </a:p>
                  </a:txBody>
                  <a:tcPr/>
                </a:tc>
                <a:tc>
                  <a:txBody>
                    <a:bodyPr/>
                    <a:lstStyle/>
                    <a:p>
                      <a:pPr>
                        <a:spcBef>
                          <a:spcPts val="200"/>
                        </a:spcBef>
                        <a:spcAft>
                          <a:spcPts val="200"/>
                        </a:spcAft>
                      </a:pPr>
                      <a:r>
                        <a:rPr lang="en-US" sz="2000" dirty="0">
                          <a:solidFill>
                            <a:schemeClr val="tx1">
                              <a:lumMod val="50000"/>
                            </a:schemeClr>
                          </a:solidFill>
                          <a:cs typeface="Calibri"/>
                        </a:rPr>
                        <a:t>Erin Tighe &amp; Bryce Kolton</a:t>
                      </a:r>
                      <a:endParaRPr lang="en-US" sz="2000" dirty="0">
                        <a:solidFill>
                          <a:schemeClr val="tx1">
                            <a:lumMod val="50000"/>
                          </a:schemeClr>
                        </a:solidFill>
                      </a:endParaRPr>
                    </a:p>
                  </a:txBody>
                  <a:tcPr/>
                </a:tc>
                <a:extLst>
                  <a:ext uri="{0D108BD9-81ED-4DB2-BD59-A6C34878D82A}">
                    <a16:rowId xmlns:a16="http://schemas.microsoft.com/office/drawing/2014/main" val="4271026072"/>
                  </a:ext>
                </a:extLst>
              </a:tr>
              <a:tr h="370840">
                <a:tc>
                  <a:txBody>
                    <a:bodyPr/>
                    <a:lstStyle/>
                    <a:p>
                      <a:pPr>
                        <a:spcBef>
                          <a:spcPts val="200"/>
                        </a:spcBef>
                        <a:spcAft>
                          <a:spcPts val="200"/>
                        </a:spcAft>
                      </a:pPr>
                      <a:r>
                        <a:rPr lang="en-US" sz="2000" b="0">
                          <a:solidFill>
                            <a:schemeClr val="tx1">
                              <a:lumMod val="50000"/>
                            </a:schemeClr>
                          </a:solidFill>
                          <a:cs typeface="Calibri"/>
                        </a:rPr>
                        <a:t>Transportation Equity Workgroup</a:t>
                      </a:r>
                      <a:endParaRPr lang="en-US" sz="2000" b="0">
                        <a:solidFill>
                          <a:schemeClr val="tx1">
                            <a:lumMod val="50000"/>
                          </a:schemeClr>
                        </a:solidFill>
                      </a:endParaRPr>
                    </a:p>
                  </a:txBody>
                  <a:tcPr/>
                </a:tc>
                <a:tc>
                  <a:txBody>
                    <a:bodyPr/>
                    <a:lstStyle/>
                    <a:p>
                      <a:pPr>
                        <a:spcBef>
                          <a:spcPts val="200"/>
                        </a:spcBef>
                        <a:spcAft>
                          <a:spcPts val="200"/>
                        </a:spcAft>
                      </a:pPr>
                      <a:r>
                        <a:rPr lang="en-US" sz="2000" dirty="0">
                          <a:solidFill>
                            <a:schemeClr val="tx1">
                              <a:lumMod val="50000"/>
                            </a:schemeClr>
                          </a:solidFill>
                          <a:cs typeface="Calibri"/>
                        </a:rPr>
                        <a:t>Kiana Parker &amp; </a:t>
                      </a:r>
                      <a:r>
                        <a:rPr lang="en-US" sz="2000" dirty="0" err="1">
                          <a:solidFill>
                            <a:schemeClr val="tx1">
                              <a:lumMod val="50000"/>
                            </a:schemeClr>
                          </a:solidFill>
                          <a:cs typeface="Calibri"/>
                        </a:rPr>
                        <a:t>Yordanos</a:t>
                      </a:r>
                      <a:r>
                        <a:rPr lang="en-US" sz="2000" dirty="0">
                          <a:solidFill>
                            <a:schemeClr val="tx1">
                              <a:lumMod val="50000"/>
                            </a:schemeClr>
                          </a:solidFill>
                          <a:cs typeface="Calibri"/>
                        </a:rPr>
                        <a:t> </a:t>
                      </a:r>
                      <a:r>
                        <a:rPr lang="en-US" sz="2000" dirty="0" err="1">
                          <a:solidFill>
                            <a:schemeClr val="tx1">
                              <a:lumMod val="50000"/>
                            </a:schemeClr>
                          </a:solidFill>
                          <a:cs typeface="Calibri"/>
                        </a:rPr>
                        <a:t>Teferi</a:t>
                      </a:r>
                      <a:endParaRPr lang="en-US" sz="2000" dirty="0">
                        <a:solidFill>
                          <a:schemeClr val="tx1">
                            <a:lumMod val="50000"/>
                          </a:schemeClr>
                        </a:solidFill>
                      </a:endParaRPr>
                    </a:p>
                  </a:txBody>
                  <a:tcPr/>
                </a:tc>
                <a:extLst>
                  <a:ext uri="{0D108BD9-81ED-4DB2-BD59-A6C34878D82A}">
                    <a16:rowId xmlns:a16="http://schemas.microsoft.com/office/drawing/2014/main" val="401032976"/>
                  </a:ext>
                </a:extLst>
              </a:tr>
            </a:tbl>
          </a:graphicData>
        </a:graphic>
      </p:graphicFrame>
    </p:spTree>
    <p:extLst>
      <p:ext uri="{BB962C8B-B14F-4D97-AF65-F5344CB8AC3E}">
        <p14:creationId xmlns:p14="http://schemas.microsoft.com/office/powerpoint/2010/main" val="2438908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FF5E-50FD-094C-889F-A6B4B6B6757D}"/>
              </a:ext>
            </a:extLst>
          </p:cNvPr>
          <p:cNvSpPr>
            <a:spLocks noGrp="1"/>
          </p:cNvSpPr>
          <p:nvPr>
            <p:ph type="title"/>
          </p:nvPr>
        </p:nvSpPr>
        <p:spPr/>
        <p:txBody>
          <a:bodyPr/>
          <a:lstStyle/>
          <a:p>
            <a:r>
              <a:rPr lang="en-US" dirty="0">
                <a:ea typeface="+mj-lt"/>
                <a:cs typeface="+mj-lt"/>
              </a:rPr>
              <a:t>Modal </a:t>
            </a:r>
            <a:r>
              <a:rPr lang="en-US">
                <a:ea typeface="+mj-lt"/>
                <a:cs typeface="+mj-lt"/>
              </a:rPr>
              <a:t>integration key outcomes</a:t>
            </a:r>
            <a:endParaRPr lang="en-US" b="0" dirty="0">
              <a:ea typeface="+mj-lt"/>
              <a:cs typeface="+mj-lt"/>
            </a:endParaRPr>
          </a:p>
        </p:txBody>
      </p:sp>
      <p:sp>
        <p:nvSpPr>
          <p:cNvPr id="4" name="Content Placeholder 7">
            <a:extLst>
              <a:ext uri="{FF2B5EF4-FFF2-40B4-BE49-F238E27FC236}">
                <a16:creationId xmlns:a16="http://schemas.microsoft.com/office/drawing/2014/main" id="{3FEDEA1C-290D-47EA-BE29-DBAE91D28127}"/>
              </a:ext>
            </a:extLst>
          </p:cNvPr>
          <p:cNvSpPr txBox="1">
            <a:spLocks/>
          </p:cNvSpPr>
          <p:nvPr/>
        </p:nvSpPr>
        <p:spPr>
          <a:xfrm>
            <a:off x="838200" y="1859491"/>
            <a:ext cx="7884337" cy="4058570"/>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en-US" sz="2600" dirty="0">
                <a:cs typeface="Calibri"/>
              </a:rPr>
              <a:t>Resolve modal conflicts at the planning stage (rather than project delivery stage)</a:t>
            </a:r>
          </a:p>
          <a:p>
            <a:pPr>
              <a:spcAft>
                <a:spcPts val="600"/>
              </a:spcAft>
            </a:pPr>
            <a:r>
              <a:rPr lang="en-US" sz="2600" dirty="0">
                <a:cs typeface="Calibri"/>
              </a:rPr>
              <a:t>ROW allocation decisions independent of funding source</a:t>
            </a:r>
          </a:p>
          <a:p>
            <a:pPr>
              <a:spcAft>
                <a:spcPts val="600"/>
              </a:spcAft>
            </a:pPr>
            <a:r>
              <a:rPr lang="en-US" sz="2600" dirty="0">
                <a:cs typeface="Calibri"/>
              </a:rPr>
              <a:t>Consistent and transparent approach to plans and policies </a:t>
            </a:r>
          </a:p>
          <a:p>
            <a:pPr>
              <a:spcAft>
                <a:spcPts val="600"/>
              </a:spcAft>
            </a:pPr>
            <a:r>
              <a:rPr lang="en-US" sz="2600" dirty="0">
                <a:cs typeface="Calibri"/>
              </a:rPr>
              <a:t>Improve our project development and outreach processes</a:t>
            </a:r>
          </a:p>
          <a:p>
            <a:pPr>
              <a:spcAft>
                <a:spcPts val="600"/>
              </a:spcAft>
            </a:pPr>
            <a:r>
              <a:rPr lang="en-US" sz="2600" dirty="0">
                <a:cs typeface="Calibri"/>
              </a:rPr>
              <a:t>Operate our streets to support our modal plan priorities</a:t>
            </a:r>
          </a:p>
          <a:p>
            <a:pPr lvl="1">
              <a:buFont typeface="Courier New" panose="02070309020205020404" pitchFamily="49" charset="0"/>
              <a:buChar char="o"/>
            </a:pPr>
            <a:endParaRPr lang="en-US" sz="2600" dirty="0">
              <a:cs typeface="Calibri"/>
            </a:endParaRPr>
          </a:p>
          <a:p>
            <a:endParaRPr lang="en-US" sz="2600" dirty="0">
              <a:cs typeface="Calibri"/>
            </a:endParaRPr>
          </a:p>
          <a:p>
            <a:endParaRPr lang="en-US" sz="2600" dirty="0">
              <a:cs typeface="Calibri"/>
            </a:endParaRPr>
          </a:p>
        </p:txBody>
      </p:sp>
      <p:pic>
        <p:nvPicPr>
          <p:cNvPr id="3" name="Picture 2" descr="Image depicting a city street grid system duplicated four times, stacked upon each other. Each of the four layers emphasizes a transportation mode and network, including pedestrian, bicycle, transit, and personal vehicle. ">
            <a:extLst>
              <a:ext uri="{FF2B5EF4-FFF2-40B4-BE49-F238E27FC236}">
                <a16:creationId xmlns:a16="http://schemas.microsoft.com/office/drawing/2014/main" id="{6B8C1E39-E99E-4079-96B1-4143F8008C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96307" y="0"/>
            <a:ext cx="2685470" cy="5927088"/>
          </a:xfrm>
          <a:prstGeom prst="rect">
            <a:avLst/>
          </a:prstGeom>
        </p:spPr>
      </p:pic>
    </p:spTree>
    <p:extLst>
      <p:ext uri="{BB962C8B-B14F-4D97-AF65-F5344CB8AC3E}">
        <p14:creationId xmlns:p14="http://schemas.microsoft.com/office/powerpoint/2010/main" val="4137912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9ECF-8B8D-458B-B13F-B60FEE47890A}"/>
              </a:ext>
            </a:extLst>
          </p:cNvPr>
          <p:cNvSpPr>
            <a:spLocks noGrp="1"/>
          </p:cNvSpPr>
          <p:nvPr>
            <p:ph type="title"/>
          </p:nvPr>
        </p:nvSpPr>
        <p:spPr/>
        <p:txBody>
          <a:bodyPr/>
          <a:lstStyle/>
          <a:p>
            <a:r>
              <a:rPr lang="en-US">
                <a:ea typeface="+mn-lt"/>
                <a:cs typeface="+mn-lt"/>
              </a:rPr>
              <a:t>Tonight’s</a:t>
            </a:r>
            <a:r>
              <a:rPr lang="en-US"/>
              <a:t> objectives</a:t>
            </a:r>
          </a:p>
        </p:txBody>
      </p:sp>
      <p:sp>
        <p:nvSpPr>
          <p:cNvPr id="3" name="Content Placeholder 2">
            <a:extLst>
              <a:ext uri="{FF2B5EF4-FFF2-40B4-BE49-F238E27FC236}">
                <a16:creationId xmlns:a16="http://schemas.microsoft.com/office/drawing/2014/main" id="{8F8DD2D7-A761-427D-9517-00FC063971E2}"/>
              </a:ext>
            </a:extLst>
          </p:cNvPr>
          <p:cNvSpPr>
            <a:spLocks noGrp="1"/>
          </p:cNvSpPr>
          <p:nvPr>
            <p:ph idx="1"/>
          </p:nvPr>
        </p:nvSpPr>
        <p:spPr/>
        <p:txBody>
          <a:bodyPr vert="horz" lIns="91440" tIns="45720" rIns="91440" bIns="45720" rtlCol="0" anchor="t">
            <a:normAutofit/>
          </a:bodyPr>
          <a:lstStyle/>
          <a:p>
            <a:pPr>
              <a:spcBef>
                <a:spcPts val="0"/>
              </a:spcBef>
              <a:spcAft>
                <a:spcPts val="1800"/>
              </a:spcAft>
            </a:pPr>
            <a:r>
              <a:rPr lang="en-US" sz="2600" dirty="0">
                <a:cs typeface="Calibri"/>
              </a:rPr>
              <a:t>Gain common understanding of right-of-way deficiencies and our adopted modal plan networks</a:t>
            </a:r>
          </a:p>
          <a:p>
            <a:pPr>
              <a:spcBef>
                <a:spcPts val="0"/>
              </a:spcBef>
              <a:spcAft>
                <a:spcPts val="1800"/>
              </a:spcAft>
            </a:pPr>
            <a:r>
              <a:rPr lang="en-US" sz="2600" dirty="0">
                <a:cs typeface="Calibri"/>
              </a:rPr>
              <a:t>Review potential principles, policies and criteria to address right-of-way deficiencies</a:t>
            </a:r>
          </a:p>
          <a:p>
            <a:pPr>
              <a:spcBef>
                <a:spcPts val="0"/>
              </a:spcBef>
              <a:spcAft>
                <a:spcPts val="1800"/>
              </a:spcAft>
            </a:pPr>
            <a:r>
              <a:rPr lang="en-US" sz="2600" dirty="0">
                <a:cs typeface="Calibri"/>
              </a:rPr>
              <a:t>Explore other cities' priority network approaches to inform ROW allocation</a:t>
            </a:r>
          </a:p>
          <a:p>
            <a:pPr marL="342900" lvl="1" indent="0">
              <a:spcBef>
                <a:spcPts val="0"/>
              </a:spcBef>
              <a:spcAft>
                <a:spcPts val="1800"/>
              </a:spcAft>
              <a:buNone/>
            </a:pPr>
            <a:endParaRPr lang="en-US" sz="2600" dirty="0">
              <a:cs typeface="Calibri"/>
            </a:endParaRPr>
          </a:p>
          <a:p>
            <a:pPr>
              <a:spcBef>
                <a:spcPts val="0"/>
              </a:spcBef>
              <a:spcAft>
                <a:spcPts val="1800"/>
              </a:spcAft>
            </a:pPr>
            <a:endParaRPr lang="en-US" sz="2600" dirty="0">
              <a:ea typeface="+mn-lt"/>
              <a:cs typeface="+mn-lt"/>
            </a:endParaRPr>
          </a:p>
          <a:p>
            <a:pPr>
              <a:spcBef>
                <a:spcPts val="0"/>
              </a:spcBef>
              <a:spcAft>
                <a:spcPts val="1200"/>
              </a:spcAft>
            </a:pPr>
            <a:endParaRPr lang="en-US" sz="2600" dirty="0">
              <a:ea typeface="+mn-lt"/>
              <a:cs typeface="+mn-lt"/>
            </a:endParaRPr>
          </a:p>
          <a:p>
            <a:pPr>
              <a:spcBef>
                <a:spcPts val="0"/>
              </a:spcBef>
              <a:spcAft>
                <a:spcPts val="1200"/>
              </a:spcAft>
            </a:pPr>
            <a:endParaRPr lang="en-US" sz="2600" b="1" dirty="0">
              <a:cs typeface="Calibri"/>
            </a:endParaRPr>
          </a:p>
          <a:p>
            <a:pPr marL="0" indent="0">
              <a:spcBef>
                <a:spcPts val="0"/>
              </a:spcBef>
              <a:spcAft>
                <a:spcPts val="1200"/>
              </a:spcAft>
              <a:buNone/>
            </a:pPr>
            <a:endParaRPr lang="en-US" sz="2600" dirty="0">
              <a:cs typeface="Calibri"/>
            </a:endParaRPr>
          </a:p>
        </p:txBody>
      </p:sp>
    </p:spTree>
    <p:extLst>
      <p:ext uri="{BB962C8B-B14F-4D97-AF65-F5344CB8AC3E}">
        <p14:creationId xmlns:p14="http://schemas.microsoft.com/office/powerpoint/2010/main" val="127824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74939E-C5DA-4DFF-A979-4FA0C02300A1}"/>
              </a:ext>
              <a:ext uri="{C183D7F6-B498-43B3-948B-1728B52AA6E4}">
                <adec:decorative xmlns:adec="http://schemas.microsoft.com/office/drawing/2017/decorative" val="1"/>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12192001" cy="6054291"/>
          </a:xfrm>
          <a:prstGeom prst="rect">
            <a:avLst/>
          </a:prstGeom>
        </p:spPr>
      </p:pic>
      <p:sp>
        <p:nvSpPr>
          <p:cNvPr id="4" name="Title 3">
            <a:extLst>
              <a:ext uri="{FF2B5EF4-FFF2-40B4-BE49-F238E27FC236}">
                <a16:creationId xmlns:a16="http://schemas.microsoft.com/office/drawing/2014/main" id="{EFD570CA-FED2-4CF8-929F-5284E850CB51}"/>
              </a:ext>
            </a:extLst>
          </p:cNvPr>
          <p:cNvSpPr>
            <a:spLocks noGrp="1"/>
          </p:cNvSpPr>
          <p:nvPr>
            <p:ph type="title"/>
          </p:nvPr>
        </p:nvSpPr>
        <p:spPr/>
        <p:txBody>
          <a:bodyPr/>
          <a:lstStyle/>
          <a:p>
            <a:r>
              <a:rPr lang="en-US">
                <a:cs typeface="Seattle Text"/>
              </a:rPr>
              <a:t>Policy Framework Elements</a:t>
            </a:r>
          </a:p>
        </p:txBody>
      </p:sp>
    </p:spTree>
    <p:extLst>
      <p:ext uri="{BB962C8B-B14F-4D97-AF65-F5344CB8AC3E}">
        <p14:creationId xmlns:p14="http://schemas.microsoft.com/office/powerpoint/2010/main" val="1755771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8DD2D7-A761-427D-9517-00FC063971E2}"/>
              </a:ext>
            </a:extLst>
          </p:cNvPr>
          <p:cNvSpPr>
            <a:spLocks noGrp="1"/>
          </p:cNvSpPr>
          <p:nvPr>
            <p:ph sz="half" idx="1"/>
          </p:nvPr>
        </p:nvSpPr>
        <p:spPr>
          <a:xfrm>
            <a:off x="990599" y="1889464"/>
            <a:ext cx="3709737" cy="4096698"/>
          </a:xfrm>
        </p:spPr>
        <p:txBody>
          <a:bodyPr vert="horz" lIns="91440" tIns="45720" rIns="91440" bIns="45720" rtlCol="0" anchor="t">
            <a:normAutofit/>
          </a:bodyPr>
          <a:lstStyle/>
          <a:p>
            <a:pPr>
              <a:spcBef>
                <a:spcPts val="0"/>
              </a:spcBef>
              <a:spcAft>
                <a:spcPts val="1200"/>
              </a:spcAft>
            </a:pPr>
            <a:r>
              <a:rPr lang="en-US" sz="2600" b="1" dirty="0">
                <a:ea typeface="+mn-lt"/>
                <a:cs typeface="+mn-lt"/>
              </a:rPr>
              <a:t>6,500 </a:t>
            </a:r>
            <a:r>
              <a:rPr lang="en-US" sz="2600" dirty="0">
                <a:ea typeface="+mn-lt"/>
                <a:cs typeface="+mn-lt"/>
              </a:rPr>
              <a:t>total arterial and collector block segments</a:t>
            </a:r>
          </a:p>
          <a:p>
            <a:pPr>
              <a:spcBef>
                <a:spcPts val="0"/>
              </a:spcBef>
              <a:spcAft>
                <a:spcPts val="1200"/>
              </a:spcAft>
            </a:pPr>
            <a:r>
              <a:rPr lang="en-US" sz="2600" b="1" dirty="0">
                <a:ea typeface="+mn-lt"/>
                <a:cs typeface="+mn-lt"/>
              </a:rPr>
              <a:t>2,900 s</a:t>
            </a:r>
            <a:r>
              <a:rPr lang="en-US" sz="2600" dirty="0">
                <a:ea typeface="+mn-lt"/>
                <a:cs typeface="+mn-lt"/>
              </a:rPr>
              <a:t>egments in a center, urban village, or neighborhood commercial area</a:t>
            </a:r>
          </a:p>
          <a:p>
            <a:pPr>
              <a:spcBef>
                <a:spcPts val="0"/>
              </a:spcBef>
              <a:spcAft>
                <a:spcPts val="1200"/>
              </a:spcAft>
            </a:pPr>
            <a:r>
              <a:rPr lang="en-US" sz="2600" b="1" dirty="0">
                <a:ea typeface="+mn-lt"/>
                <a:cs typeface="+mn-lt"/>
              </a:rPr>
              <a:t>432 </a:t>
            </a:r>
            <a:r>
              <a:rPr lang="en-US" sz="2600" dirty="0">
                <a:ea typeface="+mn-lt"/>
                <a:cs typeface="+mn-lt"/>
              </a:rPr>
              <a:t>deficient segments</a:t>
            </a:r>
          </a:p>
          <a:p>
            <a:pPr>
              <a:spcBef>
                <a:spcPts val="0"/>
              </a:spcBef>
              <a:spcAft>
                <a:spcPts val="1200"/>
              </a:spcAft>
            </a:pPr>
            <a:endParaRPr lang="en-US" dirty="0">
              <a:ea typeface="+mn-lt"/>
              <a:cs typeface="+mn-lt"/>
            </a:endParaRPr>
          </a:p>
          <a:p>
            <a:pPr>
              <a:spcBef>
                <a:spcPts val="0"/>
              </a:spcBef>
              <a:spcAft>
                <a:spcPts val="1200"/>
              </a:spcAft>
            </a:pPr>
            <a:endParaRPr lang="en-US" dirty="0">
              <a:cs typeface="Calibri"/>
            </a:endParaRPr>
          </a:p>
          <a:p>
            <a:pPr>
              <a:spcBef>
                <a:spcPts val="0"/>
              </a:spcBef>
              <a:spcAft>
                <a:spcPts val="1200"/>
              </a:spcAft>
            </a:pPr>
            <a:endParaRPr lang="en-US" b="1" dirty="0">
              <a:cs typeface="Calibri"/>
            </a:endParaRPr>
          </a:p>
          <a:p>
            <a:pPr marL="0" indent="0">
              <a:spcBef>
                <a:spcPts val="0"/>
              </a:spcBef>
              <a:spcAft>
                <a:spcPts val="1200"/>
              </a:spcAft>
              <a:buNone/>
            </a:pPr>
            <a:endParaRPr lang="en-US" dirty="0">
              <a:cs typeface="Calibri"/>
            </a:endParaRPr>
          </a:p>
        </p:txBody>
      </p:sp>
      <p:pic>
        <p:nvPicPr>
          <p:cNvPr id="5" name="Picture 4" descr="This infographic identifies how often different modal priority networks overlap on street segments. It also provides how many of these segment widths are deficient to meet these priorities, and how many of them would require the removal of the flex lane in order to implement.&#10;&#10;1. Bike + Transit: 1,098 total segments (44 are deficient, 122 would require removal of flex lane)&#10;&#10;2. Bike + Freight: 313 total segments (45 are deficient, 37 would require removal of flex lane)&#10;&#10;3. Freight + Transit: 724 total segments (0 are deficient, 0 would require removal of flex lane)&#10;&#10;4. Bike + Transit + Freight: 782 total segments (115 are deficient, 170 would require removal of flex lane)">
            <a:extLst>
              <a:ext uri="{FF2B5EF4-FFF2-40B4-BE49-F238E27FC236}">
                <a16:creationId xmlns:a16="http://schemas.microsoft.com/office/drawing/2014/main" id="{890A6A21-E284-844D-AF87-42BAF58396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7347" t="25028" r="5353" b="23978"/>
          <a:stretch/>
        </p:blipFill>
        <p:spPr>
          <a:xfrm>
            <a:off x="5484655" y="1338998"/>
            <a:ext cx="6707345" cy="4612624"/>
          </a:xfrm>
          <a:prstGeom prst="rect">
            <a:avLst/>
          </a:prstGeom>
        </p:spPr>
      </p:pic>
      <p:sp>
        <p:nvSpPr>
          <p:cNvPr id="94" name="Title 1">
            <a:extLst>
              <a:ext uri="{FF2B5EF4-FFF2-40B4-BE49-F238E27FC236}">
                <a16:creationId xmlns:a16="http://schemas.microsoft.com/office/drawing/2014/main" id="{D46C928B-6655-9F46-9C80-2F2F8FB0FF3E}"/>
              </a:ext>
            </a:extLst>
          </p:cNvPr>
          <p:cNvSpPr txBox="1">
            <a:spLocks/>
          </p:cNvSpPr>
          <p:nvPr/>
        </p:nvSpPr>
        <p:spPr>
          <a:xfrm>
            <a:off x="990600" y="517527"/>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dirty="0">
                <a:ea typeface="+mj-lt"/>
                <a:cs typeface="+mj-lt"/>
              </a:rPr>
              <a:t>Network deficiencies</a:t>
            </a:r>
            <a:endParaRPr lang="en-US" b="0" dirty="0">
              <a:ea typeface="+mj-lt"/>
              <a:cs typeface="+mj-lt"/>
            </a:endParaRPr>
          </a:p>
        </p:txBody>
      </p:sp>
    </p:spTree>
    <p:extLst>
      <p:ext uri="{BB962C8B-B14F-4D97-AF65-F5344CB8AC3E}">
        <p14:creationId xmlns:p14="http://schemas.microsoft.com/office/powerpoint/2010/main" val="121292989"/>
      </p:ext>
    </p:extLst>
  </p:cSld>
  <p:clrMapOvr>
    <a:masterClrMapping/>
  </p:clrMapOvr>
</p:sld>
</file>

<file path=ppt/theme/theme1.xml><?xml version="1.0" encoding="utf-8"?>
<a:theme xmlns:a="http://schemas.openxmlformats.org/drawingml/2006/main" name="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A5"/>
        </a:solidFill>
        <a:ln w="12700" cap="flat" cmpd="sng">
          <a:solidFill>
            <a:srgbClr val="31538F"/>
          </a:solidFill>
          <a:prstDash val="solid"/>
          <a:miter lim="800000"/>
          <a:headEnd type="none" w="med" len="med"/>
          <a:tailEnd type="none" w="med" len="med"/>
        </a:ln>
      </a:spPr>
      <a:bodyPr wrap="square" lIns="91425" tIns="45700" rIns="91425" bIns="45700" anchor="ctr" anchorCtr="0">
        <a:noAutofit/>
      </a:bodyPr>
      <a:lstStyle>
        <a:defPPr marL="0" marR="0" indent="0" algn="ctr" rtl="0">
          <a:spcBef>
            <a:spcPts val="0"/>
          </a:spcBef>
          <a:buNone/>
          <a:defRPr sz="1800" b="1" dirty="0">
            <a:solidFill>
              <a:schemeClr val="lt1"/>
            </a:solidFill>
            <a:latin typeface="Calibri"/>
            <a:ea typeface="Calibri"/>
            <a:cs typeface="Calibri"/>
            <a:sym typeface="Calibri"/>
          </a:defRPr>
        </a:defPPr>
      </a:lstStyle>
    </a:spDef>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22BFA0A434DD42A4E3FBCFFF03747D" ma:contentTypeVersion="10" ma:contentTypeDescription="Create a new document." ma:contentTypeScope="" ma:versionID="be2ddc73ad1e9408239f418d82083df4">
  <xsd:schema xmlns:xsd="http://www.w3.org/2001/XMLSchema" xmlns:xs="http://www.w3.org/2001/XMLSchema" xmlns:p="http://schemas.microsoft.com/office/2006/metadata/properties" xmlns:ns2="97372696-fea6-4f20-8e56-281e63a947f1" xmlns:ns3="e45fc1ec-3d2a-4122-9ca3-2a943623b3da" targetNamespace="http://schemas.microsoft.com/office/2006/metadata/properties" ma:root="true" ma:fieldsID="42d131ad6196318f7240be175f32a98b" ns2:_="" ns3:_="">
    <xsd:import namespace="97372696-fea6-4f20-8e56-281e63a947f1"/>
    <xsd:import namespace="e45fc1ec-3d2a-4122-9ca3-2a943623b3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372696-fea6-4f20-8e56-281e63a947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5fc1ec-3d2a-4122-9ca3-2a943623b3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7372696-fea6-4f20-8e56-281e63a947f1">
      <UserInfo>
        <DisplayName>Lewis, Jonathan</DisplayName>
        <AccountId>1885</AccountId>
        <AccountType/>
      </UserInfo>
      <UserInfo>
        <DisplayName>Van Thiel, Laurie</DisplayName>
        <AccountId>4950</AccountId>
        <AccountType/>
      </UserInfo>
    </SharedWithUsers>
  </documentManagement>
</p:properties>
</file>

<file path=customXml/itemProps1.xml><?xml version="1.0" encoding="utf-8"?>
<ds:datastoreItem xmlns:ds="http://schemas.openxmlformats.org/officeDocument/2006/customXml" ds:itemID="{751E578E-4182-4091-A281-1F0B6AA95455}">
  <ds:schemaRefs>
    <ds:schemaRef ds:uri="97372696-fea6-4f20-8e56-281e63a947f1"/>
    <ds:schemaRef ds:uri="e45fc1ec-3d2a-4122-9ca3-2a943623b3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A82C13-6FD8-4D5E-B1CD-6BADBA76DEB0}">
  <ds:schemaRefs>
    <ds:schemaRef ds:uri="http://schemas.microsoft.com/sharepoint/v3/contenttype/forms"/>
  </ds:schemaRefs>
</ds:datastoreItem>
</file>

<file path=customXml/itemProps3.xml><?xml version="1.0" encoding="utf-8"?>
<ds:datastoreItem xmlns:ds="http://schemas.openxmlformats.org/officeDocument/2006/customXml" ds:itemID="{2F0CD351-0561-4B41-9079-EB7703943CEB}">
  <ds:schemaRefs>
    <ds:schemaRef ds:uri="97372696-fea6-4f20-8e56-281e63a947f1"/>
    <ds:schemaRef ds:uri="e45fc1ec-3d2a-4122-9ca3-2a943623b3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2053</TotalTime>
  <Words>910</Words>
  <Application>Microsoft Macintosh PowerPoint</Application>
  <PresentationFormat>Widescreen</PresentationFormat>
  <Paragraphs>195</Paragraphs>
  <Slides>25</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Seattle Text</vt:lpstr>
      <vt:lpstr>Arial,Sans-Serif</vt:lpstr>
      <vt:lpstr>Calibri</vt:lpstr>
      <vt:lpstr>Arial</vt:lpstr>
      <vt:lpstr>Wingdings</vt:lpstr>
      <vt:lpstr>Courier New</vt:lpstr>
      <vt:lpstr>Office Theme</vt:lpstr>
      <vt:lpstr>Policy &amp; Operations Advisory Group</vt:lpstr>
      <vt:lpstr>Meeting overview</vt:lpstr>
      <vt:lpstr>Meeting format</vt:lpstr>
      <vt:lpstr>Re-introductions</vt:lpstr>
      <vt:lpstr>POAG roster</vt:lpstr>
      <vt:lpstr>Modal integration key outcomes</vt:lpstr>
      <vt:lpstr>Tonight’s objectives</vt:lpstr>
      <vt:lpstr>Policy Framework Elements</vt:lpstr>
      <vt:lpstr>PowerPoint Presentation</vt:lpstr>
      <vt:lpstr>Guiding principles for ROW allocation</vt:lpstr>
      <vt:lpstr>Comprehensive Plan</vt:lpstr>
      <vt:lpstr>Policies and criteria in development</vt:lpstr>
      <vt:lpstr>Bus-only lane policy </vt:lpstr>
      <vt:lpstr>Freight-only lane policy </vt:lpstr>
      <vt:lpstr>Urban center &amp; urban village pedestrian priority</vt:lpstr>
      <vt:lpstr>Critical bicycle network segments</vt:lpstr>
      <vt:lpstr>ROW Deficiencies Exploration</vt:lpstr>
      <vt:lpstr>Network maps</vt:lpstr>
      <vt:lpstr>Exploring network maps &amp; ROW deficiencies</vt:lpstr>
      <vt:lpstr>Examples from Other Cities</vt:lpstr>
      <vt:lpstr>Los Angeles example</vt:lpstr>
      <vt:lpstr>Los Angeles example</vt:lpstr>
      <vt:lpstr>Amsterdam example</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&amp; Operations Advisory Group</dc:title>
  <dc:creator>Brennan, Thomas</dc:creator>
  <cp:lastModifiedBy>Smith, Ellie</cp:lastModifiedBy>
  <cp:revision>153</cp:revision>
  <dcterms:created xsi:type="dcterms:W3CDTF">2020-08-13T03:26:20Z</dcterms:created>
  <dcterms:modified xsi:type="dcterms:W3CDTF">2020-09-22T04:28:56Z</dcterms:modified>
</cp:coreProperties>
</file>